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0"/>
  </p:notesMasterIdLst>
  <p:handoutMasterIdLst>
    <p:handoutMasterId r:id="rId21"/>
  </p:handoutMasterIdLst>
  <p:sldIdLst>
    <p:sldId id="256" r:id="rId2"/>
    <p:sldId id="257" r:id="rId3"/>
    <p:sldId id="286" r:id="rId4"/>
    <p:sldId id="287" r:id="rId5"/>
    <p:sldId id="277" r:id="rId6"/>
    <p:sldId id="283" r:id="rId7"/>
    <p:sldId id="278" r:id="rId8"/>
    <p:sldId id="284" r:id="rId9"/>
    <p:sldId id="285" r:id="rId10"/>
    <p:sldId id="292" r:id="rId11"/>
    <p:sldId id="276" r:id="rId12"/>
    <p:sldId id="290" r:id="rId13"/>
    <p:sldId id="288" r:id="rId14"/>
    <p:sldId id="289" r:id="rId15"/>
    <p:sldId id="293" r:id="rId16"/>
    <p:sldId id="279" r:id="rId17"/>
    <p:sldId id="291" r:id="rId18"/>
    <p:sldId id="274" r:id="rId19"/>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0C8AC715-B811-4D28-85AC-C713659E13F5}" type="datetimeFigureOut">
              <a:rPr lang="en-US"/>
              <a:pPr>
                <a:defRPr/>
              </a:pPr>
              <a:t>2015/5/27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00324374-369E-4CC8-9F37-5EEA74312CB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mn-MN"/>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FE882B-1C7E-4E1E-8754-AB958DB9870D}" type="datetimeFigureOut">
              <a:rPr lang="mn-MN"/>
              <a:pPr>
                <a:defRPr/>
              </a:pPr>
              <a:t>15.05.27</a:t>
            </a:fld>
            <a:endParaRPr lang="mn-MN"/>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mn-MN"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mn-MN"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mn-MN"/>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C0C9661-4664-4730-82BF-1C3D809BE917}" type="slidenum">
              <a:rPr lang="mn-MN"/>
              <a:pPr>
                <a:defRPr/>
              </a:pPr>
              <a:t>‹#›</a:t>
            </a:fld>
            <a:endParaRPr lang="mn-M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5D6A79-210C-4BAC-9ECB-2668911AD269}" type="slidenum">
              <a:rPr lang="en-GB" smtClean="0"/>
              <a:pPr fontAlgn="base">
                <a:spcBef>
                  <a:spcPct val="0"/>
                </a:spcBef>
                <a:spcAft>
                  <a:spcPct val="0"/>
                </a:spcAft>
                <a:defRPr/>
              </a:pPr>
              <a:t>12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12201525"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4763" y="4953000"/>
            <a:ext cx="12196763" cy="1911350"/>
            <a:chOff x="-3765" y="4832896"/>
            <a:chExt cx="9147765" cy="2032192"/>
          </a:xfrm>
        </p:grpSpPr>
        <p:sp>
          <p:nvSpPr>
            <p:cNvPr id="6" name="Freeform 5"/>
            <p:cNvSpPr>
              <a:spLocks/>
            </p:cNvSpPr>
            <p:nvPr/>
          </p:nvSpPr>
          <p:spPr bwMode="auto">
            <a:xfrm>
              <a:off x="1686959" y="4832896"/>
              <a:ext cx="7457041"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527" y="5135025"/>
              <a:ext cx="9108473"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0446F71A-87E4-4C91-9BEA-BB091C65B77C}" type="datetimeFigureOut">
              <a:rPr lang="en-US"/>
              <a:pPr>
                <a:defRPr/>
              </a:pPr>
              <a:t>2015/5/27</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7235566F-0AB4-4ED9-B3A3-7B23491F7A6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C7E60F-F6E0-43CF-9E9F-4D435629990E}" type="datetimeFigureOut">
              <a:rPr lang="en-US"/>
              <a:pPr>
                <a:defRPr/>
              </a:pPr>
              <a:t>2015/5/27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414CA8C-2C3C-4A41-A4E0-A06FA134FB2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D9F323A-C663-479A-94C8-DE36954E5E28}" type="datetimeFigureOut">
              <a:rPr lang="en-US"/>
              <a:pPr>
                <a:defRPr/>
              </a:pPr>
              <a:t>2015/5/27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5A02B32-16D2-42D4-AAFE-2D7264E9E18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46B9EFB-02BD-4661-9610-DA0B3A395540}" type="datetimeFigureOut">
              <a:rPr lang="en-US"/>
              <a:pPr>
                <a:defRPr/>
              </a:pPr>
              <a:t>2015/5/27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98F5CD2-9BB7-4D2E-9B9C-F05C3439791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4848225" y="3005138"/>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4600575" y="3005138"/>
            <a:ext cx="24288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47780CD4-13AA-402D-AF9C-C78068CCD4C4}" type="datetimeFigureOut">
              <a:rPr lang="en-US"/>
              <a:pPr>
                <a:defRPr/>
              </a:pPr>
              <a:t>2015/5/27</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82D8304B-BA16-4AB1-BF38-AEC3BCBE5C0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B7DEA66E-E028-4342-AAFF-091D0FE4648B}" type="datetimeFigureOut">
              <a:rPr lang="en-US"/>
              <a:pPr>
                <a:defRPr/>
              </a:pPr>
              <a:t>2015/5/27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257EAC4-9190-4AA1-9DF9-AE0D889871A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C50E1B1-A4AE-4200-8D05-F177F62A0873}" type="datetimeFigureOut">
              <a:rPr lang="en-US"/>
              <a:pPr>
                <a:defRPr/>
              </a:pPr>
              <a:t>2015/5/27</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E4CE58DD-4342-4111-B1E9-989D8178019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5BE2C847-C060-4CD5-A42C-13792D4F9217}" type="datetimeFigureOut">
              <a:rPr lang="en-US"/>
              <a:pPr>
                <a:defRPr/>
              </a:pPr>
              <a:t>2015/5/27</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DFDD44CE-B65B-4798-B953-A14A7723C9D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9E59E5C-1791-4666-920E-8B1B0A2EC7E3}" type="datetimeFigureOut">
              <a:rPr lang="en-US"/>
              <a:pPr>
                <a:defRPr/>
              </a:pPr>
              <a:t>2015/5/27</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A753A23-AD35-483F-85AA-95D2FD5D1F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CE00F76-6AE7-4890-A9DE-F37B0B433020}" type="datetimeFigureOut">
              <a:rPr lang="en-US"/>
              <a:pPr>
                <a:defRPr/>
              </a:pPr>
              <a:t>2015/5/27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3AF54D5-A192-4634-AA7E-766CF3520D2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955675" y="5002213"/>
            <a:ext cx="5068888"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71438" y="5784850"/>
            <a:ext cx="5068888"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8056" y="5791253"/>
            <a:ext cx="4536419"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11552238" y="4987925"/>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11303000" y="4987925"/>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E72E8BE-847A-4A87-8881-29AA779EB08A}" type="datetimeFigureOut">
              <a:rPr lang="en-US"/>
              <a:pPr>
                <a:defRPr/>
              </a:pPr>
              <a:t>2015/5/27</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494A1D4-3020-4D80-A556-0C8C09A545E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675" y="5002213"/>
            <a:ext cx="5068888"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71438" y="5784850"/>
            <a:ext cx="5068888"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609600" y="1481138"/>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8969375" y="6408738"/>
            <a:ext cx="256063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8C0101A3-86A7-4451-B752-D7A4B4C0FE84}" type="datetimeFigureOut">
              <a:rPr lang="en-US"/>
              <a:pPr>
                <a:defRPr/>
              </a:pPr>
              <a:t>2015/5/27</a:t>
            </a:fld>
            <a:endParaRPr lang="en-US"/>
          </a:p>
        </p:txBody>
      </p:sp>
      <p:sp>
        <p:nvSpPr>
          <p:cNvPr id="22" name="Footer Placeholder 21"/>
          <p:cNvSpPr>
            <a:spLocks noGrp="1"/>
          </p:cNvSpPr>
          <p:nvPr>
            <p:ph type="ftr" sz="quarter" idx="3"/>
          </p:nvPr>
        </p:nvSpPr>
        <p:spPr>
          <a:xfrm>
            <a:off x="5840413" y="6408738"/>
            <a:ext cx="3133725"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11530013" y="6408738"/>
            <a:ext cx="48736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0CBC8EBA-7EDB-4F87-A15C-F3C16712CA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2" r:id="rId1"/>
    <p:sldLayoutId id="2147483738" r:id="rId2"/>
    <p:sldLayoutId id="2147483743" r:id="rId3"/>
    <p:sldLayoutId id="2147483744" r:id="rId4"/>
    <p:sldLayoutId id="2147483745" r:id="rId5"/>
    <p:sldLayoutId id="2147483746" r:id="rId6"/>
    <p:sldLayoutId id="2147483739" r:id="rId7"/>
    <p:sldLayoutId id="2147483747" r:id="rId8"/>
    <p:sldLayoutId id="2147483748" r:id="rId9"/>
    <p:sldLayoutId id="2147483740" r:id="rId10"/>
    <p:sldLayoutId id="2147483741"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269" y="2560320"/>
            <a:ext cx="10698479" cy="3226526"/>
          </a:xfrm>
        </p:spPr>
        <p:txBody>
          <a:bodyPr>
            <a:normAutofit fontScale="90000"/>
          </a:bodyPr>
          <a:lstStyle/>
          <a:p>
            <a:pPr algn="ctr" eaLnBrk="1" fontAlgn="auto" hangingPunct="1">
              <a:spcAft>
                <a:spcPts val="0"/>
              </a:spcAft>
              <a:defRPr/>
            </a:pPr>
            <a:r>
              <a:rPr lang="en-US" sz="3600" dirty="0" smtClean="0">
                <a:solidFill>
                  <a:srgbClr val="002060"/>
                </a:solidFill>
                <a:effectLst/>
                <a:latin typeface="Times New Roman" panose="02020603050405020304" pitchFamily="18" charset="0"/>
                <a:cs typeface="Times New Roman" panose="02020603050405020304" pitchFamily="18" charset="0"/>
              </a:rPr>
              <a:t/>
            </a:r>
            <a:br>
              <a:rPr lang="en-US" sz="3600" dirty="0" smtClean="0">
                <a:solidFill>
                  <a:srgbClr val="002060"/>
                </a:solidFill>
                <a:effectLst/>
                <a:latin typeface="Times New Roman" panose="02020603050405020304" pitchFamily="18" charset="0"/>
                <a:cs typeface="Times New Roman" panose="02020603050405020304" pitchFamily="18" charset="0"/>
              </a:rPr>
            </a:br>
            <a:r>
              <a:rPr lang="en-US" sz="3600" dirty="0" smtClean="0">
                <a:solidFill>
                  <a:srgbClr val="002060"/>
                </a:solidFill>
                <a:effectLst/>
                <a:latin typeface="Times New Roman" panose="02020603050405020304" pitchFamily="18" charset="0"/>
                <a:cs typeface="Times New Roman" panose="02020603050405020304" pitchFamily="18" charset="0"/>
              </a:rPr>
              <a:t/>
            </a:r>
            <a:br>
              <a:rPr lang="en-US" sz="3600" dirty="0" smtClean="0">
                <a:solidFill>
                  <a:srgbClr val="002060"/>
                </a:solidFill>
                <a:effectLst/>
                <a:latin typeface="Times New Roman" panose="02020603050405020304" pitchFamily="18" charset="0"/>
                <a:cs typeface="Times New Roman" panose="02020603050405020304" pitchFamily="18" charset="0"/>
              </a:rPr>
            </a:br>
            <a:r>
              <a:rPr lang="en-US" sz="3600" dirty="0" smtClean="0">
                <a:solidFill>
                  <a:srgbClr val="002060"/>
                </a:solidFill>
                <a:effectLst/>
                <a:latin typeface="Times New Roman" panose="02020603050405020304" pitchFamily="18" charset="0"/>
                <a:cs typeface="Times New Roman" panose="02020603050405020304" pitchFamily="18" charset="0"/>
              </a:rPr>
              <a:t/>
            </a:r>
            <a:br>
              <a:rPr lang="en-US" sz="3600" dirty="0" smtClean="0">
                <a:solidFill>
                  <a:srgbClr val="002060"/>
                </a:solidFill>
                <a:effectLst/>
                <a:latin typeface="Times New Roman" panose="02020603050405020304" pitchFamily="18" charset="0"/>
                <a:cs typeface="Times New Roman" panose="02020603050405020304" pitchFamily="18" charset="0"/>
              </a:rPr>
            </a:br>
            <a:r>
              <a:rPr lang="mn-MN" sz="3600" dirty="0" smtClean="0">
                <a:solidFill>
                  <a:srgbClr val="002060"/>
                </a:solidFill>
                <a:effectLst/>
                <a:latin typeface="Times New Roman" panose="02020603050405020304" pitchFamily="18" charset="0"/>
                <a:cs typeface="Times New Roman" panose="02020603050405020304" pitchFamily="18" charset="0"/>
              </a:rPr>
              <a:t>ЭРҮҮЛ </a:t>
            </a:r>
            <a:r>
              <a:rPr lang="mn-MN" sz="3600" dirty="0" smtClean="0">
                <a:solidFill>
                  <a:srgbClr val="002060"/>
                </a:solidFill>
                <a:effectLst/>
                <a:latin typeface="Times New Roman" panose="02020603050405020304" pitchFamily="18" charset="0"/>
                <a:cs typeface="Times New Roman" panose="02020603050405020304" pitchFamily="18" charset="0"/>
              </a:rPr>
              <a:t>МЭНДИЙН НӨЛӨӨЛЛИЙН ҮНЭЛГЭЭНИЙ ЭРХ ЗҮЙН </a:t>
            </a:r>
            <a:r>
              <a:rPr lang="mn-MN" sz="3600" dirty="0" smtClean="0">
                <a:solidFill>
                  <a:srgbClr val="002060"/>
                </a:solidFill>
                <a:effectLst/>
                <a:latin typeface="Times New Roman" panose="02020603050405020304" pitchFamily="18" charset="0"/>
                <a:cs typeface="Times New Roman" panose="02020603050405020304" pitchFamily="18" charset="0"/>
              </a:rPr>
              <a:t>ОРЧИН</a:t>
            </a:r>
            <a:r>
              <a:rPr lang="en-US" sz="3600" dirty="0" smtClean="0">
                <a:solidFill>
                  <a:srgbClr val="002060"/>
                </a:solidFill>
                <a:effectLst/>
                <a:latin typeface="Times New Roman" panose="02020603050405020304" pitchFamily="18" charset="0"/>
                <a:cs typeface="Times New Roman" panose="02020603050405020304" pitchFamily="18" charset="0"/>
              </a:rPr>
              <a:t/>
            </a:r>
            <a:br>
              <a:rPr lang="en-US" sz="3600" dirty="0" smtClean="0">
                <a:solidFill>
                  <a:srgbClr val="002060"/>
                </a:solidFill>
                <a:effectLst/>
                <a:latin typeface="Times New Roman" panose="02020603050405020304" pitchFamily="18" charset="0"/>
                <a:cs typeface="Times New Roman" panose="02020603050405020304" pitchFamily="18" charset="0"/>
              </a:rPr>
            </a:br>
            <a:r>
              <a:rPr lang="en-US" sz="3600" dirty="0" smtClean="0">
                <a:solidFill>
                  <a:srgbClr val="002060"/>
                </a:solidFill>
                <a:effectLst/>
                <a:latin typeface="Times New Roman" panose="02020603050405020304" pitchFamily="18" charset="0"/>
                <a:cs typeface="Times New Roman" panose="02020603050405020304" pitchFamily="18" charset="0"/>
              </a:rPr>
              <a:t/>
            </a:r>
            <a:br>
              <a:rPr lang="en-US" sz="3600" dirty="0" smtClean="0">
                <a:solidFill>
                  <a:srgbClr val="002060"/>
                </a:solidFill>
                <a:effectLst/>
                <a:latin typeface="Times New Roman" panose="02020603050405020304" pitchFamily="18" charset="0"/>
                <a:cs typeface="Times New Roman" panose="02020603050405020304" pitchFamily="18" charset="0"/>
              </a:rPr>
            </a:br>
            <a:r>
              <a:rPr lang="en-GB" sz="4000" dirty="0" smtClean="0">
                <a:solidFill>
                  <a:srgbClr val="002060"/>
                </a:solidFill>
                <a:effectLst/>
                <a:latin typeface="Times New Roman" panose="02020603050405020304" pitchFamily="18" charset="0"/>
                <a:cs typeface="Times New Roman" panose="02020603050405020304" pitchFamily="18" charset="0"/>
              </a:rPr>
              <a:t>The HIA Regulatory Environment of Mongolia</a:t>
            </a:r>
            <a:br>
              <a:rPr lang="en-GB" sz="4000" dirty="0" smtClean="0">
                <a:solidFill>
                  <a:srgbClr val="002060"/>
                </a:solidFill>
                <a:effectLst/>
                <a:latin typeface="Times New Roman" panose="02020603050405020304" pitchFamily="18" charset="0"/>
                <a:cs typeface="Times New Roman" panose="02020603050405020304" pitchFamily="18" charset="0"/>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t>
            </a:r>
            <a:r>
              <a:rPr lang="en-US" sz="2700" dirty="0" smtClean="0">
                <a:solidFill>
                  <a:srgbClr val="002060"/>
                </a:solidFill>
                <a:effectLst/>
                <a:latin typeface="Times New Roman" panose="02020603050405020304" pitchFamily="18" charset="0"/>
                <a:cs typeface="Times New Roman" panose="02020603050405020304" pitchFamily="18" charset="0"/>
              </a:rPr>
              <a:t>HRO </a:t>
            </a:r>
            <a:r>
              <a:rPr lang="en-US" sz="2700" dirty="0" smtClean="0">
                <a:solidFill>
                  <a:srgbClr val="002060"/>
                </a:solidFill>
                <a:effectLst/>
                <a:latin typeface="Times New Roman" panose="02020603050405020304" pitchFamily="18" charset="0"/>
                <a:cs typeface="Times New Roman" panose="02020603050405020304" pitchFamily="18" charset="0"/>
              </a:rPr>
              <a:t>Meeting </a:t>
            </a:r>
            <a:br>
              <a:rPr lang="en-US" sz="2700" dirty="0" smtClean="0">
                <a:solidFill>
                  <a:srgbClr val="002060"/>
                </a:solidFill>
                <a:effectLst/>
                <a:latin typeface="Times New Roman" panose="02020603050405020304" pitchFamily="18" charset="0"/>
                <a:cs typeface="Times New Roman" panose="02020603050405020304" pitchFamily="18" charset="0"/>
              </a:rPr>
            </a:br>
            <a:r>
              <a:rPr lang="en-US" sz="2700" dirty="0" smtClean="0">
                <a:solidFill>
                  <a:srgbClr val="002060"/>
                </a:solidFill>
                <a:effectLst/>
                <a:latin typeface="Times New Roman" panose="02020603050405020304" pitchFamily="18" charset="0"/>
                <a:cs typeface="Times New Roman" panose="02020603050405020304" pitchFamily="18" charset="0"/>
              </a:rPr>
              <a:t>				May </a:t>
            </a:r>
            <a:r>
              <a:rPr lang="en-US" sz="2700" dirty="0" smtClean="0">
                <a:solidFill>
                  <a:srgbClr val="002060"/>
                </a:solidFill>
                <a:effectLst/>
                <a:latin typeface="Times New Roman" panose="02020603050405020304" pitchFamily="18" charset="0"/>
                <a:cs typeface="Times New Roman" panose="02020603050405020304" pitchFamily="18" charset="0"/>
              </a:rPr>
              <a:t>27, 2015</a:t>
            </a:r>
            <a:endParaRPr lang="en-US" sz="2700" dirty="0">
              <a:solidFill>
                <a:srgbClr val="002060"/>
              </a:solidFill>
              <a:effectLst/>
              <a:latin typeface="Times New Roman" panose="02020603050405020304" pitchFamily="18" charset="0"/>
              <a:cs typeface="Times New Roman" panose="02020603050405020304" pitchFamily="18" charset="0"/>
            </a:endParaRPr>
          </a:p>
        </p:txBody>
      </p:sp>
      <p:pic>
        <p:nvPicPr>
          <p:cNvPr id="9219" name="Picture 2" descr="C:\Users\Мйлайжтйй\Desktop\logo.jpg"/>
          <p:cNvPicPr>
            <a:picLocks noChangeAspect="1" noChangeArrowheads="1"/>
          </p:cNvPicPr>
          <p:nvPr/>
        </p:nvPicPr>
        <p:blipFill>
          <a:blip r:embed="rId2"/>
          <a:srcRect/>
          <a:stretch>
            <a:fillRect/>
          </a:stretch>
        </p:blipFill>
        <p:spPr bwMode="auto">
          <a:xfrm>
            <a:off x="0" y="144463"/>
            <a:ext cx="2466975" cy="1082675"/>
          </a:xfrm>
          <a:prstGeom prst="rect">
            <a:avLst/>
          </a:prstGeom>
          <a:noFill/>
          <a:ln w="9525">
            <a:noFill/>
            <a:miter lim="800000"/>
            <a:headEnd/>
            <a:tailEnd/>
          </a:ln>
        </p:spPr>
      </p:pic>
      <p:sp>
        <p:nvSpPr>
          <p:cNvPr id="4" name="Rectangle 3"/>
          <p:cNvSpPr/>
          <p:nvPr/>
        </p:nvSpPr>
        <p:spPr>
          <a:xfrm>
            <a:off x="6713538" y="5511800"/>
            <a:ext cx="5081587" cy="1123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mn-MN" dirty="0"/>
              <a:t>ЭМБХЗГ-ын НЭМХ-ийн мэргэжилтэн Ц.Хандармаа</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804863" y="893763"/>
            <a:ext cx="10972800" cy="4525962"/>
          </a:xfrm>
        </p:spPr>
        <p:txBody>
          <a:bodyPr/>
          <a:lstStyle/>
          <a:p>
            <a:pPr algn="just" eaLnBrk="1" fontAlgn="t" hangingPunct="1"/>
            <a:r>
              <a:rPr lang="mn-MN" sz="2400" smtClean="0">
                <a:latin typeface="Times New Roman" pitchFamily="18" charset="0"/>
                <a:cs typeface="Times New Roman" pitchFamily="18" charset="0"/>
              </a:rPr>
              <a:t>9.5.Энэ хуулийн 9.3-т заасан байгууллага нь үнэлгээний дүгнэлт, зөвлөмжийг эрүүл мэндийн асуудал хариуцсан  төрийн захиргааны төв байгууллагад ирүүлнэ. </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9.6.Үнэлгээгээр хүний эрүүл мэндэд ноцтой хохирол үүсч болзошгүй, үүссэн нь тогтоогдсон бол эрүүл мэндийн асуудал хариуцсан төрийн захиргааны төв байгууллага нь үнэлгээний дүгнэлт, зөвлөмжийг байгаль орчны асуудал хариуцсан төрийн захиргааны төв болон холбогдох байгууллагад хүргүүлнэ. </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9.7. Дүгнэлт, зөвлөмжийн дагуу авсан арга хэмжээний хэрэгжилтэд энэ хуулийн 9.6-д заасан холбогдох байгууллага хяналт тавина.  </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9.8.Эрүүл мэндийн асуудал хариуцсан төрийн захиргааны төв байгууллага нь үнэлгээг олон нийтийн мэдээллийн хэрэгслэлээр зарлана. Үнэлгээ хийх зардлыг жил бүрийн төсөвт тусгана.  </a:t>
            </a:r>
            <a:endParaRPr lang="en-US" sz="2400" smtClean="0">
              <a:latin typeface="Times New Roman" pitchFamily="18" charset="0"/>
              <a:cs typeface="Times New Roman" pitchFamily="18" charset="0"/>
            </a:endParaRPr>
          </a:p>
          <a:p>
            <a:pPr algn="just" eaLnBrk="1" hangingPunct="1"/>
            <a:r>
              <a:rPr lang="mn-MN" sz="2400" smtClean="0">
                <a:latin typeface="Times New Roman" pitchFamily="18" charset="0"/>
                <a:cs typeface="Times New Roman" pitchFamily="18" charset="0"/>
              </a:rPr>
              <a:t> 9.9.Энэ хуулийн 5.2, 9.1-д заасан үнэлгээ хийх зардлыг төсөл хэрэгжүүлэгч, захиалагч хариуцна. </a:t>
            </a:r>
            <a:endParaRPr lang="en-US" sz="2400" smtClean="0">
              <a:latin typeface="Times New Roman" pitchFamily="18" charset="0"/>
              <a:cs typeface="Times New Roman" pitchFamily="18" charset="0"/>
            </a:endParaRPr>
          </a:p>
          <a:p>
            <a:pPr algn="just" eaLnBrk="1" hangingPunct="1"/>
            <a:endParaRPr lang="en-US" sz="2400" smtClean="0">
              <a:latin typeface="Times New Roman" pitchFamily="18" charset="0"/>
              <a:cs typeface="Times New Roman" pitchFamily="18" charset="0"/>
            </a:endParaRPr>
          </a:p>
        </p:txBody>
      </p:sp>
      <p:sp>
        <p:nvSpPr>
          <p:cNvPr id="3" name="Title 2"/>
          <p:cNvSpPr>
            <a:spLocks noGrp="1"/>
          </p:cNvSpPr>
          <p:nvPr>
            <p:ph type="title"/>
          </p:nvPr>
        </p:nvSpPr>
        <p:spPr>
          <a:xfrm>
            <a:off x="609600" y="274638"/>
            <a:ext cx="10972800" cy="587511"/>
          </a:xfrm>
        </p:spPr>
        <p:txBody>
          <a:bodyPr/>
          <a:lstStyle/>
          <a:p>
            <a:pPr algn="ctr" eaLnBrk="1" hangingPunct="1">
              <a:defRPr/>
            </a:pPr>
            <a:r>
              <a:rPr lang="mn-MN" sz="2800" dirty="0" smtClean="0">
                <a:latin typeface="Times New Roman" pitchFamily="18" charset="0"/>
                <a:cs typeface="Times New Roman" pitchFamily="18" charset="0"/>
              </a:rPr>
              <a:t>ҮРГЭЛЖЛЭЛ...</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487363"/>
          <a:ext cx="12025313" cy="6629400"/>
        </p:xfrm>
        <a:graphic>
          <a:graphicData uri="http://schemas.openxmlformats.org/drawingml/2006/table">
            <a:tbl>
              <a:tblPr firstRow="1" bandRow="1">
                <a:tableStyleId>{5C22544A-7EE6-4342-B048-85BDC9FD1C3A}</a:tableStyleId>
              </a:tblPr>
              <a:tblGrid>
                <a:gridCol w="7508383"/>
                <a:gridCol w="4516191"/>
              </a:tblGrid>
              <a:tr h="287200">
                <a:tc>
                  <a:txBody>
                    <a:bodyPr/>
                    <a:lstStyle/>
                    <a:p>
                      <a:pPr algn="ctr"/>
                      <a:r>
                        <a:rPr lang="mn-MN" sz="1900" dirty="0" smtClean="0">
                          <a:latin typeface="Times New Roman Mon" panose="02020500000000000000" pitchFamily="18" charset="0"/>
                          <a:cs typeface="Arial" panose="020B0604020202020204" pitchFamily="34" charset="0"/>
                        </a:rPr>
                        <a:t>Тусгагдсан</a:t>
                      </a:r>
                      <a:r>
                        <a:rPr lang="mn-MN" sz="1900" baseline="0" dirty="0" smtClean="0">
                          <a:latin typeface="Times New Roman Mon" panose="02020500000000000000" pitchFamily="18" charset="0"/>
                          <a:cs typeface="Arial" panose="020B0604020202020204" pitchFamily="34" charset="0"/>
                        </a:rPr>
                        <a:t> байдал</a:t>
                      </a:r>
                      <a:endParaRPr lang="en-US" sz="1900" dirty="0">
                        <a:latin typeface="Times New Roman Mon" panose="02020500000000000000" pitchFamily="18" charset="0"/>
                        <a:cs typeface="Arial" panose="020B0604020202020204" pitchFamily="34" charset="0"/>
                      </a:endParaRPr>
                    </a:p>
                  </a:txBody>
                  <a:tcPr/>
                </a:tc>
                <a:tc>
                  <a:txBody>
                    <a:bodyPr/>
                    <a:lstStyle/>
                    <a:p>
                      <a:pPr algn="ctr"/>
                      <a:r>
                        <a:rPr lang="mn-MN" sz="1900" dirty="0" smtClean="0">
                          <a:latin typeface="Times New Roman Mon" panose="02020500000000000000" pitchFamily="18" charset="0"/>
                          <a:cs typeface="Arial" panose="020B0604020202020204" pitchFamily="34" charset="0"/>
                        </a:rPr>
                        <a:t>Санал</a:t>
                      </a:r>
                      <a:endParaRPr lang="en-US" sz="1900" dirty="0">
                        <a:latin typeface="Times New Roman Mon" panose="02020500000000000000" pitchFamily="18" charset="0"/>
                        <a:cs typeface="Arial" panose="020B0604020202020204" pitchFamily="34" charset="0"/>
                      </a:endParaRPr>
                    </a:p>
                  </a:txBody>
                  <a:tcPr/>
                </a:tc>
              </a:tr>
              <a:tr h="370840">
                <a:tc>
                  <a:txBody>
                    <a:bodyPr/>
                    <a:lstStyle/>
                    <a:p>
                      <a:r>
                        <a:rPr lang="mn-MN" sz="1900" dirty="0" smtClean="0">
                          <a:latin typeface="Times New Roman Mon" panose="02020500000000000000" pitchFamily="18" charset="0"/>
                          <a:cs typeface="Arial" panose="020B0604020202020204" pitchFamily="34" charset="0"/>
                        </a:rPr>
                        <a:t>БОНБҮ</a:t>
                      </a:r>
                      <a:r>
                        <a:rPr lang="en-US" sz="1900" baseline="0" dirty="0" smtClean="0">
                          <a:latin typeface="Times New Roman Mon" panose="02020500000000000000" pitchFamily="18" charset="0"/>
                          <a:cs typeface="Arial" panose="020B0604020202020204" pitchFamily="34" charset="0"/>
                        </a:rPr>
                        <a:t>-</a:t>
                      </a:r>
                      <a:r>
                        <a:rPr lang="mn-MN" sz="1900" baseline="0" dirty="0" smtClean="0">
                          <a:latin typeface="Times New Roman Mon" panose="02020500000000000000" pitchFamily="18" charset="0"/>
                          <a:cs typeface="Arial" panose="020B0604020202020204" pitchFamily="34" charset="0"/>
                        </a:rPr>
                        <a:t>ний хуулийн </a:t>
                      </a:r>
                      <a:r>
                        <a:rPr lang="en-US" sz="1900" baseline="0" dirty="0" smtClean="0">
                          <a:latin typeface="Times New Roman Mon" panose="02020500000000000000" pitchFamily="18" charset="0"/>
                          <a:cs typeface="Arial" panose="020B0604020202020204" pitchFamily="34" charset="0"/>
                        </a:rPr>
                        <a:t>3 </a:t>
                      </a:r>
                      <a:r>
                        <a:rPr lang="mn-MN" sz="1900" baseline="0" dirty="0" smtClean="0">
                          <a:latin typeface="Times New Roman Mon" panose="02020500000000000000" pitchFamily="18" charset="0"/>
                          <a:cs typeface="Arial" panose="020B0604020202020204" pitchFamily="34" charset="0"/>
                        </a:rPr>
                        <a:t>дугаар зүйл</a:t>
                      </a:r>
                      <a:r>
                        <a:rPr lang="en-US" sz="1900" baseline="0" dirty="0" smtClean="0">
                          <a:latin typeface="Times New Roman Mon" panose="02020500000000000000" pitchFamily="18" charset="0"/>
                          <a:cs typeface="Arial" panose="020B0604020202020204" pitchFamily="34" charset="0"/>
                        </a:rPr>
                        <a:t>. </a:t>
                      </a:r>
                      <a:r>
                        <a:rPr lang="mn-MN" sz="1900" baseline="0" dirty="0" smtClean="0">
                          <a:latin typeface="Times New Roman Mon" panose="02020500000000000000" pitchFamily="18" charset="0"/>
                          <a:cs typeface="Arial" panose="020B0604020202020204" pitchFamily="34" charset="0"/>
                        </a:rPr>
                        <a:t>Нэр томьёоны тодорхойлолтод ЭМНҮ тодорхойлолт байхгүй</a:t>
                      </a:r>
                      <a:endParaRPr lang="en-US" sz="1900" dirty="0">
                        <a:latin typeface="Times New Roman Mon" panose="02020500000000000000" pitchFamily="18" charset="0"/>
                        <a:cs typeface="Arial" panose="020B0604020202020204" pitchFamily="34" charset="0"/>
                      </a:endParaRPr>
                    </a:p>
                  </a:txBody>
                  <a:tcPr/>
                </a:tc>
                <a:tc>
                  <a:txBody>
                    <a:bodyPr/>
                    <a:lstStyle/>
                    <a:p>
                      <a:r>
                        <a:rPr lang="en-US" sz="1900" dirty="0" smtClean="0">
                          <a:latin typeface="Times New Roman Mon" panose="02020500000000000000" pitchFamily="18" charset="0"/>
                          <a:cs typeface="Arial" panose="020B0604020202020204" pitchFamily="34" charset="0"/>
                        </a:rPr>
                        <a:t>3.1.12-</a:t>
                      </a:r>
                      <a:r>
                        <a:rPr lang="mn-MN" sz="1900" dirty="0" smtClean="0">
                          <a:latin typeface="Times New Roman Mon" panose="02020500000000000000" pitchFamily="18" charset="0"/>
                          <a:cs typeface="Arial" panose="020B0604020202020204" pitchFamily="34" charset="0"/>
                        </a:rPr>
                        <a:t>т</a:t>
                      </a:r>
                      <a:r>
                        <a:rPr lang="mn-MN" sz="1900" baseline="0" dirty="0" smtClean="0">
                          <a:latin typeface="Times New Roman Mon" panose="02020500000000000000" pitchFamily="18" charset="0"/>
                          <a:cs typeface="Arial" panose="020B0604020202020204" pitchFamily="34" charset="0"/>
                        </a:rPr>
                        <a:t> ЭМНҮ тодорхойлолтыг оруулах</a:t>
                      </a:r>
                      <a:endParaRPr lang="en-US" sz="1900" dirty="0">
                        <a:latin typeface="Times New Roman Mon" panose="02020500000000000000" pitchFamily="18" charset="0"/>
                        <a:cs typeface="Arial" panose="020B0604020202020204" pitchFamily="34" charset="0"/>
                      </a:endParaRPr>
                    </a:p>
                  </a:txBody>
                  <a:tcPr/>
                </a:tc>
              </a:tr>
              <a:tr h="370840">
                <a:tc>
                  <a:txBody>
                    <a:bodyPr/>
                    <a:lstStyle/>
                    <a:p>
                      <a:r>
                        <a:rPr lang="en-US" sz="1900" dirty="0" smtClean="0">
                          <a:latin typeface="Times New Roman Mon" panose="02020500000000000000" pitchFamily="18" charset="0"/>
                          <a:cs typeface="Arial" panose="020B0604020202020204" pitchFamily="34" charset="0"/>
                        </a:rPr>
                        <a:t>7</a:t>
                      </a:r>
                      <a:r>
                        <a:rPr lang="mn-MN" sz="1900" baseline="0" dirty="0" smtClean="0">
                          <a:latin typeface="Times New Roman Mon" panose="02020500000000000000" pitchFamily="18" charset="0"/>
                          <a:cs typeface="Arial" panose="020B0604020202020204" pitchFamily="34" charset="0"/>
                        </a:rPr>
                        <a:t> дугаар зүйл. Н</a:t>
                      </a:r>
                      <a:r>
                        <a:rPr lang="mn-MN" sz="1900" dirty="0" smtClean="0">
                          <a:latin typeface="Times New Roman Mon" panose="02020500000000000000" pitchFamily="18" charset="0"/>
                          <a:cs typeface="Arial" panose="020B0604020202020204" pitchFamily="34" charset="0"/>
                        </a:rPr>
                        <a:t>өлөөллийн</a:t>
                      </a:r>
                      <a:r>
                        <a:rPr lang="mn-MN" sz="1900" baseline="0" dirty="0" smtClean="0">
                          <a:latin typeface="Times New Roman Mon" panose="02020500000000000000" pitchFamily="18" charset="0"/>
                          <a:cs typeface="Arial" panose="020B0604020202020204" pitchFamily="34" charset="0"/>
                        </a:rPr>
                        <a:t> үнэлгээ. </a:t>
                      </a:r>
                      <a:r>
                        <a:rPr lang="mn-MN" sz="1900" dirty="0" smtClean="0">
                          <a:latin typeface="Times New Roman Mon" panose="02020500000000000000" pitchFamily="18" charset="0"/>
                          <a:cs typeface="Arial" panose="020B0604020202020204" pitchFamily="34" charset="0"/>
                        </a:rPr>
                        <a:t>7.7-д нөлөөллийн үнэлгээний журам аргачлалыг Засгийн газар батлах бөгөөд уг журам, аргачлалд БОНБҮ</a:t>
                      </a:r>
                      <a:r>
                        <a:rPr lang="en-US" sz="1900" dirty="0" smtClean="0">
                          <a:latin typeface="Times New Roman Mon" panose="02020500000000000000" pitchFamily="18" charset="0"/>
                          <a:cs typeface="Arial" panose="020B0604020202020204" pitchFamily="34" charset="0"/>
                        </a:rPr>
                        <a:t>-</a:t>
                      </a:r>
                      <a:r>
                        <a:rPr lang="mn-MN" sz="1900" dirty="0" smtClean="0">
                          <a:latin typeface="Times New Roman Mon" panose="02020500000000000000" pitchFamily="18" charset="0"/>
                          <a:cs typeface="Arial" panose="020B0604020202020204" pitchFamily="34" charset="0"/>
                        </a:rPr>
                        <a:t>тэй холбоотой асуудал, үнэлгээний шинжилгээ, хянан магадлагаа болон мэргэжлийн зөвлөлийн үйл ажиллагаа, нийгэм, эрүүл мэндийн нөлөөллийн үнэлгээний талаарх зохицуулалтыг тусгана. </a:t>
                      </a:r>
                      <a:endParaRPr lang="mn-MN" sz="1900" baseline="0" dirty="0" smtClean="0">
                        <a:latin typeface="Times New Roman Mon" panose="02020500000000000000" pitchFamily="18" charset="0"/>
                        <a:cs typeface="Arial" panose="020B0604020202020204" pitchFamily="34" charset="0"/>
                      </a:endParaRPr>
                    </a:p>
                  </a:txBody>
                  <a:tcPr/>
                </a:tc>
                <a:tc>
                  <a:txBody>
                    <a:bodyPr/>
                    <a:lstStyle/>
                    <a:p>
                      <a:r>
                        <a:rPr lang="mn-MN" sz="1900" dirty="0" smtClean="0">
                          <a:latin typeface="Times New Roman Mon" panose="02020500000000000000" pitchFamily="18" charset="0"/>
                          <a:cs typeface="Arial" panose="020B0604020202020204" pitchFamily="34" charset="0"/>
                        </a:rPr>
                        <a:t>ЭМНҮ</a:t>
                      </a:r>
                      <a:r>
                        <a:rPr lang="en-US" sz="1900" dirty="0" smtClean="0">
                          <a:latin typeface="Times New Roman Mon" panose="02020500000000000000" pitchFamily="18" charset="0"/>
                          <a:cs typeface="Arial" panose="020B0604020202020204" pitchFamily="34" charset="0"/>
                        </a:rPr>
                        <a:t>-</a:t>
                      </a:r>
                      <a:r>
                        <a:rPr lang="mn-MN" sz="1900" dirty="0" smtClean="0">
                          <a:latin typeface="Times New Roman Mon" panose="02020500000000000000" pitchFamily="18" charset="0"/>
                          <a:cs typeface="Arial" panose="020B0604020202020204" pitchFamily="34" charset="0"/>
                        </a:rPr>
                        <a:t>ний</a:t>
                      </a:r>
                      <a:r>
                        <a:rPr lang="mn-MN" sz="1900" baseline="0" dirty="0" smtClean="0">
                          <a:latin typeface="Times New Roman Mon" panose="02020500000000000000" pitchFamily="18" charset="0"/>
                          <a:cs typeface="Arial" panose="020B0604020202020204" pitchFamily="34" charset="0"/>
                        </a:rPr>
                        <a:t> журам, үнэлгээг хийх аргачлал батлах үндэслэл болж байна. </a:t>
                      </a:r>
                      <a:endParaRPr lang="en-US" sz="1900" dirty="0">
                        <a:latin typeface="Times New Roman Mon" panose="02020500000000000000" pitchFamily="18" charset="0"/>
                        <a:cs typeface="Arial" panose="020B0604020202020204" pitchFamily="34" charset="0"/>
                      </a:endParaRPr>
                    </a:p>
                  </a:txBody>
                  <a:tcPr/>
                </a:tc>
              </a:tr>
              <a:tr h="124417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mn-MN" sz="1900" dirty="0" smtClean="0">
                          <a:latin typeface="Times New Roman Mon" panose="02020500000000000000" pitchFamily="18" charset="0"/>
                          <a:cs typeface="Arial" panose="020B0604020202020204" pitchFamily="34" charset="0"/>
                        </a:rPr>
                        <a:t>8.4.5-д БОННҮ-ний тайланд БОН</a:t>
                      </a:r>
                      <a:r>
                        <a:rPr lang="en-US" sz="1900" dirty="0" smtClean="0">
                          <a:latin typeface="Times New Roman Mon" panose="02020500000000000000" pitchFamily="18" charset="0"/>
                          <a:cs typeface="Arial" panose="020B0604020202020204" pitchFamily="34" charset="0"/>
                        </a:rPr>
                        <a:t>-</a:t>
                      </a:r>
                      <a:r>
                        <a:rPr lang="mn-MN" sz="1900" dirty="0" smtClean="0">
                          <a:latin typeface="Times New Roman Mon" panose="02020500000000000000" pitchFamily="18" charset="0"/>
                          <a:cs typeface="Arial" panose="020B0604020202020204" pitchFamily="34" charset="0"/>
                        </a:rPr>
                        <a:t>ийн ерөнхий үнэлгээнд </a:t>
                      </a:r>
                      <a:r>
                        <a:rPr lang="mn-MN" sz="1900" dirty="0" smtClean="0">
                          <a:solidFill>
                            <a:srgbClr val="FF0000"/>
                          </a:solidFill>
                          <a:latin typeface="Times New Roman Mon" panose="02020500000000000000" pitchFamily="18" charset="0"/>
                          <a:cs typeface="Arial" panose="020B0604020202020204" pitchFamily="34" charset="0"/>
                        </a:rPr>
                        <a:t>эрсдэлийн үнэлгээ </a:t>
                      </a:r>
                      <a:r>
                        <a:rPr lang="mn-MN" sz="1900" dirty="0" smtClean="0">
                          <a:latin typeface="Times New Roman Mon" panose="02020500000000000000" pitchFamily="18" charset="0"/>
                          <a:cs typeface="Arial" panose="020B0604020202020204" pitchFamily="34" charset="0"/>
                        </a:rPr>
                        <a:t>хийхээр заасан бол төслийн үйл ажиллагаанаас хүний эрүүл мэнд, байгаль орчинд үзүүлэх </a:t>
                      </a:r>
                      <a:r>
                        <a:rPr lang="mn-MN" sz="1900" dirty="0" smtClean="0">
                          <a:solidFill>
                            <a:srgbClr val="FF0000"/>
                          </a:solidFill>
                          <a:latin typeface="Times New Roman Mon" panose="02020500000000000000" pitchFamily="18" charset="0"/>
                          <a:cs typeface="Arial" panose="020B0604020202020204" pitchFamily="34" charset="0"/>
                        </a:rPr>
                        <a:t>эрсдэлийн үнэлгээний </a:t>
                      </a:r>
                      <a:r>
                        <a:rPr lang="mn-MN" sz="1900" dirty="0" smtClean="0">
                          <a:latin typeface="Times New Roman Mon" panose="02020500000000000000" pitchFamily="18" charset="0"/>
                          <a:cs typeface="Arial" panose="020B0604020202020204" pitchFamily="34" charset="0"/>
                        </a:rPr>
                        <a:t>тайланг оруулна гэж заасан. </a:t>
                      </a:r>
                    </a:p>
                  </a:txBody>
                  <a:tcPr/>
                </a:tc>
                <a:tc>
                  <a:txBody>
                    <a:bodyPr/>
                    <a:lstStyle/>
                    <a:p>
                      <a:r>
                        <a:rPr lang="mn-MN" sz="1900" dirty="0" smtClean="0">
                          <a:latin typeface="Times New Roman Mon" panose="02020500000000000000" pitchFamily="18" charset="0"/>
                          <a:cs typeface="Arial" panose="020B0604020202020204" pitchFamily="34" charset="0"/>
                        </a:rPr>
                        <a:t>БОНҮ</a:t>
                      </a:r>
                      <a:r>
                        <a:rPr lang="en-US" sz="1900" dirty="0" smtClean="0">
                          <a:latin typeface="Times New Roman Mon" panose="02020500000000000000" pitchFamily="18" charset="0"/>
                          <a:cs typeface="Arial" panose="020B0604020202020204" pitchFamily="34" charset="0"/>
                        </a:rPr>
                        <a:t>-</a:t>
                      </a:r>
                      <a:r>
                        <a:rPr lang="mn-MN" sz="1900" dirty="0" smtClean="0">
                          <a:latin typeface="Times New Roman Mon" panose="02020500000000000000" pitchFamily="18" charset="0"/>
                          <a:cs typeface="Arial" panose="020B0604020202020204" pitchFamily="34" charset="0"/>
                        </a:rPr>
                        <a:t>д “ЭМНҮ” хийхээр заасан бол төслийн үйл ажиллагаанаас байгаль</a:t>
                      </a:r>
                      <a:r>
                        <a:rPr lang="mn-MN" sz="1900" baseline="0" dirty="0" smtClean="0">
                          <a:latin typeface="Times New Roman Mon" panose="02020500000000000000" pitchFamily="18" charset="0"/>
                          <a:cs typeface="Arial" panose="020B0604020202020204" pitchFamily="34" charset="0"/>
                        </a:rPr>
                        <a:t> орчин, хүний “эрүүл мэндэд үзүүлэх нөлөөлөл”</a:t>
                      </a:r>
                      <a:r>
                        <a:rPr lang="en-US" sz="1900" baseline="0" dirty="0" smtClean="0">
                          <a:latin typeface="Times New Roman Mon" panose="02020500000000000000" pitchFamily="18" charset="0"/>
                          <a:cs typeface="Arial" panose="020B0604020202020204" pitchFamily="34" charset="0"/>
                        </a:rPr>
                        <a:t>-</a:t>
                      </a:r>
                      <a:r>
                        <a:rPr lang="mn-MN" sz="1900" baseline="0" dirty="0" smtClean="0">
                          <a:latin typeface="Times New Roman Mon" panose="02020500000000000000" pitchFamily="18" charset="0"/>
                          <a:cs typeface="Arial" panose="020B0604020202020204" pitchFamily="34" charset="0"/>
                        </a:rPr>
                        <a:t>ийн үнэлгээний тайланг гэх</a:t>
                      </a:r>
                      <a:endParaRPr lang="en-US" sz="1900" dirty="0">
                        <a:latin typeface="Times New Roman Mon" panose="02020500000000000000" pitchFamily="18" charset="0"/>
                        <a:cs typeface="Arial" panose="020B0604020202020204" pitchFamily="34" charset="0"/>
                      </a:endParaRPr>
                    </a:p>
                  </a:txBody>
                  <a:tcPr/>
                </a:tc>
              </a:tr>
              <a:tr h="370840">
                <a:tc>
                  <a:txBody>
                    <a:bodyPr/>
                    <a:lstStyle/>
                    <a:p>
                      <a:r>
                        <a:rPr lang="mn-MN" sz="1900" dirty="0" smtClean="0">
                          <a:latin typeface="Times New Roman Mon" panose="02020500000000000000" pitchFamily="18" charset="0"/>
                          <a:cs typeface="Arial" panose="020B0604020202020204" pitchFamily="34" charset="0"/>
                        </a:rPr>
                        <a:t>Засгийн газрын </a:t>
                      </a:r>
                      <a:r>
                        <a:rPr lang="en-US" sz="1900" dirty="0" smtClean="0">
                          <a:latin typeface="Times New Roman Mon" panose="02020500000000000000" pitchFamily="18" charset="0"/>
                          <a:cs typeface="Arial" panose="020B0604020202020204" pitchFamily="34" charset="0"/>
                        </a:rPr>
                        <a:t>2013 </a:t>
                      </a:r>
                      <a:r>
                        <a:rPr lang="mn-MN" sz="1900" dirty="0" smtClean="0">
                          <a:latin typeface="Times New Roman Mon" panose="02020500000000000000" pitchFamily="18" charset="0"/>
                          <a:cs typeface="Arial" panose="020B0604020202020204" pitchFamily="34" charset="0"/>
                        </a:rPr>
                        <a:t>оны </a:t>
                      </a:r>
                      <a:r>
                        <a:rPr lang="en-US" sz="1900" dirty="0" smtClean="0">
                          <a:latin typeface="Times New Roman Mon" panose="02020500000000000000" pitchFamily="18" charset="0"/>
                          <a:cs typeface="Arial" panose="020B0604020202020204" pitchFamily="34" charset="0"/>
                        </a:rPr>
                        <a:t>374</a:t>
                      </a:r>
                      <a:r>
                        <a:rPr lang="en-US" sz="1900" baseline="0" dirty="0" smtClean="0">
                          <a:latin typeface="Times New Roman Mon" panose="02020500000000000000" pitchFamily="18" charset="0"/>
                          <a:cs typeface="Arial" panose="020B0604020202020204" pitchFamily="34" charset="0"/>
                        </a:rPr>
                        <a:t> </a:t>
                      </a:r>
                      <a:r>
                        <a:rPr lang="mn-MN" sz="1900" baseline="0" dirty="0" smtClean="0">
                          <a:latin typeface="Times New Roman Mon" panose="02020500000000000000" pitchFamily="18" charset="0"/>
                          <a:cs typeface="Arial" panose="020B0604020202020204" pitchFamily="34" charset="0"/>
                        </a:rPr>
                        <a:t>дүгээр тогтоол. </a:t>
                      </a:r>
                      <a:r>
                        <a:rPr lang="mn-MN" sz="1900" dirty="0" smtClean="0">
                          <a:latin typeface="Times New Roman Mon" panose="02020500000000000000" pitchFamily="18" charset="0"/>
                          <a:cs typeface="Arial" panose="020B0604020202020204" pitchFamily="34" charset="0"/>
                        </a:rPr>
                        <a:t>БОНҮ</a:t>
                      </a:r>
                      <a:r>
                        <a:rPr lang="en-US" sz="1900" baseline="0" dirty="0" smtClean="0">
                          <a:latin typeface="Times New Roman Mon" panose="02020500000000000000" pitchFamily="18" charset="0"/>
                          <a:cs typeface="Arial" panose="020B0604020202020204" pitchFamily="34" charset="0"/>
                        </a:rPr>
                        <a:t>-</a:t>
                      </a:r>
                      <a:r>
                        <a:rPr lang="mn-MN" sz="1900" baseline="0" dirty="0" smtClean="0">
                          <a:latin typeface="Times New Roman Mon" panose="02020500000000000000" pitchFamily="18" charset="0"/>
                          <a:cs typeface="Arial" panose="020B0604020202020204" pitchFamily="34" charset="0"/>
                        </a:rPr>
                        <a:t>ний журмын </a:t>
                      </a:r>
                      <a:r>
                        <a:rPr lang="en-US" sz="1900" baseline="0" dirty="0" smtClean="0">
                          <a:latin typeface="Times New Roman Mon" panose="02020500000000000000" pitchFamily="18" charset="0"/>
                          <a:cs typeface="Arial" panose="020B0604020202020204" pitchFamily="34" charset="0"/>
                        </a:rPr>
                        <a:t>2-</a:t>
                      </a:r>
                      <a:r>
                        <a:rPr lang="mn-MN" sz="1900" baseline="0" dirty="0" smtClean="0">
                          <a:latin typeface="Times New Roman Mon" panose="02020500000000000000" pitchFamily="18" charset="0"/>
                          <a:cs typeface="Arial" panose="020B0604020202020204" pitchFamily="34" charset="0"/>
                        </a:rPr>
                        <a:t>р хавсралтын </a:t>
                      </a:r>
                      <a:r>
                        <a:rPr lang="en-US" sz="1900" baseline="0" dirty="0" smtClean="0">
                          <a:latin typeface="Times New Roman Mon" panose="02020500000000000000" pitchFamily="18" charset="0"/>
                          <a:cs typeface="Arial" panose="020B0604020202020204" pitchFamily="34" charset="0"/>
                        </a:rPr>
                        <a:t>2.3 </a:t>
                      </a:r>
                      <a:r>
                        <a:rPr lang="mn-MN" sz="1900" baseline="0" dirty="0" smtClean="0">
                          <a:latin typeface="Times New Roman Mon" panose="02020500000000000000" pitchFamily="18" charset="0"/>
                          <a:cs typeface="Arial" panose="020B0604020202020204" pitchFamily="34" charset="0"/>
                        </a:rPr>
                        <a:t>дээр БО төлөв байдлын үнэлгээний тайланд төслийн  нөлөөлөлд өртөж болзошгүй газар нутгийн байгаль орчны төлөв байдал болон төслийн нөлөөлөлд өртөж болзошгүй иргэдийн суурьшил, түүх, соёлын үнэт зүйлсийн талаарх мэдээлэл, газар зохион байгуулалтын төлөвлөгөөтэй уялдсан байдал зэрэг асуудлыг тусгасан байна. </a:t>
                      </a:r>
                      <a:endParaRPr lang="en-US" sz="1900" dirty="0">
                        <a:latin typeface="Times New Roman Mon" panose="02020500000000000000" pitchFamily="18" charset="0"/>
                        <a:cs typeface="Arial" panose="020B0604020202020204" pitchFamily="34" charset="0"/>
                      </a:endParaRPr>
                    </a:p>
                  </a:txBody>
                  <a:tcPr/>
                </a:tc>
                <a:tc>
                  <a:txBody>
                    <a:bodyPr/>
                    <a:lstStyle/>
                    <a:p>
                      <a:r>
                        <a:rPr lang="en-US" sz="1900" dirty="0" smtClean="0">
                          <a:latin typeface="Times New Roman Mon" panose="02020500000000000000" pitchFamily="18" charset="0"/>
                          <a:cs typeface="Arial" panose="020B0604020202020204" pitchFamily="34" charset="0"/>
                        </a:rPr>
                        <a:t>2.3</a:t>
                      </a:r>
                      <a:r>
                        <a:rPr lang="mn-MN" sz="1900" dirty="0" smtClean="0">
                          <a:latin typeface="Times New Roman Mon" panose="02020500000000000000" pitchFamily="18" charset="0"/>
                          <a:cs typeface="Arial" panose="020B0604020202020204" pitchFamily="34" charset="0"/>
                        </a:rPr>
                        <a:t> дээр ...............“Эрүү</a:t>
                      </a:r>
                      <a:r>
                        <a:rPr lang="mn-MN" sz="1900" baseline="0" dirty="0" smtClean="0">
                          <a:latin typeface="Times New Roman Mon" panose="02020500000000000000" pitchFamily="18" charset="0"/>
                          <a:cs typeface="Arial" panose="020B0604020202020204" pitchFamily="34" charset="0"/>
                        </a:rPr>
                        <a:t>л мэндийг тодорхойлогч хүчин зүйл” гэж нэмж оруулах</a:t>
                      </a:r>
                      <a:endParaRPr lang="en-US" sz="1900" dirty="0">
                        <a:latin typeface="Times New Roman Mon" panose="02020500000000000000" pitchFamily="18" charset="0"/>
                        <a:cs typeface="Arial" panose="020B0604020202020204" pitchFamily="34" charset="0"/>
                      </a:endParaRPr>
                    </a:p>
                  </a:txBody>
                  <a:tcPr/>
                </a:tc>
              </a:tr>
              <a:tr h="370840">
                <a:tc>
                  <a:txBody>
                    <a:bodyPr/>
                    <a:lstStyle/>
                    <a:p>
                      <a:endParaRPr lang="en-US" sz="1900" dirty="0">
                        <a:latin typeface="Times New Roman Mon" panose="02020500000000000000" pitchFamily="18" charset="0"/>
                        <a:cs typeface="Arial" panose="020B0604020202020204" pitchFamily="34" charset="0"/>
                      </a:endParaRPr>
                    </a:p>
                  </a:txBody>
                  <a:tcPr/>
                </a:tc>
                <a:tc>
                  <a:txBody>
                    <a:bodyPr/>
                    <a:lstStyle/>
                    <a:p>
                      <a:endParaRPr lang="en-US" sz="1900" dirty="0">
                        <a:latin typeface="Times New Roman Mon" panose="02020500000000000000" pitchFamily="18" charset="0"/>
                        <a:cs typeface="Arial" panose="020B0604020202020204" pitchFamily="34" charset="0"/>
                      </a:endParaRPr>
                    </a:p>
                  </a:txBody>
                  <a:tcPr/>
                </a:tc>
              </a:tr>
            </a:tbl>
          </a:graphicData>
        </a:graphic>
      </p:graphicFrame>
      <p:sp>
        <p:nvSpPr>
          <p:cNvPr id="2" name="Title 1"/>
          <p:cNvSpPr>
            <a:spLocks noGrp="1"/>
          </p:cNvSpPr>
          <p:nvPr>
            <p:ph type="title"/>
          </p:nvPr>
        </p:nvSpPr>
        <p:spPr>
          <a:xfrm>
            <a:off x="1558345" y="0"/>
            <a:ext cx="10122794" cy="656822"/>
          </a:xfrm>
        </p:spPr>
        <p:txBody>
          <a:bodyPr/>
          <a:lstStyle/>
          <a:p>
            <a:pPr algn="ctr" eaLnBrk="1" fontAlgn="auto" hangingPunct="1">
              <a:spcAft>
                <a:spcPts val="0"/>
              </a:spcAft>
              <a:defRPr/>
            </a:pPr>
            <a:r>
              <a:rPr lang="mn-MN" sz="2800" dirty="0" smtClean="0">
                <a:latin typeface="Times New Roman Mon" panose="02020500000000000000" pitchFamily="18" charset="0"/>
              </a:rPr>
              <a:t>БОНҮ</a:t>
            </a:r>
            <a:r>
              <a:rPr lang="en-US" sz="2800" dirty="0" smtClean="0">
                <a:latin typeface="Times New Roman Mon" panose="02020500000000000000" pitchFamily="18" charset="0"/>
              </a:rPr>
              <a:t>-</a:t>
            </a:r>
            <a:r>
              <a:rPr lang="mn-MN" sz="2800" dirty="0" smtClean="0">
                <a:latin typeface="Times New Roman Mon" panose="02020500000000000000" pitchFamily="18" charset="0"/>
              </a:rPr>
              <a:t>Д</a:t>
            </a:r>
            <a:r>
              <a:rPr lang="en-US" sz="2800" dirty="0" smtClean="0">
                <a:latin typeface="Times New Roman Mon" panose="02020500000000000000" pitchFamily="18" charset="0"/>
              </a:rPr>
              <a:t> </a:t>
            </a:r>
            <a:r>
              <a:rPr lang="mn-MN" sz="2800" dirty="0" smtClean="0">
                <a:latin typeface="Times New Roman Mon" panose="02020500000000000000" pitchFamily="18" charset="0"/>
              </a:rPr>
              <a:t>ЭМНҮ ТУСГАГДСАН БАЙДАЛ, САНАЛ</a:t>
            </a:r>
            <a:endParaRPr lang="en-US" sz="2800" dirty="0">
              <a:latin typeface="Times New Roman Mon" panose="02020500000000000000"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131"/>
          <p:cNvGrpSpPr>
            <a:grpSpLocks/>
          </p:cNvGrpSpPr>
          <p:nvPr/>
        </p:nvGrpSpPr>
        <p:grpSpPr bwMode="auto">
          <a:xfrm>
            <a:off x="561975" y="1863725"/>
            <a:ext cx="11630025" cy="4065588"/>
            <a:chOff x="178858" y="1863727"/>
            <a:chExt cx="9727142" cy="4072201"/>
          </a:xfrm>
        </p:grpSpPr>
        <p:sp>
          <p:nvSpPr>
            <p:cNvPr id="20485" name="AutoShape 2"/>
            <p:cNvSpPr>
              <a:spLocks noChangeArrowheads="1"/>
            </p:cNvSpPr>
            <p:nvPr/>
          </p:nvSpPr>
          <p:spPr bwMode="auto">
            <a:xfrm rot="-976228">
              <a:off x="330200" y="2266950"/>
              <a:ext cx="9575800" cy="1905000"/>
            </a:xfrm>
            <a:prstGeom prst="rightArrow">
              <a:avLst>
                <a:gd name="adj1" fmla="val 58000"/>
                <a:gd name="adj2" fmla="val 89712"/>
              </a:avLst>
            </a:prstGeom>
            <a:gradFill rotWithShape="0">
              <a:gsLst>
                <a:gs pos="0">
                  <a:srgbClr val="9DC5AE"/>
                </a:gs>
                <a:gs pos="100000">
                  <a:srgbClr val="2E8452"/>
                </a:gs>
              </a:gsLst>
              <a:lin ang="0" scaled="1"/>
            </a:gradFill>
            <a:ln w="9525">
              <a:noFill/>
              <a:miter lim="800000"/>
              <a:headEnd/>
              <a:tailEnd/>
            </a:ln>
          </p:spPr>
          <p:txBody>
            <a:bodyPr wrap="none" anchor="ctr"/>
            <a:lstStyle/>
            <a:p>
              <a:pPr eaLnBrk="0" hangingPunct="0">
                <a:lnSpc>
                  <a:spcPct val="90000"/>
                </a:lnSpc>
              </a:pPr>
              <a:endParaRPr lang="en-CA">
                <a:latin typeface="Lucida Sans Unicode" pitchFamily="34" charset="0"/>
              </a:endParaRPr>
            </a:p>
          </p:txBody>
        </p:sp>
        <p:sp>
          <p:nvSpPr>
            <p:cNvPr id="20486" name="Line 3"/>
            <p:cNvSpPr>
              <a:spLocks noChangeShapeType="1"/>
            </p:cNvSpPr>
            <p:nvPr/>
          </p:nvSpPr>
          <p:spPr bwMode="auto">
            <a:xfrm>
              <a:off x="6822143" y="4832607"/>
              <a:ext cx="0" cy="609041"/>
            </a:xfrm>
            <a:prstGeom prst="line">
              <a:avLst/>
            </a:prstGeom>
            <a:noFill/>
            <a:ln w="31750">
              <a:solidFill>
                <a:srgbClr val="00FF99"/>
              </a:solidFill>
              <a:prstDash val="dash"/>
              <a:round/>
              <a:headEnd/>
              <a:tailEnd/>
            </a:ln>
          </p:spPr>
          <p:txBody>
            <a:bodyPr wrap="none" anchor="ctr"/>
            <a:lstStyle/>
            <a:p>
              <a:endParaRPr lang="en-US"/>
            </a:p>
          </p:txBody>
        </p:sp>
        <p:sp>
          <p:nvSpPr>
            <p:cNvPr id="8" name="AutoShape 4"/>
            <p:cNvSpPr>
              <a:spLocks noChangeAspect="1" noChangeArrowheads="1"/>
            </p:cNvSpPr>
            <p:nvPr/>
          </p:nvSpPr>
          <p:spPr bwMode="auto">
            <a:xfrm>
              <a:off x="6528188" y="3162825"/>
              <a:ext cx="787360" cy="1683897"/>
            </a:xfrm>
            <a:prstGeom prst="cube">
              <a:avLst>
                <a:gd name="adj" fmla="val 25000"/>
              </a:avLst>
            </a:prstGeom>
            <a:gradFill rotWithShape="0">
              <a:gsLst>
                <a:gs pos="0">
                  <a:srgbClr val="006600"/>
                </a:gs>
                <a:gs pos="100000">
                  <a:srgbClr val="01AB01"/>
                </a:gs>
              </a:gsLst>
              <a:lin ang="5400000" scaled="1"/>
            </a:gradFill>
            <a:ln w="9525">
              <a:solidFill>
                <a:srgbClr val="01AB01"/>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20488" name="Line 5"/>
            <p:cNvSpPr>
              <a:spLocks noChangeShapeType="1"/>
            </p:cNvSpPr>
            <p:nvPr/>
          </p:nvSpPr>
          <p:spPr bwMode="auto">
            <a:xfrm>
              <a:off x="4429580" y="4832607"/>
              <a:ext cx="0" cy="609041"/>
            </a:xfrm>
            <a:prstGeom prst="line">
              <a:avLst/>
            </a:prstGeom>
            <a:noFill/>
            <a:ln w="31750">
              <a:solidFill>
                <a:srgbClr val="00FF99"/>
              </a:solidFill>
              <a:prstDash val="dash"/>
              <a:round/>
              <a:headEnd/>
              <a:tailEnd/>
            </a:ln>
          </p:spPr>
          <p:txBody>
            <a:bodyPr wrap="none" anchor="ctr"/>
            <a:lstStyle/>
            <a:p>
              <a:endParaRPr lang="en-US"/>
            </a:p>
          </p:txBody>
        </p:sp>
        <p:sp>
          <p:nvSpPr>
            <p:cNvPr id="20489" name="Line 6"/>
            <p:cNvSpPr>
              <a:spLocks noChangeShapeType="1"/>
            </p:cNvSpPr>
            <p:nvPr/>
          </p:nvSpPr>
          <p:spPr bwMode="auto">
            <a:xfrm>
              <a:off x="5627496" y="4832607"/>
              <a:ext cx="0" cy="609041"/>
            </a:xfrm>
            <a:prstGeom prst="line">
              <a:avLst/>
            </a:prstGeom>
            <a:noFill/>
            <a:ln w="31750">
              <a:solidFill>
                <a:srgbClr val="00FF99"/>
              </a:solidFill>
              <a:prstDash val="dash"/>
              <a:round/>
              <a:headEnd/>
              <a:tailEnd/>
            </a:ln>
          </p:spPr>
          <p:txBody>
            <a:bodyPr wrap="none" anchor="ctr"/>
            <a:lstStyle/>
            <a:p>
              <a:endParaRPr lang="en-US"/>
            </a:p>
          </p:txBody>
        </p:sp>
        <p:sp>
          <p:nvSpPr>
            <p:cNvPr id="20490" name="Rectangle 7"/>
            <p:cNvSpPr>
              <a:spLocks noChangeArrowheads="1"/>
            </p:cNvSpPr>
            <p:nvPr/>
          </p:nvSpPr>
          <p:spPr bwMode="auto">
            <a:xfrm>
              <a:off x="3837977" y="5125202"/>
              <a:ext cx="1060637" cy="494548"/>
            </a:xfrm>
            <a:prstGeom prst="rect">
              <a:avLst/>
            </a:prstGeom>
            <a:solidFill>
              <a:srgbClr val="F0F0FF"/>
            </a:solidFill>
            <a:ln w="12700">
              <a:solidFill>
                <a:srgbClr val="003D00"/>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491" name="Rectangle 8"/>
            <p:cNvSpPr>
              <a:spLocks noChangeArrowheads="1"/>
            </p:cNvSpPr>
            <p:nvPr/>
          </p:nvSpPr>
          <p:spPr bwMode="auto">
            <a:xfrm>
              <a:off x="5048966" y="5125202"/>
              <a:ext cx="1059003" cy="494548"/>
            </a:xfrm>
            <a:prstGeom prst="rect">
              <a:avLst/>
            </a:prstGeom>
            <a:solidFill>
              <a:srgbClr val="F0F0FF"/>
            </a:solidFill>
            <a:ln w="12700">
              <a:solidFill>
                <a:srgbClr val="003D00"/>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492" name="Rectangle 9"/>
            <p:cNvSpPr>
              <a:spLocks noChangeArrowheads="1"/>
            </p:cNvSpPr>
            <p:nvPr/>
          </p:nvSpPr>
          <p:spPr bwMode="auto">
            <a:xfrm>
              <a:off x="3691703" y="5122022"/>
              <a:ext cx="1265746" cy="453198"/>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Мэргэжилтэн бэлтгэгдэх</a:t>
              </a:r>
              <a:endParaRPr lang="en-US" sz="1300">
                <a:solidFill>
                  <a:schemeClr val="bg1"/>
                </a:solidFill>
                <a:latin typeface="Lucida Sans Unicode" pitchFamily="34" charset="0"/>
              </a:endParaRPr>
            </a:p>
          </p:txBody>
        </p:sp>
        <p:sp>
          <p:nvSpPr>
            <p:cNvPr id="20493" name="Rectangle 10"/>
            <p:cNvSpPr>
              <a:spLocks noChangeArrowheads="1"/>
            </p:cNvSpPr>
            <p:nvPr/>
          </p:nvSpPr>
          <p:spPr bwMode="auto">
            <a:xfrm>
              <a:off x="5004841" y="5122022"/>
              <a:ext cx="1153791" cy="453198"/>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Үйлдлийг чадваржуулах</a:t>
              </a:r>
              <a:endParaRPr lang="en-US" sz="1300">
                <a:solidFill>
                  <a:schemeClr val="bg1"/>
                </a:solidFill>
                <a:latin typeface="Lucida Sans Unicode" pitchFamily="34" charset="0"/>
              </a:endParaRPr>
            </a:p>
          </p:txBody>
        </p:sp>
        <p:grpSp>
          <p:nvGrpSpPr>
            <p:cNvPr id="20494" name="Group 11"/>
            <p:cNvGrpSpPr>
              <a:grpSpLocks/>
            </p:cNvGrpSpPr>
            <p:nvPr/>
          </p:nvGrpSpPr>
          <p:grpSpPr bwMode="auto">
            <a:xfrm>
              <a:off x="6179214" y="5121777"/>
              <a:ext cx="1233091" cy="633531"/>
              <a:chOff x="3593" y="2855"/>
              <a:chExt cx="717" cy="1267"/>
            </a:xfrm>
          </p:grpSpPr>
          <p:sp>
            <p:nvSpPr>
              <p:cNvPr id="20537" name="Rectangle 12"/>
              <p:cNvSpPr>
                <a:spLocks noChangeArrowheads="1"/>
              </p:cNvSpPr>
              <p:nvPr/>
            </p:nvSpPr>
            <p:spPr bwMode="auto">
              <a:xfrm>
                <a:off x="3640" y="2865"/>
                <a:ext cx="616" cy="684"/>
              </a:xfrm>
              <a:prstGeom prst="rect">
                <a:avLst/>
              </a:prstGeom>
              <a:solidFill>
                <a:schemeClr val="accent1"/>
              </a:solidFill>
              <a:ln w="9525" algn="ctr">
                <a:noFill/>
                <a:miter lim="800000"/>
                <a:headEnd/>
                <a:tailEnd/>
              </a:ln>
            </p:spPr>
            <p:txBody>
              <a:bodyPr>
                <a:spAutoFit/>
              </a:bodyPr>
              <a:lstStyle/>
              <a:p>
                <a:pPr eaLnBrk="0" hangingPunct="0">
                  <a:lnSpc>
                    <a:spcPct val="90000"/>
                  </a:lnSpc>
                </a:pPr>
                <a:endParaRPr lang="en-CA">
                  <a:solidFill>
                    <a:schemeClr val="bg1"/>
                  </a:solidFill>
                  <a:latin typeface="Lucida Sans Unicode" pitchFamily="34" charset="0"/>
                </a:endParaRPr>
              </a:p>
            </p:txBody>
          </p:sp>
          <p:sp>
            <p:nvSpPr>
              <p:cNvPr id="20538" name="Rectangle 13"/>
              <p:cNvSpPr>
                <a:spLocks noChangeArrowheads="1"/>
              </p:cNvSpPr>
              <p:nvPr/>
            </p:nvSpPr>
            <p:spPr bwMode="auto">
              <a:xfrm>
                <a:off x="3593" y="2855"/>
                <a:ext cx="717" cy="1267"/>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Богино хугацааны ялалтыг үүсгэх</a:t>
                </a:r>
                <a:endParaRPr lang="en-US" sz="1300">
                  <a:solidFill>
                    <a:schemeClr val="bg1"/>
                  </a:solidFill>
                  <a:latin typeface="Lucida Sans Unicode" pitchFamily="34" charset="0"/>
                </a:endParaRPr>
              </a:p>
            </p:txBody>
          </p:sp>
        </p:grpSp>
        <p:sp>
          <p:nvSpPr>
            <p:cNvPr id="16" name="AutoShape 14"/>
            <p:cNvSpPr>
              <a:spLocks noChangeAspect="1" noChangeArrowheads="1"/>
            </p:cNvSpPr>
            <p:nvPr/>
          </p:nvSpPr>
          <p:spPr bwMode="auto">
            <a:xfrm>
              <a:off x="4099723" y="3555574"/>
              <a:ext cx="787359" cy="1291147"/>
            </a:xfrm>
            <a:prstGeom prst="cube">
              <a:avLst>
                <a:gd name="adj" fmla="val 25000"/>
              </a:avLst>
            </a:prstGeom>
            <a:gradFill rotWithShape="0">
              <a:gsLst>
                <a:gs pos="0">
                  <a:srgbClr val="006600"/>
                </a:gs>
                <a:gs pos="100000">
                  <a:srgbClr val="01AB01"/>
                </a:gs>
              </a:gsLst>
              <a:lin ang="5400000" scaled="1"/>
            </a:gradFill>
            <a:ln w="9525">
              <a:solidFill>
                <a:srgbClr val="01AB01"/>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17" name="AutoShape 15"/>
            <p:cNvSpPr>
              <a:spLocks noChangeAspect="1" noChangeArrowheads="1"/>
            </p:cNvSpPr>
            <p:nvPr/>
          </p:nvSpPr>
          <p:spPr bwMode="auto">
            <a:xfrm>
              <a:off x="5313292" y="3409287"/>
              <a:ext cx="788687" cy="1437434"/>
            </a:xfrm>
            <a:prstGeom prst="cube">
              <a:avLst>
                <a:gd name="adj" fmla="val 25000"/>
              </a:avLst>
            </a:prstGeom>
            <a:gradFill rotWithShape="0">
              <a:gsLst>
                <a:gs pos="0">
                  <a:srgbClr val="006600"/>
                </a:gs>
                <a:gs pos="100000">
                  <a:srgbClr val="01AB01"/>
                </a:gs>
              </a:gsLst>
              <a:lin ang="5400000" scaled="1"/>
            </a:gradFill>
            <a:ln w="9525">
              <a:solidFill>
                <a:srgbClr val="01AB01"/>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18" name="Rectangle 16"/>
            <p:cNvSpPr>
              <a:spLocks noChangeArrowheads="1"/>
            </p:cNvSpPr>
            <p:nvPr/>
          </p:nvSpPr>
          <p:spPr bwMode="auto">
            <a:xfrm>
              <a:off x="6651670" y="4493723"/>
              <a:ext cx="277501"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6</a:t>
              </a:r>
            </a:p>
          </p:txBody>
        </p:sp>
        <p:sp>
          <p:nvSpPr>
            <p:cNvPr id="19" name="Rectangle 17"/>
            <p:cNvSpPr>
              <a:spLocks noChangeArrowheads="1"/>
            </p:cNvSpPr>
            <p:nvPr/>
          </p:nvSpPr>
          <p:spPr bwMode="auto">
            <a:xfrm>
              <a:off x="4216565" y="4493723"/>
              <a:ext cx="277501"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4</a:t>
              </a:r>
            </a:p>
          </p:txBody>
        </p:sp>
        <p:sp>
          <p:nvSpPr>
            <p:cNvPr id="20" name="Rectangle 18"/>
            <p:cNvSpPr>
              <a:spLocks noChangeArrowheads="1"/>
            </p:cNvSpPr>
            <p:nvPr/>
          </p:nvSpPr>
          <p:spPr bwMode="auto">
            <a:xfrm>
              <a:off x="5439428" y="4493723"/>
              <a:ext cx="276173"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5</a:t>
              </a:r>
            </a:p>
          </p:txBody>
        </p:sp>
        <p:sp>
          <p:nvSpPr>
            <p:cNvPr id="20500" name="Line 19"/>
            <p:cNvSpPr>
              <a:spLocks noChangeShapeType="1"/>
            </p:cNvSpPr>
            <p:nvPr/>
          </p:nvSpPr>
          <p:spPr bwMode="auto">
            <a:xfrm>
              <a:off x="8021694" y="4832607"/>
              <a:ext cx="0" cy="609041"/>
            </a:xfrm>
            <a:prstGeom prst="line">
              <a:avLst/>
            </a:prstGeom>
            <a:noFill/>
            <a:ln w="34925">
              <a:solidFill>
                <a:schemeClr val="folHlink"/>
              </a:solidFill>
              <a:prstDash val="dash"/>
              <a:round/>
              <a:headEnd/>
              <a:tailEnd/>
            </a:ln>
          </p:spPr>
          <p:txBody>
            <a:bodyPr wrap="none" anchor="ctr"/>
            <a:lstStyle/>
            <a:p>
              <a:endParaRPr lang="en-US"/>
            </a:p>
          </p:txBody>
        </p:sp>
        <p:sp>
          <p:nvSpPr>
            <p:cNvPr id="20501" name="Line 20"/>
            <p:cNvSpPr>
              <a:spLocks noChangeShapeType="1"/>
            </p:cNvSpPr>
            <p:nvPr/>
          </p:nvSpPr>
          <p:spPr bwMode="auto">
            <a:xfrm>
              <a:off x="9231049" y="4832607"/>
              <a:ext cx="0" cy="609041"/>
            </a:xfrm>
            <a:prstGeom prst="line">
              <a:avLst/>
            </a:prstGeom>
            <a:noFill/>
            <a:ln w="34925">
              <a:solidFill>
                <a:schemeClr val="folHlink"/>
              </a:solidFill>
              <a:prstDash val="dash"/>
              <a:round/>
              <a:headEnd/>
              <a:tailEnd/>
            </a:ln>
          </p:spPr>
          <p:txBody>
            <a:bodyPr wrap="none" anchor="ctr"/>
            <a:lstStyle/>
            <a:p>
              <a:endParaRPr lang="en-US"/>
            </a:p>
          </p:txBody>
        </p:sp>
        <p:sp>
          <p:nvSpPr>
            <p:cNvPr id="20502" name="Rectangle 21"/>
            <p:cNvSpPr>
              <a:spLocks noChangeArrowheads="1"/>
            </p:cNvSpPr>
            <p:nvPr/>
          </p:nvSpPr>
          <p:spPr bwMode="auto">
            <a:xfrm>
              <a:off x="7470946" y="5125202"/>
              <a:ext cx="1059003" cy="494548"/>
            </a:xfrm>
            <a:prstGeom prst="rect">
              <a:avLst/>
            </a:prstGeom>
            <a:solidFill>
              <a:srgbClr val="F0F0FF"/>
            </a:solidFill>
            <a:ln w="12700">
              <a:solidFill>
                <a:srgbClr val="540000"/>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503" name="Rectangle 22"/>
            <p:cNvSpPr>
              <a:spLocks noChangeArrowheads="1"/>
            </p:cNvSpPr>
            <p:nvPr/>
          </p:nvSpPr>
          <p:spPr bwMode="auto">
            <a:xfrm>
              <a:off x="8680302" y="5125202"/>
              <a:ext cx="1023050" cy="494548"/>
            </a:xfrm>
            <a:prstGeom prst="rect">
              <a:avLst/>
            </a:prstGeom>
            <a:solidFill>
              <a:srgbClr val="F0F0FF"/>
            </a:solidFill>
            <a:ln w="12700">
              <a:solidFill>
                <a:srgbClr val="540000"/>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504" name="Rectangle 23"/>
            <p:cNvSpPr>
              <a:spLocks noChangeArrowheads="1"/>
            </p:cNvSpPr>
            <p:nvPr/>
          </p:nvSpPr>
          <p:spPr bwMode="auto">
            <a:xfrm>
              <a:off x="7482385" y="5122022"/>
              <a:ext cx="1148915" cy="453198"/>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Дээшлэхгүй байх</a:t>
              </a:r>
              <a:endParaRPr lang="en-US" sz="1300">
                <a:solidFill>
                  <a:schemeClr val="bg1"/>
                </a:solidFill>
                <a:latin typeface="Lucida Sans Unicode" pitchFamily="34" charset="0"/>
              </a:endParaRPr>
            </a:p>
          </p:txBody>
        </p:sp>
        <p:sp>
          <p:nvSpPr>
            <p:cNvPr id="20505" name="Rectangle 24"/>
            <p:cNvSpPr>
              <a:spLocks noChangeArrowheads="1"/>
            </p:cNvSpPr>
            <p:nvPr/>
          </p:nvSpPr>
          <p:spPr bwMode="auto">
            <a:xfrm>
              <a:off x="8688472" y="5120432"/>
              <a:ext cx="1217526" cy="453198"/>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Хувирахгүй байлгах</a:t>
              </a:r>
              <a:endParaRPr lang="en-US" sz="1300">
                <a:solidFill>
                  <a:schemeClr val="bg1"/>
                </a:solidFill>
                <a:latin typeface="Lucida Sans Unicode" pitchFamily="34" charset="0"/>
              </a:endParaRPr>
            </a:p>
          </p:txBody>
        </p:sp>
        <p:sp>
          <p:nvSpPr>
            <p:cNvPr id="27" name="AutoShape 25"/>
            <p:cNvSpPr>
              <a:spLocks noChangeAspect="1" noChangeArrowheads="1"/>
            </p:cNvSpPr>
            <p:nvPr/>
          </p:nvSpPr>
          <p:spPr bwMode="auto">
            <a:xfrm>
              <a:off x="8957982" y="2876610"/>
              <a:ext cx="790015" cy="1970111"/>
            </a:xfrm>
            <a:prstGeom prst="cube">
              <a:avLst>
                <a:gd name="adj" fmla="val 25000"/>
              </a:avLst>
            </a:prstGeom>
            <a:gradFill rotWithShape="0">
              <a:gsLst>
                <a:gs pos="0">
                  <a:srgbClr val="CC0000"/>
                </a:gs>
                <a:gs pos="100000">
                  <a:srgbClr val="5E0000"/>
                </a:gs>
              </a:gsLst>
              <a:lin ang="5400000" scaled="1"/>
            </a:gradFill>
            <a:ln w="9525">
              <a:solidFill>
                <a:srgbClr val="C10000"/>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28" name="AutoShape 26"/>
            <p:cNvSpPr>
              <a:spLocks noChangeAspect="1" noChangeArrowheads="1"/>
            </p:cNvSpPr>
            <p:nvPr/>
          </p:nvSpPr>
          <p:spPr bwMode="auto">
            <a:xfrm>
              <a:off x="7741757" y="3056289"/>
              <a:ext cx="790015" cy="1790433"/>
            </a:xfrm>
            <a:prstGeom prst="cube">
              <a:avLst>
                <a:gd name="adj" fmla="val 25000"/>
              </a:avLst>
            </a:prstGeom>
            <a:gradFill rotWithShape="0">
              <a:gsLst>
                <a:gs pos="0">
                  <a:srgbClr val="CC0000"/>
                </a:gs>
                <a:gs pos="100000">
                  <a:srgbClr val="5E0000"/>
                </a:gs>
              </a:gsLst>
              <a:lin ang="5400000" scaled="1"/>
            </a:gradFill>
            <a:ln w="9525">
              <a:solidFill>
                <a:srgbClr val="C10000"/>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29" name="Rectangle 27"/>
            <p:cNvSpPr>
              <a:spLocks noChangeArrowheads="1"/>
            </p:cNvSpPr>
            <p:nvPr/>
          </p:nvSpPr>
          <p:spPr bwMode="auto">
            <a:xfrm>
              <a:off x="7862584" y="4495314"/>
              <a:ext cx="277501" cy="341867"/>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7</a:t>
              </a:r>
            </a:p>
          </p:txBody>
        </p:sp>
        <p:sp>
          <p:nvSpPr>
            <p:cNvPr id="30" name="Rectangle 28"/>
            <p:cNvSpPr>
              <a:spLocks noChangeArrowheads="1"/>
            </p:cNvSpPr>
            <p:nvPr/>
          </p:nvSpPr>
          <p:spPr bwMode="auto">
            <a:xfrm>
              <a:off x="9062875" y="4492133"/>
              <a:ext cx="276173" cy="341867"/>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8</a:t>
              </a:r>
            </a:p>
          </p:txBody>
        </p:sp>
        <p:sp>
          <p:nvSpPr>
            <p:cNvPr id="20510" name="Line 29"/>
            <p:cNvSpPr>
              <a:spLocks noChangeShapeType="1"/>
            </p:cNvSpPr>
            <p:nvPr/>
          </p:nvSpPr>
          <p:spPr bwMode="auto">
            <a:xfrm>
              <a:off x="757388" y="4832607"/>
              <a:ext cx="0" cy="494548"/>
            </a:xfrm>
            <a:prstGeom prst="line">
              <a:avLst/>
            </a:prstGeom>
            <a:noFill/>
            <a:ln w="31750">
              <a:solidFill>
                <a:srgbClr val="00CCFF"/>
              </a:solidFill>
              <a:prstDash val="dash"/>
              <a:round/>
              <a:headEnd/>
              <a:tailEnd/>
            </a:ln>
          </p:spPr>
          <p:txBody>
            <a:bodyPr wrap="none" anchor="ctr"/>
            <a:lstStyle/>
            <a:p>
              <a:endParaRPr lang="en-US"/>
            </a:p>
          </p:txBody>
        </p:sp>
        <p:sp>
          <p:nvSpPr>
            <p:cNvPr id="20511" name="Line 30"/>
            <p:cNvSpPr>
              <a:spLocks noChangeShapeType="1"/>
            </p:cNvSpPr>
            <p:nvPr/>
          </p:nvSpPr>
          <p:spPr bwMode="auto">
            <a:xfrm>
              <a:off x="1994526" y="4832607"/>
              <a:ext cx="0" cy="609041"/>
            </a:xfrm>
            <a:prstGeom prst="line">
              <a:avLst/>
            </a:prstGeom>
            <a:noFill/>
            <a:ln w="31750">
              <a:solidFill>
                <a:srgbClr val="00CCFF"/>
              </a:solidFill>
              <a:prstDash val="dash"/>
              <a:round/>
              <a:headEnd/>
              <a:tailEnd/>
            </a:ln>
          </p:spPr>
          <p:txBody>
            <a:bodyPr wrap="none" anchor="ctr"/>
            <a:lstStyle/>
            <a:p>
              <a:endParaRPr lang="en-US"/>
            </a:p>
          </p:txBody>
        </p:sp>
        <p:sp>
          <p:nvSpPr>
            <p:cNvPr id="20512" name="Line 31"/>
            <p:cNvSpPr>
              <a:spLocks noChangeShapeType="1"/>
            </p:cNvSpPr>
            <p:nvPr/>
          </p:nvSpPr>
          <p:spPr bwMode="auto">
            <a:xfrm>
              <a:off x="3231664" y="4832607"/>
              <a:ext cx="0" cy="609041"/>
            </a:xfrm>
            <a:prstGeom prst="line">
              <a:avLst/>
            </a:prstGeom>
            <a:noFill/>
            <a:ln w="31750">
              <a:solidFill>
                <a:srgbClr val="00CCFF"/>
              </a:solidFill>
              <a:prstDash val="dash"/>
              <a:round/>
              <a:headEnd/>
              <a:tailEnd/>
            </a:ln>
          </p:spPr>
          <p:txBody>
            <a:bodyPr wrap="none" anchor="ctr"/>
            <a:lstStyle/>
            <a:p>
              <a:endParaRPr lang="en-US"/>
            </a:p>
          </p:txBody>
        </p:sp>
        <p:sp>
          <p:nvSpPr>
            <p:cNvPr id="20513" name="Rectangle 32"/>
            <p:cNvSpPr>
              <a:spLocks noChangeArrowheads="1"/>
            </p:cNvSpPr>
            <p:nvPr/>
          </p:nvSpPr>
          <p:spPr bwMode="auto">
            <a:xfrm>
              <a:off x="206641" y="5125202"/>
              <a:ext cx="1059003" cy="494548"/>
            </a:xfrm>
            <a:prstGeom prst="rect">
              <a:avLst/>
            </a:prstGeom>
            <a:solidFill>
              <a:srgbClr val="F0F0FF"/>
            </a:solidFill>
            <a:ln w="12700">
              <a:solidFill>
                <a:srgbClr val="003399"/>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514" name="Rectangle 33"/>
            <p:cNvSpPr>
              <a:spLocks noChangeArrowheads="1"/>
            </p:cNvSpPr>
            <p:nvPr/>
          </p:nvSpPr>
          <p:spPr bwMode="auto">
            <a:xfrm>
              <a:off x="1417630" y="5125202"/>
              <a:ext cx="1059003" cy="494548"/>
            </a:xfrm>
            <a:prstGeom prst="rect">
              <a:avLst/>
            </a:prstGeom>
            <a:solidFill>
              <a:srgbClr val="F0F0FF"/>
            </a:solidFill>
            <a:ln w="12700">
              <a:solidFill>
                <a:srgbClr val="003399"/>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515" name="Rectangle 34"/>
            <p:cNvSpPr>
              <a:spLocks noChangeArrowheads="1"/>
            </p:cNvSpPr>
            <p:nvPr/>
          </p:nvSpPr>
          <p:spPr bwMode="auto">
            <a:xfrm>
              <a:off x="2628621" y="5125202"/>
              <a:ext cx="1057369" cy="494548"/>
            </a:xfrm>
            <a:prstGeom prst="rect">
              <a:avLst/>
            </a:prstGeom>
            <a:solidFill>
              <a:srgbClr val="F0F0FF"/>
            </a:solidFill>
            <a:ln w="12700">
              <a:solidFill>
                <a:srgbClr val="003399"/>
              </a:solidFill>
              <a:prstDash val="dash"/>
              <a:miter lim="800000"/>
              <a:headEnd/>
              <a:tailEnd/>
            </a:ln>
          </p:spPr>
          <p:txBody>
            <a:bodyPr wrap="none" anchor="ctr"/>
            <a:lstStyle/>
            <a:p>
              <a:pPr eaLnBrk="0" hangingPunct="0">
                <a:lnSpc>
                  <a:spcPct val="90000"/>
                </a:lnSpc>
              </a:pPr>
              <a:endParaRPr lang="en-CA">
                <a:solidFill>
                  <a:schemeClr val="bg1"/>
                </a:solidFill>
                <a:latin typeface="Lucida Sans Unicode" pitchFamily="34" charset="0"/>
              </a:endParaRPr>
            </a:p>
          </p:txBody>
        </p:sp>
        <p:sp>
          <p:nvSpPr>
            <p:cNvPr id="20516" name="Rectangle 35"/>
            <p:cNvSpPr>
              <a:spLocks noChangeArrowheads="1"/>
            </p:cNvSpPr>
            <p:nvPr/>
          </p:nvSpPr>
          <p:spPr bwMode="auto">
            <a:xfrm>
              <a:off x="178858" y="5122022"/>
              <a:ext cx="1073712" cy="633552"/>
            </a:xfrm>
            <a:prstGeom prst="rect">
              <a:avLst/>
            </a:prstGeom>
            <a:solidFill>
              <a:schemeClr val="accent1"/>
            </a:solidFill>
            <a:ln w="9525">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Том төслүүд хэрэгжиж эхэлсэн</a:t>
              </a:r>
              <a:endParaRPr lang="en-US" sz="1300">
                <a:solidFill>
                  <a:schemeClr val="bg1"/>
                </a:solidFill>
                <a:latin typeface="Lucida Sans Unicode" pitchFamily="34" charset="0"/>
              </a:endParaRPr>
            </a:p>
          </p:txBody>
        </p:sp>
        <p:sp>
          <p:nvSpPr>
            <p:cNvPr id="20517" name="Rectangle 36"/>
            <p:cNvSpPr>
              <a:spLocks noChangeArrowheads="1"/>
            </p:cNvSpPr>
            <p:nvPr/>
          </p:nvSpPr>
          <p:spPr bwMode="auto">
            <a:xfrm>
              <a:off x="1299962" y="5122022"/>
              <a:ext cx="1269824" cy="813906"/>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БОНБҮ-ний хуулинд ЭМНҮ- хийх заалт орсон</a:t>
              </a:r>
              <a:endParaRPr lang="en-US" sz="1300">
                <a:solidFill>
                  <a:schemeClr val="bg1"/>
                </a:solidFill>
                <a:latin typeface="Lucida Sans Unicode" pitchFamily="34" charset="0"/>
              </a:endParaRPr>
            </a:p>
          </p:txBody>
        </p:sp>
        <p:sp>
          <p:nvSpPr>
            <p:cNvPr id="20518" name="Rectangle 37"/>
            <p:cNvSpPr>
              <a:spLocks noChangeArrowheads="1"/>
            </p:cNvSpPr>
            <p:nvPr/>
          </p:nvSpPr>
          <p:spPr bwMode="auto">
            <a:xfrm>
              <a:off x="2628621" y="5122022"/>
              <a:ext cx="1072077" cy="633552"/>
            </a:xfrm>
            <a:prstGeom prst="rect">
              <a:avLst/>
            </a:prstGeom>
            <a:solidFill>
              <a:schemeClr val="accent1"/>
            </a:solidFill>
            <a:ln w="9525" algn="ctr">
              <a:noFill/>
              <a:miter lim="800000"/>
              <a:headEnd/>
              <a:tailEnd/>
            </a:ln>
          </p:spPr>
          <p:txBody>
            <a:bodyPr>
              <a:spAutoFit/>
            </a:bodyPr>
            <a:lstStyle/>
            <a:p>
              <a:pPr algn="ctr" eaLnBrk="0" hangingPunct="0">
                <a:lnSpc>
                  <a:spcPct val="90000"/>
                </a:lnSpc>
              </a:pPr>
              <a:r>
                <a:rPr lang="mn-MN" sz="1300">
                  <a:solidFill>
                    <a:schemeClr val="bg1"/>
                  </a:solidFill>
                  <a:latin typeface="Lucida Sans Unicode" pitchFamily="34" charset="0"/>
                </a:rPr>
                <a:t>ЭМНҮ-ний аргачлал батлагдсан</a:t>
              </a:r>
              <a:endParaRPr lang="en-US" sz="1300">
                <a:solidFill>
                  <a:schemeClr val="bg1"/>
                </a:solidFill>
                <a:latin typeface="Lucida Sans Unicode" pitchFamily="34" charset="0"/>
              </a:endParaRPr>
            </a:p>
          </p:txBody>
        </p:sp>
        <p:sp>
          <p:nvSpPr>
            <p:cNvPr id="40" name="AutoShape 38"/>
            <p:cNvSpPr>
              <a:spLocks noChangeAspect="1" noChangeArrowheads="1"/>
            </p:cNvSpPr>
            <p:nvPr/>
          </p:nvSpPr>
          <p:spPr bwMode="auto">
            <a:xfrm>
              <a:off x="1669929" y="3932424"/>
              <a:ext cx="788687" cy="914297"/>
            </a:xfrm>
            <a:prstGeom prst="cube">
              <a:avLst>
                <a:gd name="adj" fmla="val 25000"/>
              </a:avLst>
            </a:prstGeom>
            <a:gradFill rotWithShape="0">
              <a:gsLst>
                <a:gs pos="0">
                  <a:srgbClr val="004EEB"/>
                </a:gs>
                <a:gs pos="100000">
                  <a:srgbClr val="002678"/>
                </a:gs>
              </a:gsLst>
              <a:lin ang="5400000" scaled="1"/>
            </a:gradFill>
            <a:ln w="9525">
              <a:solidFill>
                <a:srgbClr val="004EEB"/>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41" name="AutoShape 39"/>
            <p:cNvSpPr>
              <a:spLocks noChangeAspect="1" noChangeArrowheads="1"/>
            </p:cNvSpPr>
            <p:nvPr/>
          </p:nvSpPr>
          <p:spPr bwMode="auto">
            <a:xfrm>
              <a:off x="2884825" y="3736844"/>
              <a:ext cx="788687" cy="1109877"/>
            </a:xfrm>
            <a:prstGeom prst="cube">
              <a:avLst>
                <a:gd name="adj" fmla="val 25000"/>
              </a:avLst>
            </a:prstGeom>
            <a:gradFill rotWithShape="0">
              <a:gsLst>
                <a:gs pos="0">
                  <a:srgbClr val="004EEB"/>
                </a:gs>
                <a:gs pos="100000">
                  <a:srgbClr val="002678"/>
                </a:gs>
              </a:gsLst>
              <a:lin ang="5400000" scaled="1"/>
            </a:gradFill>
            <a:ln w="9525">
              <a:solidFill>
                <a:srgbClr val="004EEB"/>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42" name="AutoShape 40"/>
            <p:cNvSpPr>
              <a:spLocks noChangeAspect="1" noChangeArrowheads="1"/>
            </p:cNvSpPr>
            <p:nvPr/>
          </p:nvSpPr>
          <p:spPr bwMode="auto">
            <a:xfrm>
              <a:off x="455031" y="4131184"/>
              <a:ext cx="790015" cy="715537"/>
            </a:xfrm>
            <a:prstGeom prst="cube">
              <a:avLst>
                <a:gd name="adj" fmla="val 25000"/>
              </a:avLst>
            </a:prstGeom>
            <a:gradFill rotWithShape="0">
              <a:gsLst>
                <a:gs pos="0">
                  <a:srgbClr val="004EEB"/>
                </a:gs>
                <a:gs pos="100000">
                  <a:srgbClr val="002678"/>
                </a:gs>
              </a:gsLst>
              <a:lin ang="5400000" scaled="1"/>
            </a:gradFill>
            <a:ln w="9525">
              <a:solidFill>
                <a:srgbClr val="004EEB"/>
              </a:solidFill>
              <a:miter lim="800000"/>
              <a:headEnd/>
              <a:tailEnd/>
            </a:ln>
            <a:effectLst>
              <a:outerShdw dist="35921" dir="2700000" algn="ctr" rotWithShape="0">
                <a:schemeClr val="tx1"/>
              </a:outerShdw>
            </a:effectLst>
          </p:spPr>
          <p:txBody>
            <a:bodyPr wrap="none" anchor="ctr"/>
            <a:lstStyle/>
            <a:p>
              <a:pPr eaLnBrk="0" fontAlgn="auto" hangingPunct="0">
                <a:lnSpc>
                  <a:spcPct val="90000"/>
                </a:lnSpc>
                <a:spcBef>
                  <a:spcPts val="0"/>
                </a:spcBef>
                <a:spcAft>
                  <a:spcPts val="0"/>
                </a:spcAft>
                <a:defRPr/>
              </a:pPr>
              <a:endParaRPr lang="en-CA">
                <a:latin typeface="+mn-lt"/>
              </a:endParaRPr>
            </a:p>
          </p:txBody>
        </p:sp>
        <p:sp>
          <p:nvSpPr>
            <p:cNvPr id="43" name="Rectangle 41"/>
            <p:cNvSpPr>
              <a:spLocks noChangeArrowheads="1"/>
            </p:cNvSpPr>
            <p:nvPr/>
          </p:nvSpPr>
          <p:spPr bwMode="auto">
            <a:xfrm>
              <a:off x="1786771" y="4493723"/>
              <a:ext cx="276173"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2</a:t>
              </a:r>
            </a:p>
          </p:txBody>
        </p:sp>
        <p:sp>
          <p:nvSpPr>
            <p:cNvPr id="44" name="Rectangle 42"/>
            <p:cNvSpPr>
              <a:spLocks noChangeArrowheads="1"/>
            </p:cNvSpPr>
            <p:nvPr/>
          </p:nvSpPr>
          <p:spPr bwMode="auto">
            <a:xfrm>
              <a:off x="2995029" y="4493723"/>
              <a:ext cx="276173"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3</a:t>
              </a:r>
            </a:p>
          </p:txBody>
        </p:sp>
        <p:sp>
          <p:nvSpPr>
            <p:cNvPr id="45" name="Rectangle 43"/>
            <p:cNvSpPr>
              <a:spLocks noChangeArrowheads="1"/>
            </p:cNvSpPr>
            <p:nvPr/>
          </p:nvSpPr>
          <p:spPr bwMode="auto">
            <a:xfrm>
              <a:off x="538680" y="4493723"/>
              <a:ext cx="276173" cy="34186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fontAlgn="auto" hangingPunct="0">
                <a:lnSpc>
                  <a:spcPct val="90000"/>
                </a:lnSpc>
                <a:spcBef>
                  <a:spcPts val="0"/>
                </a:spcBef>
                <a:spcAft>
                  <a:spcPts val="0"/>
                </a:spcAft>
                <a:defRPr/>
              </a:pPr>
              <a:r>
                <a:rPr lang="en-US">
                  <a:solidFill>
                    <a:schemeClr val="bg1"/>
                  </a:solidFill>
                  <a:latin typeface="+mn-lt"/>
                </a:rPr>
                <a:t>1</a:t>
              </a:r>
            </a:p>
          </p:txBody>
        </p:sp>
        <p:grpSp>
          <p:nvGrpSpPr>
            <p:cNvPr id="20525" name="Group 94"/>
            <p:cNvGrpSpPr>
              <a:grpSpLocks/>
            </p:cNvGrpSpPr>
            <p:nvPr/>
          </p:nvGrpSpPr>
          <p:grpSpPr bwMode="auto">
            <a:xfrm>
              <a:off x="4292600" y="2266952"/>
              <a:ext cx="2973520" cy="1295401"/>
              <a:chOff x="2496" y="1428"/>
              <a:chExt cx="1729" cy="816"/>
            </a:xfrm>
          </p:grpSpPr>
          <p:sp>
            <p:nvSpPr>
              <p:cNvPr id="20534" name="Freeform 95"/>
              <p:cNvSpPr>
                <a:spLocks/>
              </p:cNvSpPr>
              <p:nvPr/>
            </p:nvSpPr>
            <p:spPr bwMode="auto">
              <a:xfrm flipH="1">
                <a:off x="3936" y="1629"/>
                <a:ext cx="288" cy="344"/>
              </a:xfrm>
              <a:custGeom>
                <a:avLst/>
                <a:gdLst>
                  <a:gd name="T0" fmla="*/ 288 w 288"/>
                  <a:gd name="T1" fmla="*/ 0 h 528"/>
                  <a:gd name="T2" fmla="*/ 0 w 288"/>
                  <a:gd name="T3" fmla="*/ 0 h 528"/>
                  <a:gd name="T4" fmla="*/ 0 w 288"/>
                  <a:gd name="T5" fmla="*/ 224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35" name="Freeform 96"/>
              <p:cNvSpPr>
                <a:spLocks/>
              </p:cNvSpPr>
              <p:nvPr/>
            </p:nvSpPr>
            <p:spPr bwMode="auto">
              <a:xfrm>
                <a:off x="2496" y="1629"/>
                <a:ext cx="240" cy="615"/>
              </a:xfrm>
              <a:custGeom>
                <a:avLst/>
                <a:gdLst>
                  <a:gd name="T0" fmla="*/ 200 w 288"/>
                  <a:gd name="T1" fmla="*/ 0 h 528"/>
                  <a:gd name="T2" fmla="*/ 0 w 288"/>
                  <a:gd name="T3" fmla="*/ 0 h 528"/>
                  <a:gd name="T4" fmla="*/ 0 w 288"/>
                  <a:gd name="T5" fmla="*/ 716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36" name="Rectangle 97"/>
              <p:cNvSpPr>
                <a:spLocks noChangeArrowheads="1"/>
              </p:cNvSpPr>
              <p:nvPr/>
            </p:nvSpPr>
            <p:spPr bwMode="auto">
              <a:xfrm>
                <a:off x="2496" y="1428"/>
                <a:ext cx="1729" cy="338"/>
              </a:xfrm>
              <a:prstGeom prst="rect">
                <a:avLst/>
              </a:prstGeom>
              <a:noFill/>
              <a:ln w="9525">
                <a:noFill/>
                <a:miter lim="800000"/>
                <a:headEnd/>
                <a:tailEnd/>
              </a:ln>
            </p:spPr>
            <p:txBody>
              <a:bodyPr>
                <a:spAutoFit/>
              </a:bodyPr>
              <a:lstStyle/>
              <a:p>
                <a:pPr algn="ctr" eaLnBrk="0" hangingPunct="0">
                  <a:lnSpc>
                    <a:spcPct val="90000"/>
                  </a:lnSpc>
                </a:pPr>
                <a:r>
                  <a:rPr lang="mn-MN" sz="1600">
                    <a:solidFill>
                      <a:srgbClr val="000000"/>
                    </a:solidFill>
                  </a:rPr>
                  <a:t>Салбар хоорондын хамтын ажиллагаа хөгжих, чадавхжих</a:t>
                </a:r>
                <a:endParaRPr lang="en-US" sz="1600">
                  <a:solidFill>
                    <a:srgbClr val="000000"/>
                  </a:solidFill>
                </a:endParaRPr>
              </a:p>
            </p:txBody>
          </p:sp>
        </p:grpSp>
        <p:grpSp>
          <p:nvGrpSpPr>
            <p:cNvPr id="20526" name="Group 98"/>
            <p:cNvGrpSpPr>
              <a:grpSpLocks/>
            </p:cNvGrpSpPr>
            <p:nvPr/>
          </p:nvGrpSpPr>
          <p:grpSpPr bwMode="auto">
            <a:xfrm>
              <a:off x="479823" y="3105155"/>
              <a:ext cx="3152378" cy="1004889"/>
              <a:chOff x="279" y="1956"/>
              <a:chExt cx="1833" cy="633"/>
            </a:xfrm>
          </p:grpSpPr>
          <p:sp>
            <p:nvSpPr>
              <p:cNvPr id="20531" name="Freeform 99"/>
              <p:cNvSpPr>
                <a:spLocks/>
              </p:cNvSpPr>
              <p:nvPr/>
            </p:nvSpPr>
            <p:spPr bwMode="auto">
              <a:xfrm flipH="1">
                <a:off x="1488" y="2109"/>
                <a:ext cx="624" cy="239"/>
              </a:xfrm>
              <a:custGeom>
                <a:avLst/>
                <a:gdLst>
                  <a:gd name="T0" fmla="*/ 1352 w 288"/>
                  <a:gd name="T1" fmla="*/ 0 h 528"/>
                  <a:gd name="T2" fmla="*/ 0 w 288"/>
                  <a:gd name="T3" fmla="*/ 0 h 528"/>
                  <a:gd name="T4" fmla="*/ 0 w 288"/>
                  <a:gd name="T5" fmla="*/ 108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32" name="Freeform 100"/>
              <p:cNvSpPr>
                <a:spLocks/>
              </p:cNvSpPr>
              <p:nvPr/>
            </p:nvSpPr>
            <p:spPr bwMode="auto">
              <a:xfrm>
                <a:off x="381" y="2109"/>
                <a:ext cx="392" cy="480"/>
              </a:xfrm>
              <a:custGeom>
                <a:avLst/>
                <a:gdLst>
                  <a:gd name="T0" fmla="*/ 534 w 288"/>
                  <a:gd name="T1" fmla="*/ 0 h 528"/>
                  <a:gd name="T2" fmla="*/ 0 w 288"/>
                  <a:gd name="T3" fmla="*/ 0 h 528"/>
                  <a:gd name="T4" fmla="*/ 0 w 288"/>
                  <a:gd name="T5" fmla="*/ 436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33" name="Rectangle 101"/>
              <p:cNvSpPr>
                <a:spLocks noChangeArrowheads="1"/>
              </p:cNvSpPr>
              <p:nvPr/>
            </p:nvSpPr>
            <p:spPr bwMode="auto">
              <a:xfrm>
                <a:off x="279" y="1956"/>
                <a:ext cx="1729" cy="198"/>
              </a:xfrm>
              <a:prstGeom prst="rect">
                <a:avLst/>
              </a:prstGeom>
              <a:noFill/>
              <a:ln w="9525">
                <a:noFill/>
                <a:miter lim="800000"/>
                <a:headEnd/>
                <a:tailEnd/>
              </a:ln>
            </p:spPr>
            <p:txBody>
              <a:bodyPr>
                <a:spAutoFit/>
              </a:bodyPr>
              <a:lstStyle/>
              <a:p>
                <a:pPr algn="ctr" eaLnBrk="0" hangingPunct="0">
                  <a:lnSpc>
                    <a:spcPct val="90000"/>
                  </a:lnSpc>
                </a:pPr>
                <a:r>
                  <a:rPr lang="mn-MN" sz="1600">
                    <a:solidFill>
                      <a:srgbClr val="000000"/>
                    </a:solidFill>
                  </a:rPr>
                  <a:t>Өөрчлөлтийн уур амьсгал бүрдэх</a:t>
                </a:r>
                <a:endParaRPr lang="en-US" sz="1600">
                  <a:solidFill>
                    <a:srgbClr val="000000"/>
                  </a:solidFill>
                </a:endParaRPr>
              </a:p>
            </p:txBody>
          </p:sp>
        </p:grpSp>
        <p:grpSp>
          <p:nvGrpSpPr>
            <p:cNvPr id="20527" name="Group 126"/>
            <p:cNvGrpSpPr>
              <a:grpSpLocks/>
            </p:cNvGrpSpPr>
            <p:nvPr/>
          </p:nvGrpSpPr>
          <p:grpSpPr bwMode="auto">
            <a:xfrm>
              <a:off x="7924800" y="1863727"/>
              <a:ext cx="1802342" cy="1179513"/>
              <a:chOff x="4608" y="1174"/>
              <a:chExt cx="1048" cy="743"/>
            </a:xfrm>
          </p:grpSpPr>
          <p:sp>
            <p:nvSpPr>
              <p:cNvPr id="20528" name="Freeform 127"/>
              <p:cNvSpPr>
                <a:spLocks/>
              </p:cNvSpPr>
              <p:nvPr/>
            </p:nvSpPr>
            <p:spPr bwMode="auto">
              <a:xfrm>
                <a:off x="4608" y="1485"/>
                <a:ext cx="96" cy="432"/>
              </a:xfrm>
              <a:custGeom>
                <a:avLst/>
                <a:gdLst>
                  <a:gd name="T0" fmla="*/ 32 w 288"/>
                  <a:gd name="T1" fmla="*/ 0 h 528"/>
                  <a:gd name="T2" fmla="*/ 0 w 288"/>
                  <a:gd name="T3" fmla="*/ 0 h 528"/>
                  <a:gd name="T4" fmla="*/ 0 w 288"/>
                  <a:gd name="T5" fmla="*/ 353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29" name="Freeform 128"/>
              <p:cNvSpPr>
                <a:spLocks/>
              </p:cNvSpPr>
              <p:nvPr/>
            </p:nvSpPr>
            <p:spPr bwMode="auto">
              <a:xfrm flipH="1">
                <a:off x="5568" y="1428"/>
                <a:ext cx="88" cy="368"/>
              </a:xfrm>
              <a:custGeom>
                <a:avLst/>
                <a:gdLst>
                  <a:gd name="T0" fmla="*/ 27 w 288"/>
                  <a:gd name="T1" fmla="*/ 0 h 528"/>
                  <a:gd name="T2" fmla="*/ 0 w 288"/>
                  <a:gd name="T3" fmla="*/ 0 h 528"/>
                  <a:gd name="T4" fmla="*/ 0 w 288"/>
                  <a:gd name="T5" fmla="*/ 256 h 528"/>
                  <a:gd name="T6" fmla="*/ 0 60000 65536"/>
                  <a:gd name="T7" fmla="*/ 0 60000 65536"/>
                  <a:gd name="T8" fmla="*/ 0 60000 65536"/>
                  <a:gd name="T9" fmla="*/ 0 w 288"/>
                  <a:gd name="T10" fmla="*/ 0 h 528"/>
                  <a:gd name="T11" fmla="*/ 288 w 288"/>
                  <a:gd name="T12" fmla="*/ 528 h 528"/>
                </a:gdLst>
                <a:ahLst/>
                <a:cxnLst>
                  <a:cxn ang="T6">
                    <a:pos x="T0" y="T1"/>
                  </a:cxn>
                  <a:cxn ang="T7">
                    <a:pos x="T2" y="T3"/>
                  </a:cxn>
                  <a:cxn ang="T8">
                    <a:pos x="T4" y="T5"/>
                  </a:cxn>
                </a:cxnLst>
                <a:rect l="T9" t="T10" r="T11" b="T12"/>
                <a:pathLst>
                  <a:path w="288" h="528">
                    <a:moveTo>
                      <a:pt x="288" y="0"/>
                    </a:moveTo>
                    <a:lnTo>
                      <a:pt x="0" y="0"/>
                    </a:lnTo>
                    <a:lnTo>
                      <a:pt x="0" y="528"/>
                    </a:lnTo>
                  </a:path>
                </a:pathLst>
              </a:custGeom>
              <a:noFill/>
              <a:ln w="12700">
                <a:solidFill>
                  <a:schemeClr val="tx1"/>
                </a:solidFill>
                <a:prstDash val="dash"/>
                <a:round/>
                <a:headEnd/>
                <a:tailEnd type="oval" w="med" len="med"/>
              </a:ln>
            </p:spPr>
            <p:txBody>
              <a:bodyPr wrap="none" anchor="ctr"/>
              <a:lstStyle/>
              <a:p>
                <a:pPr eaLnBrk="0" hangingPunct="0">
                  <a:lnSpc>
                    <a:spcPct val="90000"/>
                  </a:lnSpc>
                </a:pPr>
                <a:endParaRPr lang="en-CA">
                  <a:latin typeface="Lucida Sans Unicode" pitchFamily="34" charset="0"/>
                </a:endParaRPr>
              </a:p>
            </p:txBody>
          </p:sp>
          <p:sp>
            <p:nvSpPr>
              <p:cNvPr id="20530" name="Rectangle 129"/>
              <p:cNvSpPr>
                <a:spLocks noChangeArrowheads="1"/>
              </p:cNvSpPr>
              <p:nvPr/>
            </p:nvSpPr>
            <p:spPr bwMode="auto">
              <a:xfrm>
                <a:off x="4650" y="1174"/>
                <a:ext cx="918" cy="618"/>
              </a:xfrm>
              <a:prstGeom prst="rect">
                <a:avLst/>
              </a:prstGeom>
              <a:noFill/>
              <a:ln w="9525">
                <a:noFill/>
                <a:miter lim="800000"/>
                <a:headEnd/>
                <a:tailEnd/>
              </a:ln>
            </p:spPr>
            <p:txBody>
              <a:bodyPr>
                <a:spAutoFit/>
              </a:bodyPr>
              <a:lstStyle/>
              <a:p>
                <a:pPr algn="ctr" eaLnBrk="0" hangingPunct="0">
                  <a:lnSpc>
                    <a:spcPct val="90000"/>
                  </a:lnSpc>
                </a:pPr>
                <a:r>
                  <a:rPr lang="mn-MN" sz="1600">
                    <a:solidFill>
                      <a:srgbClr val="000000"/>
                    </a:solidFill>
                  </a:rPr>
                  <a:t>Өөрчлөлтийг хэрэгжүүлэх, тогтвортой байлгах</a:t>
                </a:r>
                <a:endParaRPr lang="en-US" sz="1600">
                  <a:solidFill>
                    <a:srgbClr val="000000"/>
                  </a:solidFill>
                </a:endParaRPr>
              </a:p>
            </p:txBody>
          </p:sp>
        </p:grpSp>
      </p:grpSp>
      <p:sp>
        <p:nvSpPr>
          <p:cNvPr id="60" name="Title 130"/>
          <p:cNvSpPr txBox="1">
            <a:spLocks/>
          </p:cNvSpPr>
          <p:nvPr/>
        </p:nvSpPr>
        <p:spPr>
          <a:xfrm>
            <a:off x="777875" y="0"/>
            <a:ext cx="10375900" cy="711200"/>
          </a:xfrm>
          <a:prstGeom prst="rect">
            <a:avLst/>
          </a:prstGeom>
        </p:spPr>
        <p:txBody>
          <a:bodyPr anchor="ctr"/>
          <a:lstStyle/>
          <a:p>
            <a:pPr algn="ctr" fontAlgn="auto">
              <a:spcAft>
                <a:spcPts val="0"/>
              </a:spcAft>
              <a:defRPr/>
            </a:pPr>
            <a:r>
              <a:rPr lang="mn-MN" sz="2400" b="1" dirty="0">
                <a:solidFill>
                  <a:srgbClr val="0070C0"/>
                </a:solidFill>
                <a:effectLst>
                  <a:outerShdw blurRad="38100" dist="38100" dir="2700000" algn="tl">
                    <a:srgbClr val="000000">
                      <a:alpha val="43137"/>
                    </a:srgbClr>
                  </a:outerShdw>
                </a:effectLst>
                <a:latin typeface="Times New Roman" pitchFamily="18" charset="0"/>
                <a:ea typeface="+mj-ea"/>
                <a:cs typeface="Times New Roman" pitchFamily="18" charset="0"/>
              </a:rPr>
              <a:t/>
            </a:r>
            <a:br>
              <a:rPr lang="mn-MN" sz="2400" b="1" dirty="0">
                <a:solidFill>
                  <a:srgbClr val="0070C0"/>
                </a:solidFill>
                <a:effectLst>
                  <a:outerShdw blurRad="38100" dist="38100" dir="2700000" algn="tl">
                    <a:srgbClr val="000000">
                      <a:alpha val="43137"/>
                    </a:srgbClr>
                  </a:outerShdw>
                </a:effectLst>
                <a:latin typeface="Times New Roman" pitchFamily="18" charset="0"/>
                <a:ea typeface="+mj-ea"/>
                <a:cs typeface="Times New Roman" pitchFamily="18" charset="0"/>
              </a:rPr>
            </a:br>
            <a:endParaRPr lang="mn-MN" sz="2400" b="1" dirty="0">
              <a:solidFill>
                <a:srgbClr val="0070C0"/>
              </a:solidFill>
              <a:effectLst>
                <a:outerShdw blurRad="38100" dist="38100" dir="2700000" algn="tl">
                  <a:srgbClr val="000000">
                    <a:alpha val="43137"/>
                  </a:srgbClr>
                </a:outerShdw>
              </a:effectLst>
              <a:latin typeface="Times New Roman" pitchFamily="18" charset="0"/>
              <a:ea typeface="+mj-ea"/>
              <a:cs typeface="Times New Roman" pitchFamily="18" charset="0"/>
            </a:endParaRPr>
          </a:p>
          <a:p>
            <a:pPr algn="ctr" fontAlgn="auto">
              <a:spcAft>
                <a:spcPts val="0"/>
              </a:spcAft>
              <a:defRPr/>
            </a:pPr>
            <a:r>
              <a:rPr lang="mn-MN" sz="2400" b="1" dirty="0">
                <a:solidFill>
                  <a:srgbClr val="0070C0"/>
                </a:solidFill>
                <a:effectLst>
                  <a:outerShdw blurRad="38100" dist="38100" dir="2700000" algn="tl">
                    <a:srgbClr val="000000">
                      <a:alpha val="43137"/>
                    </a:srgbClr>
                  </a:outerShdw>
                </a:effectLst>
                <a:latin typeface="Times New Roman" pitchFamily="18" charset="0"/>
                <a:ea typeface="+mj-ea"/>
                <a:cs typeface="Times New Roman" pitchFamily="18" charset="0"/>
              </a:rPr>
              <a:t>КОТТЕРИЙН ӨӨРЧЛӨЛТИЙН МОНГОЛ ЗАГВАР</a:t>
            </a:r>
            <a:endParaRPr lang="en-CA" sz="2400" b="1" dirty="0">
              <a:solidFill>
                <a:srgbClr val="0070C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
        <p:nvSpPr>
          <p:cNvPr id="62" name="5-Point Star 61"/>
          <p:cNvSpPr/>
          <p:nvPr/>
        </p:nvSpPr>
        <p:spPr>
          <a:xfrm>
            <a:off x="857250" y="2214563"/>
            <a:ext cx="3905250" cy="914400"/>
          </a:xfrm>
          <a:prstGeom prst="star5">
            <a:avLst/>
          </a:prstGeom>
          <a:effectLst>
            <a:outerShdw blurRad="50800" dist="50800" dir="5400000" algn="ctr" rotWithShape="0">
              <a:srgbClr val="FF0000"/>
            </a:outerShd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mn-MN" sz="1400" dirty="0">
                <a:solidFill>
                  <a:schemeClr val="tx1"/>
                </a:solidFill>
              </a:rPr>
              <a:t>МУ-д бүрдсэн</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a:srcRect/>
          <a:stretch>
            <a:fillRect/>
          </a:stretch>
        </p:blipFill>
        <p:spPr>
          <a:xfrm>
            <a:off x="2000250" y="109538"/>
            <a:ext cx="6858000" cy="6016625"/>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mn-MN" sz="2800" dirty="0" smtClean="0">
                <a:solidFill>
                  <a:schemeClr val="accent1">
                    <a:lumMod val="75000"/>
                  </a:schemeClr>
                </a:solidFill>
                <a:latin typeface="Times New Roman" pitchFamily="18" charset="0"/>
                <a:cs typeface="Times New Roman" pitchFamily="18" charset="0"/>
              </a:rPr>
              <a:t>ЭРҮҮЛ МЭНДИЙН НӨЛӨӨЛЛИЙН ҮНЭЛГЭЭНИЙ ҮЕ ШАТУУД </a:t>
            </a:r>
            <a:endParaRPr lang="en-US" sz="2800" dirty="0">
              <a:solidFill>
                <a:schemeClr val="accent1">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1646238" y="1885950"/>
            <a:ext cx="9975850" cy="3657600"/>
          </a:xfrm>
        </p:spPr>
        <p:txBody>
          <a:bodyPr>
            <a:normAutofit/>
          </a:bodyPr>
          <a:lstStyle/>
          <a:p>
            <a:pPr marL="514350" indent="-514350" algn="just" eaLnBrk="1" fontAlgn="auto" hangingPunct="1">
              <a:spcAft>
                <a:spcPts val="0"/>
              </a:spcAft>
              <a:buClr>
                <a:schemeClr val="accent1">
                  <a:lumMod val="75000"/>
                </a:schemeClr>
              </a:buClr>
              <a:buFont typeface="+mj-lt"/>
              <a:buAutoNum type="arabicPeriod"/>
              <a:defRPr/>
            </a:pPr>
            <a:r>
              <a:rPr lang="mn-MN" sz="2400" i="1" dirty="0" smtClean="0">
                <a:solidFill>
                  <a:schemeClr val="accent1">
                    <a:lumMod val="75000"/>
                  </a:schemeClr>
                </a:solidFill>
                <a:latin typeface="Arial" pitchFamily="34" charset="0"/>
                <a:cs typeface="Arial" pitchFamily="34" charset="0"/>
              </a:rPr>
              <a:t>Төлөв байдлын шинжилгээ </a:t>
            </a:r>
            <a:r>
              <a:rPr lang="mn-MN" sz="2400" dirty="0" smtClean="0">
                <a:latin typeface="Arial" pitchFamily="34" charset="0"/>
                <a:cs typeface="Arial" pitchFamily="34" charset="0"/>
              </a:rPr>
              <a:t>хийнэ.</a:t>
            </a:r>
          </a:p>
          <a:p>
            <a:pPr marL="514350" indent="-514350" algn="just" eaLnBrk="1" fontAlgn="auto" hangingPunct="1">
              <a:spcAft>
                <a:spcPts val="0"/>
              </a:spcAft>
              <a:buClr>
                <a:schemeClr val="accent1">
                  <a:lumMod val="75000"/>
                </a:schemeClr>
              </a:buClr>
              <a:buFont typeface="Wingdings 2"/>
              <a:buAutoNum type="arabicPeriod"/>
              <a:defRPr/>
            </a:pPr>
            <a:r>
              <a:rPr lang="mn-MN" sz="2400" dirty="0" smtClean="0">
                <a:latin typeface="Arial" pitchFamily="34" charset="0"/>
                <a:cs typeface="Arial" pitchFamily="34" charset="0"/>
              </a:rPr>
              <a:t>Үнэлгээний </a:t>
            </a:r>
            <a:r>
              <a:rPr lang="mn-MN" sz="2400" i="1" dirty="0" smtClean="0">
                <a:solidFill>
                  <a:schemeClr val="accent1">
                    <a:lumMod val="75000"/>
                  </a:schemeClr>
                </a:solidFill>
                <a:latin typeface="Arial" pitchFamily="34" charset="0"/>
                <a:cs typeface="Arial" pitchFamily="34" charset="0"/>
              </a:rPr>
              <a:t>цар хүрээг </a:t>
            </a:r>
            <a:r>
              <a:rPr lang="mn-MN" sz="2400" dirty="0" smtClean="0">
                <a:latin typeface="Arial" pitchFamily="34" charset="0"/>
                <a:cs typeface="Arial" pitchFamily="34" charset="0"/>
              </a:rPr>
              <a:t>тодорхойлно.</a:t>
            </a:r>
          </a:p>
          <a:p>
            <a:pPr marL="514350" indent="-514350" algn="just" eaLnBrk="1" fontAlgn="auto" hangingPunct="1">
              <a:spcAft>
                <a:spcPts val="0"/>
              </a:spcAft>
              <a:buClr>
                <a:schemeClr val="accent1">
                  <a:lumMod val="75000"/>
                </a:schemeClr>
              </a:buClr>
              <a:buFont typeface="Wingdings 2"/>
              <a:buAutoNum type="arabicPeriod"/>
              <a:defRPr/>
            </a:pPr>
            <a:r>
              <a:rPr lang="mn-MN" sz="2400" dirty="0" smtClean="0">
                <a:latin typeface="Arial" pitchFamily="34" charset="0"/>
                <a:cs typeface="Arial" pitchFamily="34" charset="0"/>
              </a:rPr>
              <a:t>Төслийн нарийвчилсан </a:t>
            </a:r>
            <a:r>
              <a:rPr lang="mn-MN" sz="2400" i="1" dirty="0" smtClean="0">
                <a:solidFill>
                  <a:schemeClr val="accent1">
                    <a:lumMod val="75000"/>
                  </a:schemeClr>
                </a:solidFill>
                <a:latin typeface="Arial" pitchFamily="34" charset="0"/>
                <a:cs typeface="Arial" pitchFamily="34" charset="0"/>
              </a:rPr>
              <a:t>дүн шинжилгээ </a:t>
            </a:r>
            <a:r>
              <a:rPr lang="mn-MN" sz="2400" dirty="0" smtClean="0">
                <a:latin typeface="Arial" pitchFamily="34" charset="0"/>
                <a:cs typeface="Arial" pitchFamily="34" charset="0"/>
              </a:rPr>
              <a:t>хийнэ. </a:t>
            </a:r>
          </a:p>
          <a:p>
            <a:pPr marL="514350" indent="-514350" algn="just" eaLnBrk="1" fontAlgn="auto" hangingPunct="1">
              <a:spcAft>
                <a:spcPts val="0"/>
              </a:spcAft>
              <a:buClr>
                <a:schemeClr val="accent1">
                  <a:lumMod val="75000"/>
                </a:schemeClr>
              </a:buClr>
              <a:buFont typeface="Wingdings 2"/>
              <a:buAutoNum type="arabicPeriod"/>
              <a:defRPr/>
            </a:pPr>
            <a:r>
              <a:rPr lang="mn-MN" sz="2400" dirty="0" smtClean="0">
                <a:latin typeface="Arial" pitchFamily="34" charset="0"/>
                <a:cs typeface="Arial" pitchFamily="34" charset="0"/>
              </a:rPr>
              <a:t>ЭМНҮ-ний </a:t>
            </a:r>
            <a:r>
              <a:rPr lang="mn-MN" sz="2400" i="1" dirty="0" smtClean="0">
                <a:solidFill>
                  <a:schemeClr val="accent1">
                    <a:lumMod val="75000"/>
                  </a:schemeClr>
                </a:solidFill>
                <a:latin typeface="Arial" pitchFamily="34" charset="0"/>
                <a:cs typeface="Arial" pitchFamily="34" charset="0"/>
              </a:rPr>
              <a:t>үр дүнг нягтлан мэдээллэнэ</a:t>
            </a:r>
          </a:p>
          <a:p>
            <a:pPr marL="514350" indent="-514350" algn="just" eaLnBrk="1" fontAlgn="auto" hangingPunct="1">
              <a:spcAft>
                <a:spcPts val="0"/>
              </a:spcAft>
              <a:buClr>
                <a:schemeClr val="accent1">
                  <a:lumMod val="75000"/>
                </a:schemeClr>
              </a:buClr>
              <a:buFont typeface="Wingdings 2"/>
              <a:buAutoNum type="arabicPeriod"/>
              <a:defRPr/>
            </a:pPr>
            <a:r>
              <a:rPr lang="mn-MN" sz="2400" dirty="0" smtClean="0">
                <a:latin typeface="Arial" pitchFamily="34" charset="0"/>
                <a:cs typeface="Arial" pitchFamily="34" charset="0"/>
              </a:rPr>
              <a:t>Нийгмийн эрүүл мэндийн үйл ажиллагааны </a:t>
            </a:r>
            <a:r>
              <a:rPr lang="mn-MN" sz="2400" i="1" dirty="0" smtClean="0">
                <a:solidFill>
                  <a:schemeClr val="accent1">
                    <a:lumMod val="75000"/>
                  </a:schemeClr>
                </a:solidFill>
                <a:latin typeface="Arial" pitchFamily="34" charset="0"/>
                <a:cs typeface="Arial" pitchFamily="34" charset="0"/>
              </a:rPr>
              <a:t>төлөвлөгөө</a:t>
            </a:r>
            <a:r>
              <a:rPr lang="mn-MN" sz="2400" dirty="0" smtClean="0">
                <a:latin typeface="Arial" pitchFamily="34" charset="0"/>
                <a:cs typeface="Arial" pitchFamily="34" charset="0"/>
              </a:rPr>
              <a:t> </a:t>
            </a:r>
            <a:r>
              <a:rPr lang="en-US" sz="2400" dirty="0" smtClean="0">
                <a:solidFill>
                  <a:schemeClr val="accent1">
                    <a:lumMod val="75000"/>
                  </a:schemeClr>
                </a:solidFill>
                <a:latin typeface="Arial" pitchFamily="34" charset="0"/>
                <a:cs typeface="Arial" pitchFamily="34" charset="0"/>
              </a:rPr>
              <a:t>(</a:t>
            </a:r>
            <a:r>
              <a:rPr lang="mn-MN" sz="2400" i="1" dirty="0" smtClean="0">
                <a:solidFill>
                  <a:schemeClr val="accent1">
                    <a:lumMod val="75000"/>
                  </a:schemeClr>
                </a:solidFill>
                <a:latin typeface="Arial" pitchFamily="34" charset="0"/>
                <a:cs typeface="Arial" pitchFamily="34" charset="0"/>
              </a:rPr>
              <a:t>НЭМҮАТ</a:t>
            </a:r>
            <a:r>
              <a:rPr lang="en-US" sz="2400" dirty="0" smtClean="0">
                <a:solidFill>
                  <a:schemeClr val="accent1">
                    <a:lumMod val="75000"/>
                  </a:schemeClr>
                </a:solidFill>
                <a:latin typeface="Arial" pitchFamily="34" charset="0"/>
                <a:cs typeface="Arial" pitchFamily="34" charset="0"/>
              </a:rPr>
              <a:t>)</a:t>
            </a:r>
            <a:r>
              <a:rPr lang="en-US" sz="2400" dirty="0" smtClean="0">
                <a:latin typeface="Arial" pitchFamily="34" charset="0"/>
                <a:cs typeface="Arial" pitchFamily="34" charset="0"/>
              </a:rPr>
              <a:t> </a:t>
            </a:r>
            <a:r>
              <a:rPr lang="mn-MN" sz="2400" dirty="0" smtClean="0">
                <a:latin typeface="Arial" pitchFamily="34" charset="0"/>
                <a:cs typeface="Arial" pitchFamily="34" charset="0"/>
              </a:rPr>
              <a:t>боловсруулна.</a:t>
            </a:r>
          </a:p>
          <a:p>
            <a:pPr marL="514350" indent="-514350" algn="just" eaLnBrk="1" fontAlgn="auto" hangingPunct="1">
              <a:spcAft>
                <a:spcPts val="0"/>
              </a:spcAft>
              <a:buClr>
                <a:schemeClr val="accent1">
                  <a:lumMod val="75000"/>
                </a:schemeClr>
              </a:buClr>
              <a:buFont typeface="Wingdings 2"/>
              <a:buAutoNum type="arabicPeriod"/>
              <a:defRPr/>
            </a:pPr>
            <a:r>
              <a:rPr lang="en-US" sz="2400" dirty="0" smtClean="0">
                <a:latin typeface="Arial" pitchFamily="34" charset="0"/>
                <a:cs typeface="Arial" pitchFamily="34" charset="0"/>
              </a:rPr>
              <a:t>(</a:t>
            </a:r>
            <a:r>
              <a:rPr lang="mn-MN" sz="2400" dirty="0" smtClean="0">
                <a:latin typeface="Arial" pitchFamily="34" charset="0"/>
                <a:cs typeface="Arial" pitchFamily="34" charset="0"/>
              </a:rPr>
              <a:t>НЭМҮАТ</a:t>
            </a:r>
            <a:r>
              <a:rPr lang="en-US" sz="2400" dirty="0" smtClean="0">
                <a:latin typeface="Arial" pitchFamily="34" charset="0"/>
                <a:cs typeface="Arial" pitchFamily="34" charset="0"/>
              </a:rPr>
              <a:t>)</a:t>
            </a:r>
            <a:r>
              <a:rPr lang="mn-MN" sz="2400" dirty="0" smtClean="0">
                <a:latin typeface="Arial" pitchFamily="34" charset="0"/>
                <a:cs typeface="Arial" pitchFamily="34" charset="0"/>
              </a:rPr>
              <a:t>-г</a:t>
            </a:r>
            <a:r>
              <a:rPr lang="en-US" sz="2400" dirty="0" smtClean="0">
                <a:latin typeface="Arial" pitchFamily="34" charset="0"/>
                <a:cs typeface="Arial" pitchFamily="34" charset="0"/>
              </a:rPr>
              <a:t> </a:t>
            </a:r>
            <a:r>
              <a:rPr lang="mn-MN" sz="2400" i="1" dirty="0" smtClean="0">
                <a:solidFill>
                  <a:schemeClr val="accent1">
                    <a:lumMod val="75000"/>
                  </a:schemeClr>
                </a:solidFill>
                <a:latin typeface="Arial" pitchFamily="34" charset="0"/>
                <a:cs typeface="Arial" pitchFamily="34" charset="0"/>
              </a:rPr>
              <a:t>хэрэгжүүлэх, хяналт үнэлгээ </a:t>
            </a:r>
            <a:r>
              <a:rPr lang="mn-MN" sz="2400" dirty="0" smtClean="0">
                <a:latin typeface="Arial" pitchFamily="34" charset="0"/>
                <a:cs typeface="Arial" pitchFamily="34" charset="0"/>
              </a:rPr>
              <a:t>хийнэ.</a:t>
            </a:r>
            <a:endParaRPr lang="en-US" sz="2400" dirty="0">
              <a:latin typeface="Arial" pitchFamily="34" charset="0"/>
              <a:cs typeface="Arial" pitchFamily="34" charset="0"/>
            </a:endParaRPr>
          </a:p>
        </p:txBody>
      </p:sp>
      <p:sp>
        <p:nvSpPr>
          <p:cNvPr id="21508"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97225F7-A72D-4BB9-9D0A-14986C79349B}" type="slidenum">
              <a:rPr lang="en-US" smtClean="0"/>
              <a:pPr fontAlgn="base">
                <a:spcBef>
                  <a:spcPct val="0"/>
                </a:spcBef>
                <a:spcAft>
                  <a:spcPct val="0"/>
                </a:spcAft>
                <a:defRPr/>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992188" y="1206500"/>
            <a:ext cx="10537825" cy="4525963"/>
          </a:xfrm>
        </p:spPr>
        <p:txBody>
          <a:bodyPr/>
          <a:lstStyle/>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ЕРӨНХИЙ ЗҮЙЛ</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УДИРДЛАГА ЗОХИОН БАЙГУУЛАЛТ </a:t>
            </a:r>
            <a:r>
              <a:rPr lang="en-US" sz="2400" b="1" smtClean="0">
                <a:latin typeface="Times New Roman" pitchFamily="18" charset="0"/>
                <a:cs typeface="Times New Roman" pitchFamily="18" charset="0"/>
              </a:rPr>
              <a:t>(</a:t>
            </a:r>
            <a:r>
              <a:rPr lang="mn-MN" sz="2400" b="1" smtClean="0">
                <a:latin typeface="Times New Roman" pitchFamily="18" charset="0"/>
                <a:cs typeface="Times New Roman" pitchFamily="18" charset="0"/>
              </a:rPr>
              <a:t>Зохицуулах зөвлөл, мэргэжлийн зөвлөл</a:t>
            </a:r>
            <a:r>
              <a:rPr lang="en-US" sz="2400" b="1"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ЭМНҮ-ТЭЙ ХОЛБООТОЙ ХАРИЛЦААГ ЗОХИЦУУЛАХ </a:t>
            </a:r>
            <a:r>
              <a:rPr lang="en-US" sz="2400" b="1" smtClean="0">
                <a:latin typeface="Times New Roman" pitchFamily="18" charset="0"/>
                <a:cs typeface="Times New Roman" pitchFamily="18" charset="0"/>
              </a:rPr>
              <a:t>(</a:t>
            </a:r>
            <a:r>
              <a:rPr lang="mn-MN" sz="2400" b="1" smtClean="0">
                <a:latin typeface="Times New Roman" pitchFamily="18" charset="0"/>
                <a:cs typeface="Times New Roman" pitchFamily="18" charset="0"/>
              </a:rPr>
              <a:t>БОНБҮ-ЭМНҮ, Бие даасан ЭМНҮ</a:t>
            </a:r>
            <a:r>
              <a:rPr lang="en-US" sz="2400" b="1"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ЭМНҮ-ний ҮНЭЛЭЭЧ БОЛОН ҮНЭЛГЭЭНИЙ БАГТ ТАВИГДАХ ШААРДЛАГА, СОНГОН ШАЛГАРУУЛАХ ШАЛГУУРУУД, ЭРХ АВАХ ШАЛГУУРУУД</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ЭМНҮ-нд ТАВИГДАХ ШААРДЛАГА</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ЭМНҮ-ний САНХҮҮЖИЛТ</a:t>
            </a:r>
            <a:endParaRPr lang="en-US" sz="2400" smtClean="0">
              <a:latin typeface="Times New Roman" pitchFamily="18" charset="0"/>
              <a:cs typeface="Times New Roman" pitchFamily="18" charset="0"/>
            </a:endParaRPr>
          </a:p>
          <a:p>
            <a:pPr marL="565150" indent="-457200" algn="just" eaLnBrk="1" hangingPunct="1">
              <a:buFont typeface="Lucida Sans Unicode" pitchFamily="34" charset="0"/>
              <a:buAutoNum type="arabicPeriod"/>
            </a:pPr>
            <a:r>
              <a:rPr lang="mn-MN" sz="2400" b="1" smtClean="0">
                <a:latin typeface="Times New Roman" pitchFamily="18" charset="0"/>
                <a:cs typeface="Times New Roman" pitchFamily="18" charset="0"/>
              </a:rPr>
              <a:t>ХЯНАЛТ ХАРИУЦЛАГА, ЭМНҮ-НИЙ АРГАЧЛАЛ ҮЕ ШАТ ТАЙЛАН </a:t>
            </a:r>
            <a:endParaRPr lang="en-US" sz="2400" smtClean="0">
              <a:latin typeface="Times New Roman" pitchFamily="18" charset="0"/>
              <a:cs typeface="Times New Roman" pitchFamily="18" charset="0"/>
            </a:endParaRPr>
          </a:p>
        </p:txBody>
      </p:sp>
      <p:sp>
        <p:nvSpPr>
          <p:cNvPr id="3" name="Title 2"/>
          <p:cNvSpPr>
            <a:spLocks noGrp="1"/>
          </p:cNvSpPr>
          <p:nvPr>
            <p:ph type="title"/>
          </p:nvPr>
        </p:nvSpPr>
        <p:spPr>
          <a:xfrm>
            <a:off x="609600" y="274638"/>
            <a:ext cx="10972800" cy="914082"/>
          </a:xfrm>
        </p:spPr>
        <p:txBody>
          <a:bodyPr/>
          <a:lstStyle/>
          <a:p>
            <a:pPr algn="ctr" eaLnBrk="1" hangingPunct="1">
              <a:defRPr/>
            </a:pPr>
            <a:r>
              <a:rPr lang="mn-MN" sz="2800" dirty="0" smtClean="0">
                <a:latin typeface="Times New Roman" pitchFamily="18" charset="0"/>
                <a:cs typeface="Times New Roman" pitchFamily="18" charset="0"/>
              </a:rPr>
              <a:t>ЭМНҮ-НИЙ ЖУРМЫН ТӨСӨЛ</a:t>
            </a: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1"/>
          <p:cNvGrpSpPr>
            <a:grpSpLocks/>
          </p:cNvGrpSpPr>
          <p:nvPr/>
        </p:nvGrpSpPr>
        <p:grpSpPr bwMode="auto">
          <a:xfrm>
            <a:off x="0" y="0"/>
            <a:ext cx="11239500" cy="6661150"/>
            <a:chOff x="0" y="0"/>
            <a:chExt cx="6648450" cy="6661934"/>
          </a:xfrm>
        </p:grpSpPr>
        <p:sp>
          <p:nvSpPr>
            <p:cNvPr id="3" name="Text Box 59"/>
            <p:cNvSpPr txBox="1"/>
            <p:nvPr/>
          </p:nvSpPr>
          <p:spPr>
            <a:xfrm>
              <a:off x="2552329" y="0"/>
              <a:ext cx="2610550" cy="42867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a:lstStyle/>
            <a:p>
              <a:pPr algn="ctr">
                <a:lnSpc>
                  <a:spcPct val="120000"/>
                </a:lnSpc>
                <a:spcAft>
                  <a:spcPts val="1000"/>
                </a:spcAft>
                <a:defRPr/>
              </a:pPr>
              <a:r>
                <a:rPr lang="mn-MN" sz="1300">
                  <a:solidFill>
                    <a:srgbClr val="000000"/>
                  </a:solidFill>
                  <a:latin typeface="Times New Roman" pitchFamily="18" charset="0"/>
                  <a:cs typeface="Times New Roman" pitchFamily="18" charset="0"/>
                </a:rPr>
                <a:t>БОНХАЖЯ</a:t>
              </a:r>
              <a:endParaRPr lang="en-US" sz="1300">
                <a:solidFill>
                  <a:srgbClr val="000000"/>
                </a:solidFill>
                <a:latin typeface="Times New Roman" pitchFamily="18" charset="0"/>
                <a:cs typeface="Times New Roman" pitchFamily="18" charset="0"/>
              </a:endParaRPr>
            </a:p>
          </p:txBody>
        </p:sp>
        <p:cxnSp>
          <p:nvCxnSpPr>
            <p:cNvPr id="4" name="Straight Arrow Connector 3"/>
            <p:cNvCxnSpPr/>
            <p:nvPr/>
          </p:nvCxnSpPr>
          <p:spPr>
            <a:xfrm>
              <a:off x="3933667" y="4172441"/>
              <a:ext cx="305190" cy="6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829432" y="466780"/>
              <a:ext cx="0" cy="127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3914886" y="3438930"/>
              <a:ext cx="3239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590" name="Text Box 97"/>
            <p:cNvSpPr txBox="1">
              <a:spLocks noChangeArrowheads="1"/>
            </p:cNvSpPr>
            <p:nvPr/>
          </p:nvSpPr>
          <p:spPr bwMode="auto">
            <a:xfrm>
              <a:off x="2171700" y="1133475"/>
              <a:ext cx="1701800" cy="26670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ЭМНҮ шаардлагатай</a:t>
              </a:r>
              <a:endParaRPr lang="en-US" sz="1300">
                <a:latin typeface="Times New Roman" pitchFamily="18" charset="0"/>
                <a:cs typeface="Times New Roman" pitchFamily="18" charset="0"/>
              </a:endParaRPr>
            </a:p>
          </p:txBody>
        </p:sp>
        <p:sp>
          <p:nvSpPr>
            <p:cNvPr id="24591" name="Text Box 96"/>
            <p:cNvSpPr txBox="1">
              <a:spLocks noChangeArrowheads="1"/>
            </p:cNvSpPr>
            <p:nvPr/>
          </p:nvSpPr>
          <p:spPr bwMode="auto">
            <a:xfrm>
              <a:off x="3971925" y="1162050"/>
              <a:ext cx="1733550" cy="24765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ЭМНҮ шаардлагагүй</a:t>
              </a:r>
              <a:endParaRPr lang="en-US" sz="1300">
                <a:latin typeface="Times New Roman" pitchFamily="18" charset="0"/>
                <a:cs typeface="Times New Roman" pitchFamily="18" charset="0"/>
              </a:endParaRPr>
            </a:p>
          </p:txBody>
        </p:sp>
        <p:sp>
          <p:nvSpPr>
            <p:cNvPr id="24592" name="Text Box 61"/>
            <p:cNvSpPr txBox="1">
              <a:spLocks noChangeArrowheads="1"/>
            </p:cNvSpPr>
            <p:nvPr/>
          </p:nvSpPr>
          <p:spPr bwMode="auto">
            <a:xfrm>
              <a:off x="2743200" y="609600"/>
              <a:ext cx="2228850" cy="276225"/>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Ерөнхий үнэлгээний дүгнэлт </a:t>
              </a:r>
              <a:endParaRPr lang="en-US" sz="1300">
                <a:latin typeface="Times New Roman" pitchFamily="18" charset="0"/>
                <a:cs typeface="Times New Roman" pitchFamily="18" charset="0"/>
              </a:endParaRPr>
            </a:p>
          </p:txBody>
        </p:sp>
        <p:sp>
          <p:nvSpPr>
            <p:cNvPr id="24593" name="Text Box 85"/>
            <p:cNvSpPr txBox="1">
              <a:spLocks noChangeArrowheads="1"/>
            </p:cNvSpPr>
            <p:nvPr/>
          </p:nvSpPr>
          <p:spPr bwMode="auto">
            <a:xfrm>
              <a:off x="1695450" y="2466975"/>
              <a:ext cx="2143125" cy="552162"/>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Эрх бүхий мэргэжлийн байгууллага / үнэлгээ хийх баг </a:t>
              </a:r>
              <a:endParaRPr lang="en-US" sz="1300">
                <a:latin typeface="Times New Roman" pitchFamily="18" charset="0"/>
                <a:cs typeface="Times New Roman" pitchFamily="18" charset="0"/>
              </a:endParaRPr>
            </a:p>
          </p:txBody>
        </p:sp>
        <p:sp>
          <p:nvSpPr>
            <p:cNvPr id="24594" name="Text Box 84"/>
            <p:cNvSpPr txBox="1">
              <a:spLocks noChangeArrowheads="1"/>
            </p:cNvSpPr>
            <p:nvPr/>
          </p:nvSpPr>
          <p:spPr bwMode="auto">
            <a:xfrm>
              <a:off x="4095750" y="2128480"/>
              <a:ext cx="2552700" cy="1033820"/>
            </a:xfrm>
            <a:prstGeom prst="rect">
              <a:avLst/>
            </a:prstGeom>
            <a:solidFill>
              <a:srgbClr val="FFFFFF"/>
            </a:solidFill>
            <a:ln w="6350">
              <a:solidFill>
                <a:srgbClr val="000000"/>
              </a:solidFill>
              <a:miter lim="800000"/>
              <a:headEnd/>
              <a:tailEnd/>
            </a:ln>
          </p:spPr>
          <p:txBody>
            <a:bodyPr/>
            <a:lstStyle/>
            <a:p>
              <a:pPr marL="342900" indent="-342900">
                <a:lnSpc>
                  <a:spcPct val="120000"/>
                </a:lnSpc>
                <a:buFont typeface="Times New Roman" pitchFamily="18" charset="0"/>
                <a:buChar char="-"/>
              </a:pPr>
              <a:r>
                <a:rPr lang="mn-MN" sz="1300">
                  <a:latin typeface="Times New Roman" pitchFamily="18" charset="0"/>
                  <a:ea typeface="Calibri" pitchFamily="34" charset="0"/>
                  <a:cs typeface="Times New Roman" pitchFamily="18" charset="0"/>
                </a:rPr>
                <a:t>Удирдамж</a:t>
              </a:r>
              <a:endParaRPr lang="en-US" sz="1300">
                <a:latin typeface="Times New Roman" pitchFamily="18" charset="0"/>
                <a:ea typeface="Calibri" pitchFamily="34" charset="0"/>
                <a:cs typeface="Times New Roman" pitchFamily="18" charset="0"/>
              </a:endParaRPr>
            </a:p>
            <a:p>
              <a:pPr marL="342900" indent="-342900">
                <a:lnSpc>
                  <a:spcPct val="120000"/>
                </a:lnSpc>
                <a:buFont typeface="Times New Roman" pitchFamily="18" charset="0"/>
                <a:buChar char="-"/>
              </a:pPr>
              <a:r>
                <a:rPr lang="en-US" sz="1300">
                  <a:latin typeface="Times New Roman" pitchFamily="18" charset="0"/>
                  <a:ea typeface="Calibri" pitchFamily="34" charset="0"/>
                  <a:cs typeface="Times New Roman" pitchFamily="18" charset="0"/>
                </a:rPr>
                <a:t>БОЭМ</a:t>
              </a:r>
              <a:r>
                <a:rPr lang="mn-MN" sz="1300">
                  <a:latin typeface="Times New Roman" pitchFamily="18" charset="0"/>
                  <a:ea typeface="Calibri" pitchFamily="34" charset="0"/>
                  <a:cs typeface="Times New Roman" pitchFamily="18" charset="0"/>
                </a:rPr>
                <a:t>НҮ</a:t>
              </a:r>
              <a:endParaRPr lang="en-US" sz="1300">
                <a:latin typeface="Times New Roman" pitchFamily="18" charset="0"/>
                <a:ea typeface="Calibri" pitchFamily="34" charset="0"/>
                <a:cs typeface="Times New Roman" pitchFamily="18" charset="0"/>
              </a:endParaRPr>
            </a:p>
            <a:p>
              <a:pPr marL="342900" indent="-342900">
                <a:lnSpc>
                  <a:spcPct val="120000"/>
                </a:lnSpc>
                <a:buFont typeface="Times New Roman" pitchFamily="18" charset="0"/>
                <a:buChar char="-"/>
              </a:pPr>
              <a:r>
                <a:rPr lang="mn-MN" sz="1300">
                  <a:latin typeface="Times New Roman" pitchFamily="18" charset="0"/>
                  <a:ea typeface="Calibri" pitchFamily="34" charset="0"/>
                  <a:cs typeface="Times New Roman" pitchFamily="18" charset="0"/>
                </a:rPr>
                <a:t>Зөвлөмж</a:t>
              </a:r>
              <a:endParaRPr lang="en-US" sz="1300">
                <a:latin typeface="Times New Roman" pitchFamily="18" charset="0"/>
                <a:ea typeface="Calibri" pitchFamily="34" charset="0"/>
                <a:cs typeface="Times New Roman" pitchFamily="18" charset="0"/>
              </a:endParaRPr>
            </a:p>
            <a:p>
              <a:pPr marL="342900" indent="-342900">
                <a:lnSpc>
                  <a:spcPct val="120000"/>
                </a:lnSpc>
                <a:spcAft>
                  <a:spcPts val="1000"/>
                </a:spcAft>
                <a:buFont typeface="Times New Roman" pitchFamily="18" charset="0"/>
                <a:buChar char="-"/>
              </a:pPr>
              <a:r>
                <a:rPr lang="mn-MN" sz="1300">
                  <a:latin typeface="Times New Roman" pitchFamily="18" charset="0"/>
                  <a:ea typeface="Calibri" pitchFamily="34" charset="0"/>
                  <a:cs typeface="Times New Roman" pitchFamily="18" charset="0"/>
                </a:rPr>
                <a:t>Менежментийн төлөвлөгөө </a:t>
              </a:r>
              <a:endParaRPr lang="en-US" sz="1300">
                <a:latin typeface="Times New Roman" pitchFamily="18" charset="0"/>
                <a:ea typeface="Calibri" pitchFamily="34" charset="0"/>
                <a:cs typeface="Times New Roman" pitchFamily="18" charset="0"/>
              </a:endParaRPr>
            </a:p>
          </p:txBody>
        </p:sp>
        <p:sp>
          <p:nvSpPr>
            <p:cNvPr id="24595" name="Text Box 80"/>
            <p:cNvSpPr txBox="1">
              <a:spLocks noChangeArrowheads="1"/>
            </p:cNvSpPr>
            <p:nvPr/>
          </p:nvSpPr>
          <p:spPr bwMode="auto">
            <a:xfrm>
              <a:off x="1628775" y="3181350"/>
              <a:ext cx="2295525" cy="49530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ЭМСЯ-аар хэлэлцүүлэх</a:t>
              </a:r>
              <a:endParaRPr lang="en-US" sz="1300">
                <a:latin typeface="Times New Roman" pitchFamily="18" charset="0"/>
                <a:cs typeface="Times New Roman" pitchFamily="18" charset="0"/>
              </a:endParaRPr>
            </a:p>
            <a:p>
              <a:pPr>
                <a:lnSpc>
                  <a:spcPct val="120000"/>
                </a:lnSpc>
                <a:spcAft>
                  <a:spcPts val="1000"/>
                </a:spcAft>
              </a:pPr>
              <a:r>
                <a:rPr lang="mn-MN" sz="1300">
                  <a:latin typeface="Times New Roman" pitchFamily="18" charset="0"/>
                  <a:cs typeface="Times New Roman" pitchFamily="18" charset="0"/>
                </a:rPr>
                <a:t> </a:t>
              </a:r>
              <a:endParaRPr lang="en-US" sz="1300">
                <a:latin typeface="Times New Roman" pitchFamily="18" charset="0"/>
                <a:cs typeface="Times New Roman" pitchFamily="18" charset="0"/>
              </a:endParaRPr>
            </a:p>
          </p:txBody>
        </p:sp>
        <p:sp>
          <p:nvSpPr>
            <p:cNvPr id="24596" name="Text Box 94"/>
            <p:cNvSpPr txBox="1">
              <a:spLocks noChangeArrowheads="1"/>
            </p:cNvSpPr>
            <p:nvPr/>
          </p:nvSpPr>
          <p:spPr bwMode="auto">
            <a:xfrm>
              <a:off x="0" y="857251"/>
              <a:ext cx="1914525" cy="55245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Эрүүл мэнд, спортын яамнаас ажлын удирдамж авах</a:t>
              </a:r>
              <a:endParaRPr lang="en-US" sz="1300">
                <a:latin typeface="Times New Roman" pitchFamily="18" charset="0"/>
                <a:cs typeface="Times New Roman" pitchFamily="18" charset="0"/>
              </a:endParaRPr>
            </a:p>
          </p:txBody>
        </p:sp>
        <p:cxnSp>
          <p:nvCxnSpPr>
            <p:cNvPr id="14" name="Straight Arrow Connector 13"/>
            <p:cNvCxnSpPr/>
            <p:nvPr/>
          </p:nvCxnSpPr>
          <p:spPr>
            <a:xfrm flipH="1" flipV="1">
              <a:off x="1933497" y="1257448"/>
              <a:ext cx="241335" cy="6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598" name="Text Box 91"/>
            <p:cNvSpPr txBox="1">
              <a:spLocks noChangeArrowheads="1"/>
            </p:cNvSpPr>
            <p:nvPr/>
          </p:nvSpPr>
          <p:spPr bwMode="auto">
            <a:xfrm>
              <a:off x="2085975" y="1628775"/>
              <a:ext cx="1657350" cy="568325"/>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Төсөл хэрэгжүүлэгч гүйцэтгэгчийг сонгох</a:t>
              </a:r>
              <a:endParaRPr lang="en-US" sz="1300">
                <a:latin typeface="Times New Roman" pitchFamily="18" charset="0"/>
                <a:cs typeface="Times New Roman" pitchFamily="18" charset="0"/>
              </a:endParaRPr>
            </a:p>
          </p:txBody>
        </p:sp>
        <p:cxnSp>
          <p:nvCxnSpPr>
            <p:cNvPr id="16" name="Straight Arrow Connector 15"/>
            <p:cNvCxnSpPr/>
            <p:nvPr/>
          </p:nvCxnSpPr>
          <p:spPr>
            <a:xfrm>
              <a:off x="3857603" y="2781627"/>
              <a:ext cx="241335" cy="6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00" name="Text Box 81"/>
            <p:cNvSpPr txBox="1">
              <a:spLocks noChangeArrowheads="1"/>
            </p:cNvSpPr>
            <p:nvPr/>
          </p:nvSpPr>
          <p:spPr bwMode="auto">
            <a:xfrm>
              <a:off x="4238625" y="3343275"/>
              <a:ext cx="1657350" cy="26670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ЭМ болон БОНҮ тайлан</a:t>
              </a:r>
              <a:endParaRPr lang="en-US" sz="1300">
                <a:latin typeface="Times New Roman" pitchFamily="18" charset="0"/>
                <a:cs typeface="Times New Roman" pitchFamily="18" charset="0"/>
              </a:endParaRPr>
            </a:p>
          </p:txBody>
        </p:sp>
        <p:cxnSp>
          <p:nvCxnSpPr>
            <p:cNvPr id="18" name="Straight Arrow Connector 17"/>
            <p:cNvCxnSpPr/>
            <p:nvPr/>
          </p:nvCxnSpPr>
          <p:spPr>
            <a:xfrm>
              <a:off x="5057705" y="3181724"/>
              <a:ext cx="0" cy="165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02" name="Text Box 75"/>
            <p:cNvSpPr txBox="1">
              <a:spLocks noChangeArrowheads="1"/>
            </p:cNvSpPr>
            <p:nvPr/>
          </p:nvSpPr>
          <p:spPr bwMode="auto">
            <a:xfrm>
              <a:off x="4248150" y="4000500"/>
              <a:ext cx="1733550" cy="295275"/>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БОНХАЖЯ- Мэргэжлийн зөвлөл</a:t>
              </a:r>
              <a:endParaRPr lang="en-US" sz="1300">
                <a:latin typeface="Times New Roman" pitchFamily="18" charset="0"/>
                <a:cs typeface="Times New Roman" pitchFamily="18" charset="0"/>
              </a:endParaRPr>
            </a:p>
          </p:txBody>
        </p:sp>
        <p:sp>
          <p:nvSpPr>
            <p:cNvPr id="24603" name="Text Box 77"/>
            <p:cNvSpPr txBox="1">
              <a:spLocks noChangeArrowheads="1"/>
            </p:cNvSpPr>
            <p:nvPr/>
          </p:nvSpPr>
          <p:spPr bwMode="auto">
            <a:xfrm>
              <a:off x="2257425" y="4010025"/>
              <a:ext cx="1657350" cy="30480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Орон нутгийн санал авах</a:t>
              </a:r>
              <a:endParaRPr lang="en-US" sz="1300">
                <a:latin typeface="Times New Roman" pitchFamily="18" charset="0"/>
                <a:cs typeface="Times New Roman" pitchFamily="18" charset="0"/>
              </a:endParaRPr>
            </a:p>
            <a:p>
              <a:pPr>
                <a:lnSpc>
                  <a:spcPct val="120000"/>
                </a:lnSpc>
                <a:spcAft>
                  <a:spcPts val="1000"/>
                </a:spcAft>
              </a:pPr>
              <a:r>
                <a:rPr lang="mn-MN" sz="1300">
                  <a:latin typeface="Times New Roman" pitchFamily="18" charset="0"/>
                  <a:cs typeface="Times New Roman" pitchFamily="18" charset="0"/>
                </a:rPr>
                <a:t> </a:t>
              </a:r>
              <a:endParaRPr lang="en-US" sz="1300">
                <a:latin typeface="Times New Roman" pitchFamily="18" charset="0"/>
                <a:cs typeface="Times New Roman" pitchFamily="18" charset="0"/>
              </a:endParaRPr>
            </a:p>
          </p:txBody>
        </p:sp>
        <p:cxnSp>
          <p:nvCxnSpPr>
            <p:cNvPr id="21" name="Straight Arrow Connector 20"/>
            <p:cNvCxnSpPr/>
            <p:nvPr/>
          </p:nvCxnSpPr>
          <p:spPr>
            <a:xfrm>
              <a:off x="2926069" y="3696135"/>
              <a:ext cx="6574" cy="20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05" name="Text Box 73"/>
            <p:cNvSpPr txBox="1">
              <a:spLocks noChangeArrowheads="1"/>
            </p:cNvSpPr>
            <p:nvPr/>
          </p:nvSpPr>
          <p:spPr bwMode="auto">
            <a:xfrm>
              <a:off x="4295775" y="4503782"/>
              <a:ext cx="1733550" cy="284074"/>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Батлагдах</a:t>
              </a:r>
              <a:endParaRPr lang="en-US" sz="1300">
                <a:latin typeface="Times New Roman" pitchFamily="18" charset="0"/>
                <a:cs typeface="Times New Roman" pitchFamily="18" charset="0"/>
              </a:endParaRPr>
            </a:p>
          </p:txBody>
        </p:sp>
        <p:sp>
          <p:nvSpPr>
            <p:cNvPr id="24606" name="Text Box 68"/>
            <p:cNvSpPr txBox="1">
              <a:spLocks noChangeArrowheads="1"/>
            </p:cNvSpPr>
            <p:nvPr/>
          </p:nvSpPr>
          <p:spPr bwMode="auto">
            <a:xfrm>
              <a:off x="2054225" y="4913692"/>
              <a:ext cx="1657350" cy="488191"/>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Орон нутгийн төрийн захиргааны байгууллага</a:t>
              </a:r>
              <a:endParaRPr lang="en-US" sz="1300">
                <a:latin typeface="Times New Roman" pitchFamily="18" charset="0"/>
                <a:cs typeface="Times New Roman" pitchFamily="18" charset="0"/>
              </a:endParaRPr>
            </a:p>
            <a:p>
              <a:pPr>
                <a:lnSpc>
                  <a:spcPct val="120000"/>
                </a:lnSpc>
                <a:spcAft>
                  <a:spcPts val="1000"/>
                </a:spcAft>
              </a:pPr>
              <a:r>
                <a:rPr lang="mn-MN" sz="1300">
                  <a:latin typeface="Times New Roman" pitchFamily="18" charset="0"/>
                  <a:cs typeface="Times New Roman" pitchFamily="18" charset="0"/>
                </a:rPr>
                <a:t> </a:t>
              </a:r>
              <a:endParaRPr lang="en-US" sz="1300">
                <a:latin typeface="Times New Roman" pitchFamily="18" charset="0"/>
                <a:cs typeface="Times New Roman" pitchFamily="18" charset="0"/>
              </a:endParaRPr>
            </a:p>
          </p:txBody>
        </p:sp>
        <p:cxnSp>
          <p:nvCxnSpPr>
            <p:cNvPr id="24" name="Elbow Connector 23"/>
            <p:cNvCxnSpPr/>
            <p:nvPr/>
          </p:nvCxnSpPr>
          <p:spPr>
            <a:xfrm>
              <a:off x="892094" y="1514653"/>
              <a:ext cx="1162540" cy="228627"/>
            </a:xfrm>
            <a:prstGeom prst="bentConnector3">
              <a:avLst>
                <a:gd name="adj1" fmla="val 820"/>
              </a:avLst>
            </a:prstGeom>
            <a:ln>
              <a:tailEnd type="triangle"/>
            </a:ln>
          </p:spPr>
          <p:style>
            <a:lnRef idx="1">
              <a:schemeClr val="accent1"/>
            </a:lnRef>
            <a:fillRef idx="0">
              <a:schemeClr val="accent1"/>
            </a:fillRef>
            <a:effectRef idx="0">
              <a:schemeClr val="accent1"/>
            </a:effectRef>
            <a:fontRef idx="minor">
              <a:schemeClr val="tx1"/>
            </a:fontRef>
          </p:style>
        </p:cxnSp>
        <p:sp>
          <p:nvSpPr>
            <p:cNvPr id="24608" name="Text Box 67"/>
            <p:cNvSpPr txBox="1">
              <a:spLocks noChangeArrowheads="1"/>
            </p:cNvSpPr>
            <p:nvPr/>
          </p:nvSpPr>
          <p:spPr bwMode="auto">
            <a:xfrm>
              <a:off x="2152650" y="5678867"/>
              <a:ext cx="1771650" cy="438150"/>
            </a:xfrm>
            <a:prstGeom prst="rect">
              <a:avLst/>
            </a:prstGeom>
            <a:solidFill>
              <a:srgbClr val="FFFFFF"/>
            </a:solidFill>
            <a:ln w="6350">
              <a:solidFill>
                <a:srgbClr val="000000"/>
              </a:solidFill>
              <a:miter lim="800000"/>
              <a:headEnd/>
              <a:tailEnd/>
            </a:ln>
          </p:spPr>
          <p:txBody>
            <a:bodyPr/>
            <a:lstStyle/>
            <a:p>
              <a:r>
                <a:rPr lang="en-US" sz="1300">
                  <a:latin typeface="Times New Roman" pitchFamily="18" charset="0"/>
                  <a:cs typeface="Times New Roman" pitchFamily="18" charset="0"/>
                </a:rPr>
                <a:t>Мэргэжлийн хяналтын газар</a:t>
              </a:r>
            </a:p>
            <a:p>
              <a:r>
                <a:rPr lang="en-US" sz="1300">
                  <a:latin typeface="Times New Roman" pitchFamily="18" charset="0"/>
                  <a:cs typeface="Times New Roman" pitchFamily="18" charset="0"/>
                </a:rPr>
                <a:t> </a:t>
              </a:r>
            </a:p>
          </p:txBody>
        </p:sp>
        <p:cxnSp>
          <p:nvCxnSpPr>
            <p:cNvPr id="26" name="Straight Arrow Connector 25"/>
            <p:cNvCxnSpPr/>
            <p:nvPr/>
          </p:nvCxnSpPr>
          <p:spPr>
            <a:xfrm>
              <a:off x="4390982" y="1009769"/>
              <a:ext cx="0" cy="127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933582" y="2248165"/>
              <a:ext cx="9390" cy="2286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15926" y="4844033"/>
              <a:ext cx="6574" cy="190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12" name="Text Box 70"/>
            <p:cNvSpPr txBox="1">
              <a:spLocks noChangeArrowheads="1"/>
            </p:cNvSpPr>
            <p:nvPr/>
          </p:nvSpPr>
          <p:spPr bwMode="auto">
            <a:xfrm>
              <a:off x="4673081" y="5897942"/>
              <a:ext cx="1733550" cy="37465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Хэрэгжилтийг хянах</a:t>
              </a:r>
              <a:endParaRPr lang="en-US" sz="1300">
                <a:latin typeface="Times New Roman" pitchFamily="18" charset="0"/>
                <a:cs typeface="Times New Roman" pitchFamily="18" charset="0"/>
              </a:endParaRPr>
            </a:p>
          </p:txBody>
        </p:sp>
        <p:cxnSp>
          <p:nvCxnSpPr>
            <p:cNvPr id="31" name="Straight Arrow Connector 30"/>
            <p:cNvCxnSpPr/>
            <p:nvPr/>
          </p:nvCxnSpPr>
          <p:spPr>
            <a:xfrm>
              <a:off x="3745857" y="5193324"/>
              <a:ext cx="808519" cy="704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14" name="Text Box 62"/>
            <p:cNvSpPr txBox="1">
              <a:spLocks noChangeArrowheads="1"/>
            </p:cNvSpPr>
            <p:nvPr/>
          </p:nvSpPr>
          <p:spPr bwMode="auto">
            <a:xfrm>
              <a:off x="2216150" y="6366659"/>
              <a:ext cx="1657350" cy="295275"/>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300">
                  <a:latin typeface="Times New Roman" pitchFamily="18" charset="0"/>
                  <a:cs typeface="Times New Roman" pitchFamily="18" charset="0"/>
                </a:rPr>
                <a:t>Олон нийт</a:t>
              </a:r>
              <a:endParaRPr lang="en-US" sz="1300">
                <a:latin typeface="Times New Roman" pitchFamily="18" charset="0"/>
                <a:cs typeface="Times New Roman" pitchFamily="18" charset="0"/>
              </a:endParaRPr>
            </a:p>
            <a:p>
              <a:pPr>
                <a:lnSpc>
                  <a:spcPct val="120000"/>
                </a:lnSpc>
                <a:spcAft>
                  <a:spcPts val="1000"/>
                </a:spcAft>
              </a:pPr>
              <a:r>
                <a:rPr lang="mn-MN" sz="1300">
                  <a:latin typeface="Times New Roman" pitchFamily="18" charset="0"/>
                  <a:cs typeface="Times New Roman" pitchFamily="18" charset="0"/>
                </a:rPr>
                <a:t> </a:t>
              </a:r>
              <a:endParaRPr lang="en-US" sz="1300">
                <a:latin typeface="Times New Roman" pitchFamily="18" charset="0"/>
                <a:cs typeface="Times New Roman" pitchFamily="18" charset="0"/>
              </a:endParaRPr>
            </a:p>
          </p:txBody>
        </p:sp>
      </p:grpSp>
      <p:sp>
        <p:nvSpPr>
          <p:cNvPr id="24579" name="Text Box 72"/>
          <p:cNvSpPr txBox="1">
            <a:spLocks noChangeArrowheads="1"/>
          </p:cNvSpPr>
          <p:nvPr/>
        </p:nvSpPr>
        <p:spPr bwMode="auto">
          <a:xfrm>
            <a:off x="7699375" y="5003800"/>
            <a:ext cx="1733550" cy="463550"/>
          </a:xfrm>
          <a:prstGeom prst="rect">
            <a:avLst/>
          </a:prstGeom>
          <a:solidFill>
            <a:srgbClr val="FFFFFF"/>
          </a:solidFill>
          <a:ln w="6350">
            <a:solidFill>
              <a:srgbClr val="000000"/>
            </a:solidFill>
            <a:miter lim="800000"/>
            <a:headEnd/>
            <a:tailEnd/>
          </a:ln>
        </p:spPr>
        <p:txBody>
          <a:bodyPr/>
          <a:lstStyle/>
          <a:p>
            <a:pPr algn="ctr">
              <a:lnSpc>
                <a:spcPct val="120000"/>
              </a:lnSpc>
              <a:spcAft>
                <a:spcPts val="1000"/>
              </a:spcAft>
            </a:pPr>
            <a:r>
              <a:rPr lang="mn-MN" sz="1200">
                <a:latin typeface="Times New Roman" pitchFamily="18" charset="0"/>
                <a:cs typeface="Times New Roman" pitchFamily="18" charset="0"/>
              </a:rPr>
              <a:t>Төсөл хэрэгжих зөвшөөрөл </a:t>
            </a:r>
            <a:r>
              <a:rPr lang="en-US" sz="1200">
                <a:latin typeface="Times New Roman" pitchFamily="18" charset="0"/>
                <a:cs typeface="Times New Roman" pitchFamily="18" charset="0"/>
              </a:rPr>
              <a:t>/</a:t>
            </a:r>
            <a:r>
              <a:rPr lang="mn-MN" sz="1200">
                <a:latin typeface="Times New Roman" pitchFamily="18" charset="0"/>
                <a:cs typeface="Times New Roman" pitchFamily="18" charset="0"/>
              </a:rPr>
              <a:t>УУЯ</a:t>
            </a:r>
            <a:r>
              <a:rPr lang="en-US" sz="1200">
                <a:latin typeface="Times New Roman" pitchFamily="18" charset="0"/>
                <a:cs typeface="Times New Roman" pitchFamily="18" charset="0"/>
              </a:rPr>
              <a:t>/</a:t>
            </a:r>
            <a:endParaRPr lang="mn-MN" sz="1000">
              <a:latin typeface="Calibri" pitchFamily="34" charset="0"/>
              <a:cs typeface="Times New Roman" pitchFamily="18" charset="0"/>
            </a:endParaRPr>
          </a:p>
        </p:txBody>
      </p:sp>
      <p:cxnSp>
        <p:nvCxnSpPr>
          <p:cNvPr id="38" name="Straight Arrow Connector 37"/>
          <p:cNvCxnSpPr>
            <a:stCxn id="24602" idx="2"/>
            <a:endCxn id="24605" idx="0"/>
          </p:cNvCxnSpPr>
          <p:nvPr/>
        </p:nvCxnSpPr>
        <p:spPr>
          <a:xfrm rot="16200000" flipH="1">
            <a:off x="8582819" y="4360069"/>
            <a:ext cx="207963" cy="7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4608" idx="3"/>
            <a:endCxn id="24612" idx="1"/>
          </p:cNvCxnSpPr>
          <p:nvPr/>
        </p:nvCxnSpPr>
        <p:spPr>
          <a:xfrm>
            <a:off x="6634163" y="5897563"/>
            <a:ext cx="1265237" cy="187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4614" idx="3"/>
          </p:cNvCxnSpPr>
          <p:nvPr/>
        </p:nvCxnSpPr>
        <p:spPr>
          <a:xfrm flipV="1">
            <a:off x="6548438" y="6272213"/>
            <a:ext cx="1350962" cy="241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8924925" y="5467350"/>
            <a:ext cx="12700" cy="400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769938" y="195263"/>
            <a:ext cx="2717800" cy="339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mn-MN" dirty="0">
                <a:latin typeface="Times New Roman" pitchFamily="18" charset="0"/>
                <a:cs typeface="Times New Roman" pitchFamily="18" charset="0"/>
              </a:rPr>
              <a:t>Зураглал </a:t>
            </a:r>
            <a:endParaRPr lang="en-US" dirty="0">
              <a:latin typeface="Times New Roman" pitchFamily="18" charset="0"/>
              <a:cs typeface="Times New Roman" pitchFamily="18" charset="0"/>
            </a:endParaRPr>
          </a:p>
        </p:txBody>
      </p:sp>
      <p:cxnSp>
        <p:nvCxnSpPr>
          <p:cNvPr id="39" name="Straight Arrow Connector 38"/>
          <p:cNvCxnSpPr/>
          <p:nvPr/>
        </p:nvCxnSpPr>
        <p:spPr>
          <a:xfrm>
            <a:off x="5576888" y="992188"/>
            <a:ext cx="0" cy="127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1946275" y="1397000"/>
            <a:ext cx="9155113" cy="5095875"/>
          </a:xfrm>
        </p:spPr>
        <p:txBody>
          <a:bodyPr/>
          <a:lstStyle/>
          <a:p>
            <a:pPr algn="just" eaLnBrk="1" hangingPunct="1"/>
            <a:r>
              <a:rPr lang="mn-MN" sz="2400" smtClean="0">
                <a:latin typeface="Times New Roman" pitchFamily="18" charset="0"/>
                <a:cs typeface="Times New Roman" pitchFamily="18" charset="0"/>
              </a:rPr>
              <a:t>Үндсэн хуулийн “Хүний эрүүл, аюулгүй орчинд амьдрах эрх”-ийг хамгаалах заалтыг хэрэгжүүлэх </a:t>
            </a:r>
          </a:p>
          <a:p>
            <a:pPr algn="just" eaLnBrk="1" hangingPunct="1"/>
            <a:r>
              <a:rPr lang="mn-MN" sz="2400" smtClean="0">
                <a:latin typeface="Times New Roman" pitchFamily="18" charset="0"/>
                <a:cs typeface="Times New Roman" pitchFamily="18" charset="0"/>
              </a:rPr>
              <a:t>Байгаль орчин, хүний эрүүл мэндэд ээлтэй, аюулгүй, хариуцлагатай төсөл, хөтөлбөрийг хэрэгжүүлэх</a:t>
            </a:r>
          </a:p>
          <a:p>
            <a:pPr algn="just" eaLnBrk="1" hangingPunct="1"/>
            <a:r>
              <a:rPr lang="mn-MN" sz="2400" smtClean="0">
                <a:latin typeface="Times New Roman" pitchFamily="18" charset="0"/>
                <a:cs typeface="Times New Roman" pitchFamily="18" charset="0"/>
              </a:rPr>
              <a:t>Хүн амын эрүүл мэндэд үзүүлэх сөрөг нөлөөллийг бууруулах, урьдчилан сэргийлэх эрх зүйн орчинг бүрдүүлэх</a:t>
            </a:r>
          </a:p>
          <a:p>
            <a:pPr algn="just" eaLnBrk="1" hangingPunct="1"/>
            <a:r>
              <a:rPr lang="mn-MN" sz="2400" smtClean="0">
                <a:latin typeface="Times New Roman" pitchFamily="18" charset="0"/>
                <a:cs typeface="Times New Roman" pitchFamily="18" charset="0"/>
              </a:rPr>
              <a:t>Ингэснээр нийгэм, эдийн засгийн үзүүлэлтэд эерэг нөлөөлөл үзүүлэх</a:t>
            </a:r>
          </a:p>
          <a:p>
            <a:pPr algn="just" eaLnBrk="1" hangingPunct="1"/>
            <a:r>
              <a:rPr lang="mn-MN" sz="2400" smtClean="0">
                <a:latin typeface="Times New Roman" pitchFamily="18" charset="0"/>
                <a:cs typeface="Times New Roman" pitchFamily="18" charset="0"/>
              </a:rPr>
              <a:t>Олон улсын жишигт нийцэх, </a:t>
            </a:r>
            <a:r>
              <a:rPr lang="en-US" sz="2400" smtClean="0">
                <a:latin typeface="Times New Roman" pitchFamily="18" charset="0"/>
                <a:cs typeface="Times New Roman" pitchFamily="18" charset="0"/>
              </a:rPr>
              <a:t>(</a:t>
            </a:r>
            <a:r>
              <a:rPr lang="mn-MN" sz="2400" smtClean="0">
                <a:latin typeface="Times New Roman" pitchFamily="18" charset="0"/>
                <a:cs typeface="Times New Roman" pitchFamily="18" charset="0"/>
              </a:rPr>
              <a:t>ДЭМБ, Оттавагийн гэрээ</a:t>
            </a:r>
            <a:r>
              <a:rPr lang="en-US" sz="2400" smtClean="0">
                <a:latin typeface="Times New Roman" pitchFamily="18" charset="0"/>
                <a:cs typeface="Times New Roman" pitchFamily="18" charset="0"/>
              </a:rPr>
              <a:t>)</a:t>
            </a:r>
            <a:endParaRPr lang="mn-MN" sz="240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eaLnBrk="1" fontAlgn="auto" hangingPunct="1">
              <a:spcAft>
                <a:spcPts val="0"/>
              </a:spcAft>
              <a:defRPr/>
            </a:pPr>
            <a:r>
              <a:rPr lang="mn-MN" sz="2800" dirty="0" smtClean="0">
                <a:latin typeface="Times New Roman" panose="02020603050405020304" pitchFamily="18" charset="0"/>
                <a:cs typeface="Times New Roman" panose="02020603050405020304" pitchFamily="18" charset="0"/>
              </a:rPr>
              <a:t>АЧ ХОЛБОГДОЛ, ГАРАХ ҮР ДҮН</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p:txBody>
          <a:bodyPr/>
          <a:lstStyle/>
          <a:p>
            <a:pPr marL="0" indent="0" algn="ctr" eaLnBrk="1" hangingPunct="1">
              <a:buFont typeface="Wingdings 3" pitchFamily="18" charset="2"/>
              <a:buNone/>
            </a:pPr>
            <a:r>
              <a:rPr lang="mn-MN" sz="6000" smtClean="0">
                <a:latin typeface="Times New Roman" pitchFamily="18" charset="0"/>
                <a:cs typeface="Times New Roman" pitchFamily="18" charset="0"/>
              </a:rPr>
              <a:t>Анхаарал хандуулсанд  баярлалаа </a:t>
            </a:r>
            <a:endParaRPr lang="en-US" sz="60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9250" y="1600200"/>
            <a:ext cx="9963150" cy="4525963"/>
          </a:xfrm>
        </p:spPr>
        <p:txBody>
          <a:bodyPr>
            <a:normAutofit/>
          </a:bodyPr>
          <a:lstStyle/>
          <a:p>
            <a:pPr marL="514350" indent="-514350" eaLnBrk="1" fontAlgn="auto" hangingPunct="1">
              <a:spcAft>
                <a:spcPts val="0"/>
              </a:spcAft>
              <a:buFont typeface="+mj-lt"/>
              <a:buAutoNum type="arabicPeriod"/>
              <a:defRPr/>
            </a:pPr>
            <a:r>
              <a:rPr lang="mn-MN" sz="2800" dirty="0" smtClean="0">
                <a:latin typeface="Times New Roman" panose="02020603050405020304" pitchFamily="18" charset="0"/>
                <a:cs typeface="Times New Roman" panose="02020603050405020304" pitchFamily="18" charset="0"/>
              </a:rPr>
              <a:t>Хууль </a:t>
            </a:r>
            <a:r>
              <a:rPr lang="mn-MN" sz="2800" dirty="0" smtClean="0">
                <a:latin typeface="Times New Roman" panose="02020603050405020304" pitchFamily="18" charset="0"/>
                <a:cs typeface="Times New Roman" panose="02020603050405020304" pitchFamily="18" charset="0"/>
              </a:rPr>
              <a:t>эрхзүйн </a:t>
            </a:r>
            <a:r>
              <a:rPr lang="mn-MN" sz="2800" dirty="0" smtClean="0">
                <a:latin typeface="Times New Roman" panose="02020603050405020304" pitchFamily="18" charset="0"/>
                <a:cs typeface="Times New Roman" panose="02020603050405020304" pitchFamily="18" charset="0"/>
              </a:rPr>
              <a:t>орчин </a:t>
            </a:r>
          </a:p>
          <a:p>
            <a:pPr marL="514350" indent="-514350" eaLnBrk="1" fontAlgn="auto" hangingPunct="1">
              <a:spcAft>
                <a:spcPts val="0"/>
              </a:spcAft>
              <a:buFont typeface="+mj-lt"/>
              <a:buAutoNum type="arabicPeriod"/>
              <a:defRPr/>
            </a:pPr>
            <a:r>
              <a:rPr lang="mn-MN" sz="2800" dirty="0" smtClean="0">
                <a:latin typeface="Times New Roman" panose="02020603050405020304" pitchFamily="18" charset="0"/>
                <a:cs typeface="Times New Roman" panose="02020603050405020304" pitchFamily="18" charset="0"/>
              </a:rPr>
              <a:t>ЭМНҮ-ний өнөөгийн байдал</a:t>
            </a:r>
          </a:p>
          <a:p>
            <a:pPr marL="514350" indent="-514350" eaLnBrk="1" fontAlgn="auto" hangingPunct="1">
              <a:spcAft>
                <a:spcPts val="0"/>
              </a:spcAft>
              <a:buFont typeface="+mj-lt"/>
              <a:buAutoNum type="arabicPeriod"/>
              <a:defRPr/>
            </a:pPr>
            <a:r>
              <a:rPr lang="mn-MN" sz="2800" dirty="0" smtClean="0">
                <a:latin typeface="Times New Roman" panose="02020603050405020304" pitchFamily="18" charset="0"/>
                <a:cs typeface="Times New Roman" panose="02020603050405020304" pitchFamily="18" charset="0"/>
              </a:rPr>
              <a:t>ЭМНҮ-ний аргачлал</a:t>
            </a:r>
          </a:p>
          <a:p>
            <a:pPr marL="514350" indent="-514350" eaLnBrk="1" fontAlgn="auto" hangingPunct="1">
              <a:spcAft>
                <a:spcPts val="0"/>
              </a:spcAft>
              <a:buFont typeface="+mj-lt"/>
              <a:buAutoNum type="arabicPeriod"/>
              <a:defRPr/>
            </a:pPr>
            <a:r>
              <a:rPr lang="mn-MN" sz="2800" dirty="0" smtClean="0">
                <a:latin typeface="Times New Roman" panose="02020603050405020304" pitchFamily="18" charset="0"/>
                <a:cs typeface="Times New Roman" panose="02020603050405020304" pitchFamily="18" charset="0"/>
              </a:rPr>
              <a:t>Цаашид авах арга хэмжээ </a:t>
            </a:r>
          </a:p>
          <a:p>
            <a:pPr marL="365760" indent="-256032" eaLnBrk="1" fontAlgn="auto" hangingPunct="1">
              <a:spcAft>
                <a:spcPts val="0"/>
              </a:spcAft>
              <a:buFont typeface="Wingdings 3"/>
              <a:buChar char=""/>
              <a:defRPr/>
            </a:pPr>
            <a:endParaRPr lang="en-US" sz="2800" dirty="0" smtClean="0">
              <a:latin typeface="Times New Roman" panose="02020603050405020304" pitchFamily="18" charset="0"/>
              <a:cs typeface="Times New Roman" panose="02020603050405020304" pitchFamily="18" charset="0"/>
            </a:endParaRPr>
          </a:p>
          <a:p>
            <a:pPr marL="365760" indent="-256032" eaLnBrk="1" fontAlgn="auto" hangingPunct="1">
              <a:spcAft>
                <a:spcPts val="0"/>
              </a:spcAft>
              <a:buFont typeface="Wingdings 3"/>
              <a:buChar char=""/>
              <a:defRPr/>
            </a:pPr>
            <a:endParaRPr lang="mn-MN" sz="28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pPr algn="ctr" eaLnBrk="1" fontAlgn="auto" hangingPunct="1">
              <a:spcAft>
                <a:spcPts val="0"/>
              </a:spcAft>
              <a:defRPr/>
            </a:pPr>
            <a:r>
              <a:rPr lang="mn-MN" sz="4000" dirty="0" smtClean="0">
                <a:latin typeface="Times New Roman" panose="02020603050405020304" pitchFamily="18" charset="0"/>
                <a:cs typeface="Times New Roman" panose="02020603050405020304" pitchFamily="18" charset="0"/>
              </a:rPr>
              <a:t>АГУУЛГА </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0213" y="1042988"/>
            <a:ext cx="9585325" cy="5113337"/>
          </a:xfrm>
        </p:spPr>
        <p:txBody>
          <a:bodyPr>
            <a:noAutofit/>
          </a:bodyPr>
          <a:lstStyle/>
          <a:p>
            <a:pPr marL="365760" indent="-256032" algn="just" eaLnBrk="1" fontAlgn="auto" hangingPunct="1">
              <a:spcAft>
                <a:spcPts val="0"/>
              </a:spcAft>
              <a:buFont typeface="Wingdings 3"/>
              <a:buChar char=""/>
              <a:defRPr/>
            </a:pPr>
            <a:r>
              <a:rPr lang="mn-MN" sz="2400" dirty="0" smtClean="0">
                <a:latin typeface="Times New Roman" pitchFamily="18" charset="0"/>
                <a:cs typeface="Times New Roman" pitchFamily="18" charset="0"/>
              </a:rPr>
              <a:t>Уул уурхай, бүтээн байгуулалт, үйлдвэржилтийн эрчимтэй хөгжлийн зэрэгцээ </a:t>
            </a:r>
            <a:r>
              <a:rPr lang="mn-MN" sz="2400" dirty="0" smtClean="0">
                <a:solidFill>
                  <a:srgbClr val="FF0000"/>
                </a:solidFill>
                <a:latin typeface="Times New Roman" pitchFamily="18" charset="0"/>
                <a:cs typeface="Times New Roman" pitchFamily="18" charset="0"/>
              </a:rPr>
              <a:t>байгаль орчин, нийгэм, хүн амын эрүүл мэндэд </a:t>
            </a:r>
            <a:r>
              <a:rPr lang="mn-MN" sz="2400" dirty="0" smtClean="0">
                <a:latin typeface="Times New Roman" pitchFamily="18" charset="0"/>
                <a:cs typeface="Times New Roman" pitchFamily="18" charset="0"/>
              </a:rPr>
              <a:t>үзүүлэх сөрөг нөлөөллийг </a:t>
            </a:r>
            <a:r>
              <a:rPr lang="mn-MN" sz="2400" b="1" dirty="0" smtClean="0">
                <a:latin typeface="Times New Roman" pitchFamily="18" charset="0"/>
                <a:cs typeface="Times New Roman" pitchFamily="18" charset="0"/>
              </a:rPr>
              <a:t>өргөн хүрээнд</a:t>
            </a:r>
            <a:r>
              <a:rPr lang="mn-MN" sz="2400" dirty="0" smtClean="0">
                <a:latin typeface="Times New Roman" pitchFamily="18" charset="0"/>
                <a:cs typeface="Times New Roman" pitchFamily="18" charset="0"/>
              </a:rPr>
              <a:t> авч үзэх зайлшгүй шаардлага гарч ирсэн. </a:t>
            </a:r>
            <a:r>
              <a:rPr lang="en-US" sz="2400" dirty="0" smtClean="0">
                <a:latin typeface="Times New Roman" pitchFamily="18" charset="0"/>
                <a:cs typeface="Times New Roman" pitchFamily="18" charset="0"/>
              </a:rPr>
              <a:t> </a:t>
            </a:r>
            <a:r>
              <a:rPr lang="mn-MN" sz="2400" dirty="0" smtClean="0">
                <a:latin typeface="Times New Roman" pitchFamily="18" charset="0"/>
                <a:cs typeface="Times New Roman" pitchFamily="18" charset="0"/>
              </a:rPr>
              <a:t>Яагаад </a:t>
            </a:r>
            <a:r>
              <a:rPr lang="en-US" sz="2400" dirty="0" smtClean="0">
                <a:latin typeface="Times New Roman" pitchFamily="18" charset="0"/>
                <a:cs typeface="Times New Roman" pitchFamily="18" charset="0"/>
              </a:rPr>
              <a:t>? </a:t>
            </a:r>
            <a:endParaRPr lang="mn-MN" sz="2400" dirty="0" smtClean="0">
              <a:latin typeface="Times New Roman" pitchFamily="18" charset="0"/>
              <a:cs typeface="Times New Roman" pitchFamily="18" charset="0"/>
            </a:endParaRPr>
          </a:p>
          <a:p>
            <a:pPr marL="0" indent="0" algn="just" eaLnBrk="1" fontAlgn="auto" hangingPunct="1">
              <a:spcAft>
                <a:spcPts val="0"/>
              </a:spcAft>
              <a:buFont typeface="Wingdings 3"/>
              <a:buNone/>
              <a:defRPr/>
            </a:pPr>
            <a:r>
              <a:rPr lang="mn-MN" sz="2400" dirty="0" smtClean="0">
                <a:latin typeface="Times New Roman" pitchFamily="18" charset="0"/>
                <a:cs typeface="Times New Roman" pitchFamily="18" charset="0"/>
              </a:rPr>
              <a:t>Эрүүл мэнд гэж юу вэ</a:t>
            </a:r>
          </a:p>
          <a:p>
            <a:pPr marL="365760" indent="-256032" algn="just" eaLnBrk="1" fontAlgn="auto" hangingPunct="1">
              <a:spcAft>
                <a:spcPts val="0"/>
              </a:spcAft>
              <a:buFont typeface="Wingdings 3"/>
              <a:buChar char=""/>
              <a:defRPr/>
            </a:pPr>
            <a:r>
              <a:rPr lang="mn-MN" sz="2400" b="1" dirty="0" smtClean="0">
                <a:latin typeface="Times New Roman" pitchFamily="18" charset="0"/>
                <a:cs typeface="Times New Roman" pitchFamily="18" charset="0"/>
              </a:rPr>
              <a:t>Эрүүл мэнд гэдэг нь зөвхөн өвчин эмгэггүй буюу эрхтэн бүтэн байх төдий биш, бие бялдар, оюун санаа, нийгэм ахуйн өв тэгш байдлыг хэлнэ. </a:t>
            </a:r>
            <a:r>
              <a:rPr lang="en-US" sz="2400" b="1" dirty="0" smtClean="0">
                <a:latin typeface="Times New Roman" pitchFamily="18" charset="0"/>
                <a:cs typeface="Times New Roman" pitchFamily="18" charset="0"/>
              </a:rPr>
              <a:t>( </a:t>
            </a:r>
            <a:r>
              <a:rPr lang="mn-MN" sz="2400" b="1" dirty="0" smtClean="0">
                <a:latin typeface="Times New Roman" pitchFamily="18" charset="0"/>
                <a:cs typeface="Times New Roman" pitchFamily="18" charset="0"/>
              </a:rPr>
              <a:t>ДЭМБ </a:t>
            </a:r>
            <a:r>
              <a:rPr lang="en-US" sz="2400" b="1" dirty="0" smtClean="0">
                <a:latin typeface="Times New Roman" pitchFamily="18" charset="0"/>
                <a:cs typeface="Times New Roman" pitchFamily="18" charset="0"/>
              </a:rPr>
              <a:t>)</a:t>
            </a:r>
            <a:endParaRPr lang="mn-MN" sz="2400" b="1"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mn-MN" sz="2400" b="1" dirty="0" smtClean="0">
              <a:latin typeface="Times New Roman" pitchFamily="18" charset="0"/>
              <a:cs typeface="Times New Roman" pitchFamily="18" charset="0"/>
            </a:endParaRPr>
          </a:p>
          <a:p>
            <a:pPr marL="621792" lvl="1" algn="just" eaLnBrk="1" fontAlgn="auto" hangingPunct="1">
              <a:spcBef>
                <a:spcPts val="324"/>
              </a:spcBef>
              <a:spcAft>
                <a:spcPts val="0"/>
              </a:spcAft>
              <a:buFont typeface="Verdana"/>
              <a:buChar char="◦"/>
              <a:defRPr/>
            </a:pPr>
            <a:r>
              <a:rPr lang="mn-MN" sz="2000" b="1" dirty="0" smtClean="0">
                <a:latin typeface="Times New Roman" pitchFamily="18" charset="0"/>
                <a:cs typeface="Times New Roman" pitchFamily="18" charset="0"/>
              </a:rPr>
              <a:t>Биеийн эрүүл мэнд</a:t>
            </a:r>
          </a:p>
          <a:p>
            <a:pPr marL="621792" lvl="1" algn="just" eaLnBrk="1" fontAlgn="auto" hangingPunct="1">
              <a:spcBef>
                <a:spcPts val="324"/>
              </a:spcBef>
              <a:spcAft>
                <a:spcPts val="0"/>
              </a:spcAft>
              <a:buFont typeface="Verdana"/>
              <a:buChar char="◦"/>
              <a:defRPr/>
            </a:pPr>
            <a:r>
              <a:rPr lang="mn-MN" sz="2000" b="1" dirty="0" smtClean="0">
                <a:latin typeface="Times New Roman" pitchFamily="18" charset="0"/>
                <a:cs typeface="Times New Roman" pitchFamily="18" charset="0"/>
              </a:rPr>
              <a:t>Сэтгэцийн эрүүл мэнд</a:t>
            </a:r>
          </a:p>
          <a:p>
            <a:pPr marL="621792" lvl="1" algn="just" eaLnBrk="1" fontAlgn="auto" hangingPunct="1">
              <a:spcBef>
                <a:spcPts val="324"/>
              </a:spcBef>
              <a:spcAft>
                <a:spcPts val="0"/>
              </a:spcAft>
              <a:buFont typeface="Verdana"/>
              <a:buChar char="◦"/>
              <a:defRPr/>
            </a:pPr>
            <a:r>
              <a:rPr lang="mn-MN" sz="2000" b="1" dirty="0" smtClean="0">
                <a:latin typeface="Times New Roman" pitchFamily="18" charset="0"/>
                <a:cs typeface="Times New Roman" pitchFamily="18" charset="0"/>
              </a:rPr>
              <a:t>Нийгмийн эрүүл мэнд</a:t>
            </a:r>
          </a:p>
          <a:p>
            <a:pPr marL="0" indent="0" algn="just" eaLnBrk="1" fontAlgn="auto" hangingPunct="1">
              <a:spcAft>
                <a:spcPts val="0"/>
              </a:spcAft>
              <a:buFont typeface="Wingdings 3"/>
              <a:buNone/>
              <a:defRPr/>
            </a:pPr>
            <a:endParaRPr lang="en-US" sz="2400" dirty="0" smtClean="0">
              <a:latin typeface="Times New Roman" pitchFamily="18" charset="0"/>
              <a:cs typeface="Times New Roman" pitchFamily="18" charset="0"/>
            </a:endParaRPr>
          </a:p>
        </p:txBody>
      </p:sp>
      <p:sp>
        <p:nvSpPr>
          <p:cNvPr id="2" name="Title 1"/>
          <p:cNvSpPr>
            <a:spLocks noGrp="1"/>
          </p:cNvSpPr>
          <p:nvPr>
            <p:ph type="title"/>
          </p:nvPr>
        </p:nvSpPr>
        <p:spPr>
          <a:xfrm>
            <a:off x="1390919" y="0"/>
            <a:ext cx="9817480" cy="998628"/>
          </a:xfrm>
        </p:spPr>
        <p:txBody>
          <a:bodyPr/>
          <a:lstStyle/>
          <a:p>
            <a:pPr algn="ctr" eaLnBrk="1" fontAlgn="auto" hangingPunct="1">
              <a:spcAft>
                <a:spcPts val="0"/>
              </a:spcAft>
              <a:defRPr/>
            </a:pPr>
            <a:r>
              <a:rPr lang="mn-MN" sz="2800" dirty="0" smtClean="0">
                <a:latin typeface="Times New Roman" panose="02020603050405020304" pitchFamily="18" charset="0"/>
                <a:cs typeface="Times New Roman" panose="02020603050405020304" pitchFamily="18" charset="0"/>
              </a:rPr>
              <a:t>ЭМНҮ ЯАГААД ХЭРЭГТЭЙ ВЭ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8313" y="1095375"/>
            <a:ext cx="9585325" cy="5113338"/>
          </a:xfrm>
        </p:spPr>
        <p:txBody>
          <a:bodyPr>
            <a:noAutofit/>
          </a:bodyPr>
          <a:lstStyle/>
          <a:p>
            <a:pPr marL="0" indent="0" algn="just" eaLnBrk="1" fontAlgn="auto" hangingPunct="1">
              <a:spcAft>
                <a:spcPts val="0"/>
              </a:spcAft>
              <a:buFont typeface="Wingdings 3"/>
              <a:buNone/>
              <a:defRPr/>
            </a:pPr>
            <a:r>
              <a:rPr lang="mn-MN" sz="2000" dirty="0" smtClean="0">
                <a:latin typeface="Times New Roman" pitchFamily="18" charset="0"/>
                <a:cs typeface="Times New Roman" pitchFamily="18" charset="0"/>
              </a:rPr>
              <a:t>                      Эрүүл мэндийг тодорхойлогч хүчин зүйл гэж юу вэ</a:t>
            </a:r>
            <a:endParaRPr lang="en-US" sz="2000" dirty="0" smtClean="0">
              <a:latin typeface="Times New Roman" pitchFamily="18" charset="0"/>
              <a:cs typeface="Times New Roman" pitchFamily="18" charset="0"/>
            </a:endParaRPr>
          </a:p>
          <a:p>
            <a:pPr marL="365760" indent="-256032" algn="just" eaLnBrk="1" fontAlgn="auto" hangingPunct="1">
              <a:spcAft>
                <a:spcPts val="0"/>
              </a:spcAft>
              <a:buFont typeface="Wingdings" pitchFamily="2" charset="2"/>
              <a:buChar char="Ø"/>
              <a:defRPr/>
            </a:pPr>
            <a:r>
              <a:rPr lang="mn-MN" sz="2000" b="1" dirty="0" smtClean="0">
                <a:latin typeface="Times New Roman" pitchFamily="18" charset="0"/>
                <a:cs typeface="Times New Roman" pitchFamily="18" charset="0"/>
              </a:rPr>
              <a:t>Хувь хүний хүчин зүйлс</a:t>
            </a:r>
            <a:r>
              <a:rPr lang="en-US" sz="2000" b="1"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архи, тамхины хэрэглээ, зөв хооллолт, дасгал хөдөлгөөн, осол гэмтэл, стресс, аюулгүй бэлгийн амьдрал...</a:t>
            </a:r>
            <a:r>
              <a:rPr lang="en-US" sz="2000" dirty="0" smtClean="0">
                <a:latin typeface="Times New Roman" pitchFamily="18" charset="0"/>
                <a:cs typeface="Times New Roman" pitchFamily="18" charset="0"/>
              </a:rPr>
              <a:t>)</a:t>
            </a:r>
            <a:r>
              <a:rPr lang="mn-MN" sz="2000" b="1" dirty="0" smtClean="0">
                <a:latin typeface="Times New Roman" pitchFamily="18" charset="0"/>
                <a:cs typeface="Times New Roman" pitchFamily="18" charset="0"/>
              </a:rPr>
              <a:t>- 55</a:t>
            </a:r>
            <a:r>
              <a:rPr lang="en-US" sz="2000" b="1" dirty="0" smtClean="0">
                <a:latin typeface="Times New Roman" pitchFamily="18" charset="0"/>
                <a:cs typeface="Times New Roman" pitchFamily="18" charset="0"/>
              </a:rPr>
              <a:t>%</a:t>
            </a:r>
            <a:endParaRPr lang="mn-MN" sz="2000" b="1" dirty="0" smtClean="0">
              <a:latin typeface="Times New Roman" pitchFamily="18" charset="0"/>
              <a:cs typeface="Times New Roman" pitchFamily="18" charset="0"/>
            </a:endParaRPr>
          </a:p>
          <a:p>
            <a:pPr marL="365760" indent="-256032" algn="just" eaLnBrk="1" fontAlgn="auto" hangingPunct="1">
              <a:spcAft>
                <a:spcPts val="0"/>
              </a:spcAft>
              <a:buFont typeface="Wingdings" pitchFamily="2" charset="2"/>
              <a:buChar char="Ø"/>
              <a:defRPr/>
            </a:pPr>
            <a:r>
              <a:rPr lang="mn-MN" sz="2000" b="1" dirty="0" smtClean="0">
                <a:latin typeface="Times New Roman" pitchFamily="18" charset="0"/>
                <a:cs typeface="Times New Roman" pitchFamily="18" charset="0"/>
              </a:rPr>
              <a:t>Бусад салбарын хүчин зүйлс -25</a:t>
            </a:r>
            <a:r>
              <a:rPr lang="en-US" sz="2000" b="1" dirty="0" smtClean="0">
                <a:latin typeface="Times New Roman" pitchFamily="18" charset="0"/>
                <a:cs typeface="Times New Roman" pitchFamily="18" charset="0"/>
              </a:rPr>
              <a:t>%</a:t>
            </a:r>
          </a:p>
          <a:p>
            <a:pPr marL="621792" lvl="1" algn="just" eaLnBrk="1" fontAlgn="auto" hangingPunct="1">
              <a:spcBef>
                <a:spcPts val="324"/>
              </a:spcBef>
              <a:spcAft>
                <a:spcPts val="0"/>
              </a:spcAft>
              <a:buFont typeface="Verdana"/>
              <a:buChar char="◦"/>
              <a:defRPr/>
            </a:pPr>
            <a:r>
              <a:rPr lang="mn-MN" sz="2000" dirty="0" smtClean="0">
                <a:latin typeface="Times New Roman" pitchFamily="18" charset="0"/>
                <a:cs typeface="Times New Roman" pitchFamily="18" charset="0"/>
              </a:rPr>
              <a:t>нийгмийн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амьдарч буй орон байр, хүчирхийлэл, өөр </a:t>
            </a:r>
            <a:r>
              <a:rPr lang="mn-MN" sz="2000" dirty="0">
                <a:latin typeface="Times New Roman" pitchFamily="18" charset="0"/>
                <a:cs typeface="Times New Roman" pitchFamily="18" charset="0"/>
              </a:rPr>
              <a:t>газар шилжин </a:t>
            </a:r>
            <a:r>
              <a:rPr lang="mn-MN" sz="2000" dirty="0" smtClean="0">
                <a:latin typeface="Times New Roman" pitchFamily="18" charset="0"/>
                <a:cs typeface="Times New Roman" pitchFamily="18" charset="0"/>
              </a:rPr>
              <a:t>суух, аюулгүй байдал...</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 </a:t>
            </a:r>
          </a:p>
          <a:p>
            <a:pPr marL="621792" lvl="1" algn="just" eaLnBrk="1" fontAlgn="auto" hangingPunct="1">
              <a:spcBef>
                <a:spcPts val="324"/>
              </a:spcBef>
              <a:spcAft>
                <a:spcPts val="0"/>
              </a:spcAft>
              <a:buFont typeface="Verdana"/>
              <a:buChar char="◦"/>
              <a:defRPr/>
            </a:pPr>
            <a:r>
              <a:rPr lang="mn-MN" sz="2000" dirty="0" smtClean="0">
                <a:latin typeface="Times New Roman" pitchFamily="18" charset="0"/>
                <a:cs typeface="Times New Roman" pitchFamily="18" charset="0"/>
              </a:rPr>
              <a:t>эдийн засгийн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орлого, ажлын байр, хоол хүнсний аюулгүй байдал...</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 </a:t>
            </a:r>
          </a:p>
          <a:p>
            <a:pPr marL="621792" lvl="1" algn="just" eaLnBrk="1" fontAlgn="auto" hangingPunct="1">
              <a:spcBef>
                <a:spcPts val="324"/>
              </a:spcBef>
              <a:spcAft>
                <a:spcPts val="0"/>
              </a:spcAft>
              <a:buFont typeface="Verdana"/>
              <a:buChar char="◦"/>
              <a:defRPr/>
            </a:pPr>
            <a:r>
              <a:rPr lang="mn-MN" sz="2000" dirty="0" smtClean="0">
                <a:latin typeface="Times New Roman" pitchFamily="18" charset="0"/>
                <a:cs typeface="Times New Roman" pitchFamily="18" charset="0"/>
              </a:rPr>
              <a:t>тогтолцооны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боловсрол , эрүүл мэнд...</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 </a:t>
            </a:r>
          </a:p>
          <a:p>
            <a:pPr marL="621792" lvl="1" algn="just" eaLnBrk="1" fontAlgn="auto" hangingPunct="1">
              <a:spcBef>
                <a:spcPts val="324"/>
              </a:spcBef>
              <a:spcAft>
                <a:spcPts val="0"/>
              </a:spcAft>
              <a:buFont typeface="Verdana"/>
              <a:buChar char="◦"/>
              <a:defRPr/>
            </a:pPr>
            <a:r>
              <a:rPr lang="mn-MN" sz="2000" dirty="0" smtClean="0">
                <a:latin typeface="Times New Roman" pitchFamily="18" charset="0"/>
                <a:cs typeface="Times New Roman" pitchFamily="18" charset="0"/>
              </a:rPr>
              <a:t>хүрээлэн буй орчны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хоол </a:t>
            </a:r>
            <a:r>
              <a:rPr lang="mn-MN" sz="2000" dirty="0">
                <a:latin typeface="Times New Roman" pitchFamily="18" charset="0"/>
                <a:cs typeface="Times New Roman" pitchFamily="18" charset="0"/>
              </a:rPr>
              <a:t>х</a:t>
            </a:r>
            <a:r>
              <a:rPr lang="mn-MN" sz="2000" dirty="0" smtClean="0">
                <a:latin typeface="Times New Roman" pitchFamily="18" charset="0"/>
                <a:cs typeface="Times New Roman" pitchFamily="18" charset="0"/>
              </a:rPr>
              <a:t>үнсний чанар, аюулгүй байдал, агаар, ус, хөрсний бохирдол...</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marL="365760" indent="-256032" eaLnBrk="1" fontAlgn="auto" hangingPunct="1">
              <a:spcAft>
                <a:spcPts val="0"/>
              </a:spcAft>
              <a:buFont typeface="Wingdings" pitchFamily="2" charset="2"/>
              <a:buChar char="Ø"/>
              <a:defRPr/>
            </a:pPr>
            <a:r>
              <a:rPr lang="mn-MN" sz="2000" b="1" dirty="0" smtClean="0">
                <a:latin typeface="Times New Roman" pitchFamily="18" charset="0"/>
                <a:cs typeface="Times New Roman" pitchFamily="18" charset="0"/>
              </a:rPr>
              <a:t>Удамшлын хүчин зүйлс – 10</a:t>
            </a:r>
            <a:r>
              <a:rPr lang="en-US" sz="2000" b="1" dirty="0" smtClean="0">
                <a:latin typeface="Times New Roman" pitchFamily="18" charset="0"/>
                <a:cs typeface="Times New Roman" pitchFamily="18" charset="0"/>
              </a:rPr>
              <a:t>%</a:t>
            </a:r>
          </a:p>
          <a:p>
            <a:pPr marL="365760" indent="-256032" eaLnBrk="1" fontAlgn="auto" hangingPunct="1">
              <a:spcAft>
                <a:spcPts val="0"/>
              </a:spcAft>
              <a:buFont typeface="Wingdings" pitchFamily="2" charset="2"/>
              <a:buChar char="Ø"/>
              <a:defRPr/>
            </a:pPr>
            <a:r>
              <a:rPr lang="mn-MN" sz="2000" b="1" dirty="0" smtClean="0">
                <a:latin typeface="Times New Roman" pitchFamily="18" charset="0"/>
                <a:cs typeface="Times New Roman" pitchFamily="18" charset="0"/>
              </a:rPr>
              <a:t>Эрүүл мэндийн байгууллага, эрүүл мэндийн ажилтны хүчин зүйлс – </a:t>
            </a:r>
            <a:r>
              <a:rPr lang="en-US" sz="2000" b="1" dirty="0" smtClean="0">
                <a:latin typeface="Times New Roman" pitchFamily="18" charset="0"/>
                <a:cs typeface="Times New Roman" pitchFamily="18" charset="0"/>
              </a:rPr>
              <a:t>10% </a:t>
            </a:r>
            <a:r>
              <a:rPr lang="mn-MN" sz="2000" dirty="0" smtClean="0">
                <a:latin typeface="Times New Roman" pitchFamily="18" charset="0"/>
                <a:cs typeface="Times New Roman" pitchFamily="18" charset="0"/>
              </a:rPr>
              <a:t>зэрэг хувь хүн, нийт хүн амын эрүүл мэндэд нөлөөлдөг.  </a:t>
            </a:r>
          </a:p>
          <a:p>
            <a:pPr marL="365760" indent="-256032" algn="just" eaLnBrk="1" fontAlgn="auto" hangingPunct="1">
              <a:spcAft>
                <a:spcPts val="0"/>
              </a:spcAft>
              <a:buFont typeface="Wingdings 3"/>
              <a:buNone/>
              <a:defRPr/>
            </a:pPr>
            <a:r>
              <a:rPr lang="en-US" sz="200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Тухайн бүс нутагт оршин суугчдын эрүүл  мэндэд үзүүлэх сөрөг нөлөөллийг бууруулах, урьдчилан сэргийлэхэд ЭМНҮ хийх эрхзүй, ойлголт, хандлага хангалттай, тодорхой  биш байна. </a:t>
            </a:r>
            <a:endParaRPr lang="mn-MN" sz="2000" dirty="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mn-MN" sz="2000" dirty="0" smtClean="0">
              <a:latin typeface="Times New Roman" pitchFamily="18" charset="0"/>
              <a:cs typeface="Times New Roman" pitchFamily="18" charset="0"/>
            </a:endParaRPr>
          </a:p>
        </p:txBody>
      </p:sp>
      <p:sp>
        <p:nvSpPr>
          <p:cNvPr id="5" name="Title 1"/>
          <p:cNvSpPr>
            <a:spLocks noGrp="1"/>
          </p:cNvSpPr>
          <p:nvPr>
            <p:ph type="title"/>
          </p:nvPr>
        </p:nvSpPr>
        <p:spPr>
          <a:xfrm>
            <a:off x="609600" y="274638"/>
            <a:ext cx="10972800" cy="665888"/>
          </a:xfrm>
        </p:spPr>
        <p:txBody>
          <a:bodyPr/>
          <a:lstStyle/>
          <a:p>
            <a:pPr algn="ctr" eaLnBrk="1" fontAlgn="auto" hangingPunct="1">
              <a:spcAft>
                <a:spcPts val="0"/>
              </a:spcAft>
              <a:defRPr/>
            </a:pPr>
            <a:r>
              <a:rPr lang="mn-MN" sz="2800" dirty="0" smtClean="0">
                <a:latin typeface="Times New Roman" panose="02020603050405020304" pitchFamily="18" charset="0"/>
                <a:cs typeface="Times New Roman" panose="02020603050405020304" pitchFamily="18" charset="0"/>
              </a:rPr>
              <a:t>ЭМНҮ ЯАГААД ХЭРЭГТЭЙ ВЭ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868488" y="1371600"/>
            <a:ext cx="9520237" cy="4532313"/>
          </a:xfrm>
        </p:spPr>
        <p:txBody>
          <a:bodyPr/>
          <a:lstStyle/>
          <a:p>
            <a:pPr eaLnBrk="1" hangingPunct="1"/>
            <a:r>
              <a:rPr lang="en-US" sz="2300" smtClean="0">
                <a:latin typeface="Times New Roman" pitchFamily="18" charset="0"/>
                <a:cs typeface="Times New Roman" pitchFamily="18" charset="0"/>
              </a:rPr>
              <a:t>1998</a:t>
            </a:r>
            <a:r>
              <a:rPr lang="mn-MN" sz="2300" smtClean="0">
                <a:latin typeface="Times New Roman" pitchFamily="18" charset="0"/>
                <a:cs typeface="Times New Roman" pitchFamily="18" charset="0"/>
              </a:rPr>
              <a:t> БОНҮ</a:t>
            </a:r>
            <a:r>
              <a:rPr lang="en-US" sz="2300" smtClean="0">
                <a:latin typeface="Times New Roman" pitchFamily="18" charset="0"/>
                <a:cs typeface="Times New Roman" pitchFamily="18" charset="0"/>
              </a:rPr>
              <a:t>-</a:t>
            </a:r>
            <a:r>
              <a:rPr lang="mn-MN" sz="2300" smtClean="0">
                <a:latin typeface="Times New Roman" pitchFamily="18" charset="0"/>
                <a:cs typeface="Times New Roman" pitchFamily="18" charset="0"/>
              </a:rPr>
              <a:t>г хийх хууль эрхзүй бүрдсэн. </a:t>
            </a:r>
          </a:p>
          <a:p>
            <a:pPr eaLnBrk="1" hangingPunct="1"/>
            <a:r>
              <a:rPr lang="mn-MN" sz="2300" smtClean="0">
                <a:latin typeface="Times New Roman" pitchFamily="18" charset="0"/>
                <a:cs typeface="Times New Roman" pitchFamily="18" charset="0"/>
              </a:rPr>
              <a:t>Тус хуулинд </a:t>
            </a:r>
            <a:r>
              <a:rPr lang="mn-MN" sz="2300" smtClean="0">
                <a:solidFill>
                  <a:srgbClr val="C00000"/>
                </a:solidFill>
                <a:latin typeface="Times New Roman" pitchFamily="18" charset="0"/>
                <a:cs typeface="Times New Roman" pitchFamily="18" charset="0"/>
              </a:rPr>
              <a:t>Эрүүл мэндийн эрсдлийн үнэлгээ хийх</a:t>
            </a:r>
            <a:r>
              <a:rPr lang="mn-MN" sz="2300" smtClean="0">
                <a:latin typeface="Times New Roman" pitchFamily="18" charset="0"/>
                <a:cs typeface="Times New Roman" pitchFamily="18" charset="0"/>
              </a:rPr>
              <a:t>ээр заасан нь аливаа төсөл, хөтөлбөр хэрэгжихдээ эрүүл мэндэд нөлөөлөх байдлыг харгалзан үзэх, үнэлэх томоохон эрхзүйн орчин болсон.</a:t>
            </a:r>
          </a:p>
          <a:p>
            <a:pPr marL="365125" lvl="1" indent="-255588" algn="just" eaLnBrk="1" hangingPunct="1">
              <a:spcBef>
                <a:spcPts val="400"/>
              </a:spcBef>
              <a:buSzPct val="68000"/>
              <a:buFont typeface="Wingdings 3" pitchFamily="18" charset="2"/>
              <a:buChar char=""/>
            </a:pPr>
            <a:r>
              <a:rPr lang="en-US" smtClean="0">
                <a:latin typeface="Times New Roman" pitchFamily="18" charset="0"/>
                <a:cs typeface="Times New Roman" pitchFamily="18" charset="0"/>
              </a:rPr>
              <a:t>2012</a:t>
            </a:r>
            <a:r>
              <a:rPr lang="mn-MN" smtClean="0">
                <a:latin typeface="Times New Roman" pitchFamily="18" charset="0"/>
                <a:cs typeface="Times New Roman" pitchFamily="18" charset="0"/>
              </a:rPr>
              <a:t> онд шинэчлэн найруулсан БОНБҮ</a:t>
            </a:r>
            <a:r>
              <a:rPr lang="en-US" smtClean="0">
                <a:latin typeface="Times New Roman" pitchFamily="18" charset="0"/>
                <a:cs typeface="Times New Roman" pitchFamily="18" charset="0"/>
              </a:rPr>
              <a:t>-</a:t>
            </a:r>
            <a:r>
              <a:rPr lang="mn-MN" smtClean="0">
                <a:latin typeface="Times New Roman" pitchFamily="18" charset="0"/>
                <a:cs typeface="Times New Roman" pitchFamily="18" charset="0"/>
              </a:rPr>
              <a:t>ний хуулийн </a:t>
            </a:r>
            <a:r>
              <a:rPr lang="en-US" smtClean="0">
                <a:latin typeface="Times New Roman" pitchFamily="18" charset="0"/>
                <a:cs typeface="Times New Roman" pitchFamily="18" charset="0"/>
              </a:rPr>
              <a:t>7.7 </a:t>
            </a:r>
            <a:r>
              <a:rPr lang="mn-MN" smtClean="0">
                <a:latin typeface="Times New Roman" pitchFamily="18" charset="0"/>
                <a:cs typeface="Times New Roman" pitchFamily="18" charset="0"/>
              </a:rPr>
              <a:t>дээр “Нөлөөллийн үнэлгээний журам, аргачлалыг Засгийн газар батлах бөгөөд уг журам, аргачлалд байгаль орчинд нөлөөлөх байдлын үнэлгээтэй холбоотой асуудал, үнэлгээний шинжилгээ, хянан магадлагаа болон мэргэжлийн зөвлөлийн үйл ажиллагаа, нийгэм, </a:t>
            </a:r>
            <a:r>
              <a:rPr lang="mn-MN" smtClean="0">
                <a:solidFill>
                  <a:srgbClr val="C00000"/>
                </a:solidFill>
                <a:latin typeface="Times New Roman" pitchFamily="18" charset="0"/>
                <a:cs typeface="Times New Roman" pitchFamily="18" charset="0"/>
              </a:rPr>
              <a:t>эрүүл мэндийн нөлөөллийн үнэлгээний талаарх зохицуулалтыг тусгана” </a:t>
            </a:r>
            <a:r>
              <a:rPr lang="mn-MN" smtClean="0">
                <a:latin typeface="Times New Roman" pitchFamily="18" charset="0"/>
                <a:cs typeface="Times New Roman" pitchFamily="18" charset="0"/>
              </a:rPr>
              <a:t> заалтыг оруулсан.  </a:t>
            </a:r>
            <a:endParaRPr lang="en-US" smtClean="0">
              <a:latin typeface="Times New Roman" pitchFamily="18" charset="0"/>
              <a:cs typeface="Times New Roman" pitchFamily="18" charset="0"/>
            </a:endParaRPr>
          </a:p>
          <a:p>
            <a:pPr algn="just" eaLnBrk="1" hangingPunct="1"/>
            <a:endParaRPr lang="mn-MN" sz="2300" smtClean="0">
              <a:latin typeface="Times New Roman" pitchFamily="18" charset="0"/>
              <a:cs typeface="Times New Roman" pitchFamily="18" charset="0"/>
            </a:endParaRPr>
          </a:p>
          <a:p>
            <a:pPr algn="just" eaLnBrk="1" hangingPunct="1"/>
            <a:endParaRPr lang="en-US" sz="2300" smtClean="0">
              <a:latin typeface="Times New Roman" pitchFamily="18" charset="0"/>
              <a:cs typeface="Times New Roman" pitchFamily="18" charset="0"/>
            </a:endParaRPr>
          </a:p>
          <a:p>
            <a:pPr algn="just" eaLnBrk="1" hangingPunct="1"/>
            <a:endParaRPr lang="en-US" sz="2300" smtClean="0">
              <a:latin typeface="Times New Roman" pitchFamily="18" charset="0"/>
              <a:cs typeface="Times New Roman" pitchFamily="18" charset="0"/>
            </a:endParaRPr>
          </a:p>
          <a:p>
            <a:pPr algn="just" eaLnBrk="1" hangingPunct="1"/>
            <a:endParaRPr lang="en-US" sz="230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eaLnBrk="1" fontAlgn="auto" hangingPunct="1">
              <a:spcAft>
                <a:spcPts val="0"/>
              </a:spcAft>
              <a:defRPr/>
            </a:pPr>
            <a:r>
              <a:rPr lang="mn-MN" sz="2800" dirty="0" smtClean="0">
                <a:latin typeface="Times New Roman Mon" panose="02020500000000000000" pitchFamily="18" charset="0"/>
              </a:rPr>
              <a:t>БОНҮ-ЭМНҮ- БИДНИЙ ОЛОЛТ АМЖИЛТ</a:t>
            </a:r>
            <a:endParaRPr lang="en-US" sz="2800" dirty="0">
              <a:latin typeface="Times New Roman Mon" panose="02020500000000000000"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mn-MN" sz="2800" dirty="0" smtClean="0">
                <a:latin typeface="Times New Roman" pitchFamily="18" charset="0"/>
                <a:cs typeface="Times New Roman" pitchFamily="18" charset="0"/>
              </a:rPr>
              <a:t> ХУУЛЬ ЭРХЗҮЙН ОРЧИН</a:t>
            </a:r>
            <a:endParaRPr lang="en-GB" sz="2800" dirty="0">
              <a:latin typeface="Times New Roman" pitchFamily="18" charset="0"/>
              <a:cs typeface="Times New Roman" pitchFamily="18" charset="0"/>
            </a:endParaRPr>
          </a:p>
        </p:txBody>
      </p:sp>
      <p:sp>
        <p:nvSpPr>
          <p:cNvPr id="3" name="Content Placeholder 2"/>
          <p:cNvSpPr>
            <a:spLocks noGrp="1"/>
          </p:cNvSpPr>
          <p:nvPr>
            <p:ph idx="1"/>
          </p:nvPr>
        </p:nvSpPr>
        <p:spPr>
          <a:xfrm>
            <a:off x="1384300" y="1130300"/>
            <a:ext cx="10210800" cy="5043488"/>
          </a:xfrm>
        </p:spPr>
        <p:txBody>
          <a:bodyPr>
            <a:normAutofit fontScale="85000" lnSpcReduction="20000"/>
          </a:bodyPr>
          <a:lstStyle/>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 Байгаль орчинд нөлөөлөх байдлын үнэлгээний тухай хуулийн 7.7 дахь заалт</a:t>
            </a:r>
          </a:p>
          <a:p>
            <a:pPr marL="365760" indent="-256032" algn="just" eaLnBrk="1" fontAlgn="auto" hangingPunct="1">
              <a:spcAft>
                <a:spcPts val="0"/>
              </a:spcAft>
              <a:buFont typeface="Wingdings 3"/>
              <a:buChar char=""/>
              <a:defRPr/>
            </a:pP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Химийн хорт болон аюултай бодисын тухай хууль </a:t>
            </a:r>
            <a:r>
              <a:rPr lang="en-GB" dirty="0" smtClean="0">
                <a:latin typeface="Times New Roman" pitchFamily="18" charset="0"/>
                <a:cs typeface="Times New Roman" pitchFamily="18" charset="0"/>
              </a:rPr>
              <a:t>(2005)</a:t>
            </a: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en-GB"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Монгол улсын уул уурхайн эрүүл мэндэд нөлөөлөх</a:t>
            </a:r>
            <a:r>
              <a:rPr lang="en-GB" dirty="0" smtClean="0">
                <a:latin typeface="Times New Roman" pitchFamily="18" charset="0"/>
                <a:cs typeface="Times New Roman" pitchFamily="18" charset="0"/>
              </a:rPr>
              <a:t> </a:t>
            </a:r>
            <a:r>
              <a:rPr lang="mn-MN" dirty="0" smtClean="0">
                <a:latin typeface="Times New Roman" pitchFamily="18" charset="0"/>
                <a:cs typeface="Times New Roman" pitchFamily="18" charset="0"/>
              </a:rPr>
              <a:t>үнэлгээ хийх аргачлал, гарын авлага </a:t>
            </a:r>
            <a:r>
              <a:rPr lang="en-GB" dirty="0" smtClean="0">
                <a:latin typeface="Times New Roman" pitchFamily="18" charset="0"/>
                <a:cs typeface="Times New Roman" pitchFamily="18" charset="0"/>
              </a:rPr>
              <a:t>(2009)</a:t>
            </a:r>
          </a:p>
          <a:p>
            <a:pPr marL="365760" indent="-256032" algn="just" eaLnBrk="1" fontAlgn="auto" hangingPunct="1">
              <a:spcAft>
                <a:spcPts val="0"/>
              </a:spcAft>
              <a:buFont typeface="Wingdings 3"/>
              <a:buChar char=""/>
              <a:defRPr/>
            </a:pP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2012 оны А-50</a:t>
            </a:r>
            <a:r>
              <a:rPr lang="en-GB" dirty="0" smtClean="0">
                <a:latin typeface="Times New Roman" pitchFamily="18" charset="0"/>
                <a:cs typeface="Times New Roman" pitchFamily="18" charset="0"/>
              </a:rPr>
              <a:t>/378/565 </a:t>
            </a:r>
            <a:r>
              <a:rPr lang="mn-MN" dirty="0" smtClean="0">
                <a:latin typeface="Times New Roman" pitchFamily="18" charset="0"/>
                <a:cs typeface="Times New Roman" pitchFamily="18" charset="0"/>
              </a:rPr>
              <a:t>тоот “Химийн хорт болон аюултай бодисын эрүүл мэндийн эрсдэлийн үнэлгээ хийх аргачлал”</a:t>
            </a:r>
            <a:endParaRPr lang="en-GB" dirty="0" smtClean="0">
              <a:latin typeface="Times New Roman" pitchFamily="18" charset="0"/>
              <a:cs typeface="Times New Roman" pitchFamily="18" charset="0"/>
            </a:endParaRPr>
          </a:p>
          <a:p>
            <a:pPr marL="365760" indent="-256032" algn="just" eaLnBrk="1" fontAlgn="auto" hangingPunct="1">
              <a:spcAft>
                <a:spcPts val="0"/>
              </a:spcAft>
              <a:buFont typeface="Wingdings 3"/>
              <a:buNone/>
              <a:defRPr/>
            </a:pPr>
            <a:r>
              <a:rPr lang="mn-MN" dirty="0" smtClean="0">
                <a:latin typeface="Times New Roman" pitchFamily="18" charset="0"/>
                <a:cs typeface="Times New Roman" pitchFamily="18" charset="0"/>
              </a:rPr>
              <a:t> </a:t>
            </a:r>
          </a:p>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Эрүүл мэндийн сайдын 413 тоот тушаал, “Эрүүл мэндийн нөлөөллийн үнэлгээ хийх аргачлал”</a:t>
            </a:r>
            <a:r>
              <a:rPr lang="en-GB" dirty="0" smtClean="0">
                <a:latin typeface="Times New Roman" pitchFamily="18" charset="0"/>
                <a:cs typeface="Times New Roman" pitchFamily="18" charset="0"/>
              </a:rPr>
              <a:t> (2014)</a:t>
            </a: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r>
              <a:rPr lang="mn-MN" dirty="0" smtClean="0">
                <a:latin typeface="Times New Roman" pitchFamily="18" charset="0"/>
                <a:cs typeface="Times New Roman" pitchFamily="18" charset="0"/>
              </a:rPr>
              <a:t>Байгаль орчин, ногоон хөгжлийн сайдын </a:t>
            </a:r>
            <a:r>
              <a:rPr lang="en-GB" dirty="0" smtClean="0">
                <a:latin typeface="Times New Roman" pitchFamily="18" charset="0"/>
                <a:cs typeface="Times New Roman" pitchFamily="18" charset="0"/>
              </a:rPr>
              <a:t>347</a:t>
            </a:r>
            <a:r>
              <a:rPr lang="mn-MN" dirty="0" smtClean="0">
                <a:latin typeface="Times New Roman" pitchFamily="18" charset="0"/>
                <a:cs typeface="Times New Roman" pitchFamily="18" charset="0"/>
              </a:rPr>
              <a:t> дугаар тушаал “БОНҮ-ний аргачлал”</a:t>
            </a:r>
            <a:r>
              <a:rPr lang="en-GB" dirty="0" smtClean="0">
                <a:latin typeface="Times New Roman" pitchFamily="18" charset="0"/>
                <a:cs typeface="Times New Roman" pitchFamily="18" charset="0"/>
              </a:rPr>
              <a:t> (2014)</a:t>
            </a: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mn-MN" dirty="0" smtClean="0">
              <a:latin typeface="Times New Roman" pitchFamily="18" charset="0"/>
              <a:cs typeface="Times New Roman" pitchFamily="18" charset="0"/>
            </a:endParaRPr>
          </a:p>
          <a:p>
            <a:pPr marL="365760" indent="-256032" algn="just" eaLnBrk="1" fontAlgn="auto" hangingPunct="1">
              <a:spcAft>
                <a:spcPts val="0"/>
              </a:spcAft>
              <a:buFont typeface="Wingdings 3"/>
              <a:buChar char=""/>
              <a:defRPr/>
            </a:pPr>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5125" y="2133600"/>
            <a:ext cx="9869488" cy="4292600"/>
          </a:xfrm>
        </p:spPr>
        <p:txBody>
          <a:bodyPr>
            <a:noAutofit/>
          </a:bodyPr>
          <a:lstStyle/>
          <a:p>
            <a:pPr marL="365760" indent="-256032" eaLnBrk="1" fontAlgn="auto" hangingPunct="1">
              <a:spcAft>
                <a:spcPts val="0"/>
              </a:spcAft>
              <a:buFont typeface="Wingdings 3"/>
              <a:buChar char=""/>
              <a:defRPr/>
            </a:pPr>
            <a:r>
              <a:rPr lang="mn-MN" sz="1400" dirty="0" smtClean="0">
                <a:latin typeface="Times New Roman" panose="02020603050405020304" pitchFamily="18" charset="0"/>
                <a:cs typeface="Times New Roman" panose="02020603050405020304" pitchFamily="18" charset="0"/>
              </a:rPr>
              <a:t>Монголд ЭМНҮ хийсэн ОТ төслийн ЭМНҮ</a:t>
            </a:r>
          </a:p>
          <a:p>
            <a:pPr marL="0" indent="0" eaLnBrk="1" fontAlgn="auto" hangingPunct="1">
              <a:spcAft>
                <a:spcPts val="0"/>
              </a:spcAft>
              <a:buFont typeface="Wingdings 3"/>
              <a:buNone/>
              <a:defRPr/>
            </a:pPr>
            <a:endParaRPr lang="mn-MN" sz="1400" dirty="0" smtClean="0">
              <a:latin typeface="Times New Roman" panose="02020603050405020304" pitchFamily="18" charset="0"/>
              <a:cs typeface="Times New Roman" panose="02020603050405020304" pitchFamily="18" charset="0"/>
            </a:endParaRPr>
          </a:p>
          <a:p>
            <a:pPr marL="365760" indent="-256032" eaLnBrk="1" fontAlgn="auto" hangingPunct="1">
              <a:spcAft>
                <a:spcPts val="0"/>
              </a:spcAft>
              <a:buFont typeface="Wingdings 3"/>
              <a:buChar char=""/>
              <a:defRPr/>
            </a:pPr>
            <a:endParaRPr lang="mn-MN" sz="1400" dirty="0">
              <a:latin typeface="Times New Roman" panose="02020603050405020304" pitchFamily="18" charset="0"/>
              <a:cs typeface="Times New Roman" panose="02020603050405020304" pitchFamily="18" charset="0"/>
            </a:endParaRPr>
          </a:p>
          <a:p>
            <a:pPr marL="365760" indent="-256032" eaLnBrk="1" fontAlgn="auto" hangingPunct="1">
              <a:spcAft>
                <a:spcPts val="0"/>
              </a:spcAft>
              <a:buFont typeface="Wingdings 3"/>
              <a:buChar char=""/>
              <a:defRPr/>
            </a:pPr>
            <a:endParaRPr lang="mn-MN" sz="1400" dirty="0" smtClean="0">
              <a:latin typeface="Times New Roman" panose="02020603050405020304" pitchFamily="18" charset="0"/>
              <a:cs typeface="Times New Roman" panose="02020603050405020304" pitchFamily="18" charset="0"/>
            </a:endParaRPr>
          </a:p>
          <a:p>
            <a:pPr marL="365760" indent="-256032" eaLnBrk="1" fontAlgn="auto" hangingPunct="1">
              <a:spcAft>
                <a:spcPts val="0"/>
              </a:spcAft>
              <a:buFont typeface="Wingdings 3"/>
              <a:buChar char=""/>
              <a:defRPr/>
            </a:pPr>
            <a:endParaRPr lang="mn-MN" sz="1400" dirty="0" smtClean="0">
              <a:latin typeface="Times New Roman" panose="02020603050405020304" pitchFamily="18" charset="0"/>
              <a:cs typeface="Times New Roman" panose="02020603050405020304" pitchFamily="18" charset="0"/>
            </a:endParaRPr>
          </a:p>
          <a:p>
            <a:pPr marL="365760" indent="-256032" eaLnBrk="1" fontAlgn="auto" hangingPunct="1">
              <a:spcAft>
                <a:spcPts val="0"/>
              </a:spcAft>
              <a:buFont typeface="Wingdings 3"/>
              <a:buChar char=""/>
              <a:defRPr/>
            </a:pPr>
            <a:endParaRPr lang="mn-MN" sz="1400" dirty="0">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a:buNone/>
              <a:defRPr/>
            </a:pPr>
            <a:endParaRPr lang="mn-MN" sz="1400" dirty="0" smtClean="0">
              <a:latin typeface="Times New Roman" panose="02020603050405020304" pitchFamily="18" charset="0"/>
              <a:cs typeface="Times New Roman" panose="02020603050405020304" pitchFamily="18" charset="0"/>
            </a:endParaRPr>
          </a:p>
          <a:p>
            <a:pPr marL="365760" indent="-256032" algn="r" eaLnBrk="1" fontAlgn="auto" hangingPunct="1">
              <a:spcAft>
                <a:spcPts val="0"/>
              </a:spcAft>
              <a:buFont typeface="Wingdings 3"/>
              <a:buChar char=""/>
              <a:defRPr/>
            </a:pPr>
            <a:endParaRPr lang="mn-MN" sz="1400" dirty="0" smtClean="0">
              <a:latin typeface="Times New Roman" panose="02020603050405020304" pitchFamily="18" charset="0"/>
              <a:cs typeface="Times New Roman" panose="02020603050405020304" pitchFamily="18" charset="0"/>
            </a:endParaRPr>
          </a:p>
          <a:p>
            <a:pPr marL="365760" indent="-256032" algn="r" eaLnBrk="1" fontAlgn="auto" hangingPunct="1">
              <a:spcAft>
                <a:spcPts val="0"/>
              </a:spcAft>
              <a:buFont typeface="Wingdings 3"/>
              <a:buChar char=""/>
              <a:defRPr/>
            </a:pPr>
            <a:endParaRPr lang="mn-MN" sz="1400" dirty="0" smtClean="0">
              <a:latin typeface="Times New Roman" panose="02020603050405020304" pitchFamily="18" charset="0"/>
              <a:cs typeface="Times New Roman" panose="02020603050405020304" pitchFamily="18" charset="0"/>
            </a:endParaRPr>
          </a:p>
          <a:p>
            <a:pPr marL="365760" indent="-256032" algn="r" eaLnBrk="1" fontAlgn="auto" hangingPunct="1">
              <a:spcAft>
                <a:spcPts val="0"/>
              </a:spcAft>
              <a:buFont typeface="Wingdings 3"/>
              <a:buNone/>
              <a:defRPr/>
            </a:pPr>
            <a:r>
              <a:rPr lang="mn-MN" sz="1400" dirty="0" smtClean="0">
                <a:latin typeface="Times New Roman" panose="02020603050405020304" pitchFamily="18" charset="0"/>
                <a:cs typeface="Times New Roman" panose="02020603050405020304" pitchFamily="18" charset="0"/>
              </a:rPr>
              <a:t>Эх сурвалж: Цэцэгсайхан, бусад, 2012 он</a:t>
            </a:r>
          </a:p>
          <a:p>
            <a:pPr marL="365760" indent="-256032" eaLnBrk="1" fontAlgn="auto" hangingPunct="1">
              <a:spcAft>
                <a:spcPts val="0"/>
              </a:spcAft>
              <a:buFont typeface="Wingdings 3"/>
              <a:buChar char=""/>
              <a:defRPr/>
            </a:pPr>
            <a:endParaRPr lang="mn-MN"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2357793" y="264394"/>
            <a:ext cx="8911687" cy="1280890"/>
          </a:xfrm>
        </p:spPr>
        <p:txBody>
          <a:bodyPr/>
          <a:lstStyle/>
          <a:p>
            <a:pPr algn="ctr" eaLnBrk="1" fontAlgn="auto" hangingPunct="1">
              <a:spcAft>
                <a:spcPts val="0"/>
              </a:spcAft>
              <a:defRPr/>
            </a:pPr>
            <a:r>
              <a:rPr lang="mn-MN" sz="2800" dirty="0" smtClean="0">
                <a:latin typeface="Times New Roman" panose="02020603050405020304" pitchFamily="18" charset="0"/>
                <a:cs typeface="Times New Roman" panose="02020603050405020304" pitchFamily="18" charset="0"/>
              </a:rPr>
              <a:t>МАНАЙ ОРОНД ХИЙГДСЭН ЗАРИМ БОНҮ</a:t>
            </a:r>
            <a:r>
              <a:rPr lang="en-US" sz="2800" dirty="0" smtClean="0">
                <a:latin typeface="Times New Roman" panose="02020603050405020304" pitchFamily="18" charset="0"/>
                <a:cs typeface="Times New Roman" panose="02020603050405020304" pitchFamily="18" charset="0"/>
              </a:rPr>
              <a:t>-</a:t>
            </a:r>
            <a:r>
              <a:rPr lang="mn-MN" sz="2800" dirty="0" smtClean="0">
                <a:latin typeface="Times New Roman" panose="02020603050405020304" pitchFamily="18" charset="0"/>
                <a:cs typeface="Times New Roman" panose="02020603050405020304" pitchFamily="18" charset="0"/>
              </a:rPr>
              <a:t>НИЙ  ТОО БАРИМТААС</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1387475" y="1827213"/>
          <a:ext cx="10225825" cy="2597824"/>
        </p:xfrm>
        <a:graphic>
          <a:graphicData uri="http://schemas.openxmlformats.org/drawingml/2006/table">
            <a:tbl>
              <a:tblPr firstRow="1" bandRow="1">
                <a:tableStyleId>{5C22544A-7EE6-4342-B048-85BDC9FD1C3A}</a:tableStyleId>
              </a:tblPr>
              <a:tblGrid>
                <a:gridCol w="4958366"/>
                <a:gridCol w="2602560"/>
                <a:gridCol w="2664899"/>
              </a:tblGrid>
              <a:tr h="448545">
                <a:tc>
                  <a:txBody>
                    <a:bodyPr/>
                    <a:lstStyle/>
                    <a:p>
                      <a:r>
                        <a:rPr lang="mn-MN" sz="2200" dirty="0" smtClean="0">
                          <a:latin typeface="Times New Roman" panose="02020603050405020304" pitchFamily="18" charset="0"/>
                          <a:cs typeface="Times New Roman" panose="02020603050405020304" pitchFamily="18" charset="0"/>
                        </a:rPr>
                        <a:t>БОННҮ</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Дүгнэлтийн</a:t>
                      </a:r>
                      <a:r>
                        <a:rPr lang="mn-MN" sz="2200" baseline="0" dirty="0" smtClean="0">
                          <a:latin typeface="Times New Roman" panose="02020603050405020304" pitchFamily="18" charset="0"/>
                          <a:cs typeface="Times New Roman" panose="02020603050405020304" pitchFamily="18" charset="0"/>
                        </a:rPr>
                        <a:t> тоо </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Нийт</a:t>
                      </a:r>
                      <a:r>
                        <a:rPr lang="mn-MN" sz="2200" baseline="0" dirty="0" smtClean="0">
                          <a:latin typeface="Times New Roman" panose="02020603050405020304" pitchFamily="18" charset="0"/>
                          <a:cs typeface="Times New Roman" panose="02020603050405020304" pitchFamily="18" charset="0"/>
                        </a:rPr>
                        <a:t>  хувь, %</a:t>
                      </a:r>
                      <a:endParaRPr lang="en-US" sz="2200" dirty="0">
                        <a:latin typeface="Times New Roman" panose="02020603050405020304" pitchFamily="18" charset="0"/>
                        <a:cs typeface="Times New Roman" panose="02020603050405020304" pitchFamily="18" charset="0"/>
                      </a:endParaRPr>
                    </a:p>
                  </a:txBody>
                  <a:tcPr/>
                </a:tc>
              </a:tr>
              <a:tr h="454775">
                <a:tc>
                  <a:txBody>
                    <a:bodyPr/>
                    <a:lstStyle/>
                    <a:p>
                      <a:r>
                        <a:rPr lang="mn-MN" sz="2200" dirty="0" smtClean="0">
                          <a:latin typeface="Times New Roman" panose="02020603050405020304" pitchFamily="18" charset="0"/>
                          <a:cs typeface="Times New Roman" panose="02020603050405020304" pitchFamily="18" charset="0"/>
                        </a:rPr>
                        <a:t>Эрүүл мэндийн асуудал  огт ороогүй</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23</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19.1</a:t>
                      </a:r>
                      <a:endParaRPr lang="en-US" sz="2200" dirty="0">
                        <a:latin typeface="Times New Roman" panose="02020603050405020304" pitchFamily="18" charset="0"/>
                        <a:cs typeface="Times New Roman" panose="02020603050405020304" pitchFamily="18" charset="0"/>
                      </a:endParaRPr>
                    </a:p>
                  </a:txBody>
                  <a:tcPr/>
                </a:tc>
              </a:tr>
              <a:tr h="784954">
                <a:tc>
                  <a:txBody>
                    <a:bodyPr/>
                    <a:lstStyle/>
                    <a:p>
                      <a:r>
                        <a:rPr lang="mn-MN" sz="2200" dirty="0" smtClean="0">
                          <a:latin typeface="Times New Roman" panose="02020603050405020304" pitchFamily="18" charset="0"/>
                          <a:cs typeface="Times New Roman" panose="02020603050405020304" pitchFamily="18" charset="0"/>
                        </a:rPr>
                        <a:t>Эрүүл мэндийн асуудал </a:t>
                      </a:r>
                      <a:r>
                        <a:rPr lang="mn-MN" sz="2200" baseline="0" dirty="0" smtClean="0">
                          <a:latin typeface="Times New Roman" panose="02020603050405020304" pitchFamily="18" charset="0"/>
                          <a:cs typeface="Times New Roman" panose="02020603050405020304" pitchFamily="18" charset="0"/>
                        </a:rPr>
                        <a:t> бага зэрэг тусгагдсан</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81</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67.5</a:t>
                      </a:r>
                      <a:endParaRPr lang="en-US" sz="2200" dirty="0">
                        <a:latin typeface="Times New Roman" panose="02020603050405020304" pitchFamily="18" charset="0"/>
                        <a:cs typeface="Times New Roman" panose="02020603050405020304" pitchFamily="18" charset="0"/>
                      </a:endParaRPr>
                    </a:p>
                  </a:txBody>
                  <a:tcPr/>
                </a:tc>
              </a:tr>
              <a:tr h="454775">
                <a:tc>
                  <a:txBody>
                    <a:bodyPr/>
                    <a:lstStyle/>
                    <a:p>
                      <a:r>
                        <a:rPr lang="mn-MN" sz="2200" dirty="0" smtClean="0">
                          <a:latin typeface="Times New Roman" panose="02020603050405020304" pitchFamily="18" charset="0"/>
                          <a:cs typeface="Times New Roman" panose="02020603050405020304" pitchFamily="18" charset="0"/>
                        </a:rPr>
                        <a:t>Эрүүл мэндийн</a:t>
                      </a:r>
                      <a:r>
                        <a:rPr lang="mn-MN" sz="2200" baseline="0" dirty="0" smtClean="0">
                          <a:latin typeface="Times New Roman" panose="02020603050405020304" pitchFamily="18" charset="0"/>
                          <a:cs typeface="Times New Roman" panose="02020603050405020304" pitchFamily="18" charset="0"/>
                        </a:rPr>
                        <a:t> асуудал </a:t>
                      </a:r>
                      <a:r>
                        <a:rPr lang="mn-MN" sz="2200" dirty="0" smtClean="0">
                          <a:latin typeface="Times New Roman" panose="02020603050405020304" pitchFamily="18" charset="0"/>
                          <a:cs typeface="Times New Roman" panose="02020603050405020304" pitchFamily="18" charset="0"/>
                        </a:rPr>
                        <a:t>тусгагдсан</a:t>
                      </a:r>
                      <a:r>
                        <a:rPr lang="mn-MN" sz="2200" baseline="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16</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13.3</a:t>
                      </a:r>
                      <a:endParaRPr lang="en-US" sz="2200" dirty="0">
                        <a:latin typeface="Times New Roman" panose="02020603050405020304" pitchFamily="18" charset="0"/>
                        <a:cs typeface="Times New Roman" panose="02020603050405020304" pitchFamily="18" charset="0"/>
                      </a:endParaRPr>
                    </a:p>
                  </a:txBody>
                  <a:tcPr/>
                </a:tc>
              </a:tr>
              <a:tr h="454775">
                <a:tc>
                  <a:txBody>
                    <a:bodyPr/>
                    <a:lstStyle/>
                    <a:p>
                      <a:r>
                        <a:rPr lang="mn-MN" sz="2200" dirty="0" smtClean="0">
                          <a:latin typeface="Times New Roman" panose="02020603050405020304" pitchFamily="18" charset="0"/>
                          <a:cs typeface="Times New Roman" panose="02020603050405020304" pitchFamily="18" charset="0"/>
                        </a:rPr>
                        <a:t>Нийт </a:t>
                      </a:r>
                      <a:endParaRPr lang="en-US" sz="2200" dirty="0">
                        <a:latin typeface="Times New Roman" panose="02020603050405020304" pitchFamily="18" charset="0"/>
                        <a:cs typeface="Times New Roman" panose="02020603050405020304" pitchFamily="18" charset="0"/>
                      </a:endParaRPr>
                    </a:p>
                  </a:txBody>
                  <a:tcPr/>
                </a:tc>
                <a:tc>
                  <a:txBody>
                    <a:bodyPr/>
                    <a:lstStyle/>
                    <a:p>
                      <a:r>
                        <a:rPr lang="mn-MN" sz="2200" dirty="0" smtClean="0">
                          <a:latin typeface="Times New Roman" panose="02020603050405020304" pitchFamily="18" charset="0"/>
                          <a:cs typeface="Times New Roman" panose="02020603050405020304" pitchFamily="18" charset="0"/>
                        </a:rPr>
                        <a:t>120</a:t>
                      </a:r>
                      <a:endParaRPr lang="en-US" sz="2200" dirty="0">
                        <a:latin typeface="Times New Roman" panose="02020603050405020304" pitchFamily="18" charset="0"/>
                        <a:cs typeface="Times New Roman" panose="02020603050405020304" pitchFamily="18" charset="0"/>
                      </a:endParaRPr>
                    </a:p>
                  </a:txBody>
                  <a:tcPr/>
                </a:tc>
                <a:tc>
                  <a:txBody>
                    <a:bodyPr/>
                    <a:lstStyle/>
                    <a:p>
                      <a:endParaRPr lang="en-US" sz="22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1371600" y="1481138"/>
            <a:ext cx="10210800" cy="4525962"/>
          </a:xfrm>
        </p:spPr>
        <p:txBody>
          <a:bodyPr/>
          <a:lstStyle/>
          <a:p>
            <a:pPr algn="just" eaLnBrk="1" hangingPunct="1"/>
            <a:r>
              <a:rPr lang="mn-MN" sz="2600" smtClean="0">
                <a:latin typeface="Times New Roman" pitchFamily="18" charset="0"/>
                <a:cs typeface="Times New Roman" pitchFamily="18" charset="0"/>
              </a:rPr>
              <a:t>Эрүүл мэндийн сайдын 2014 оны 413 дугаар тушаал, “Эрүүл мэндийн нөлөөллийн үнэлгээ хийх аргачлал”</a:t>
            </a:r>
            <a:r>
              <a:rPr lang="en-GB" sz="2600" smtClean="0">
                <a:latin typeface="Times New Roman" pitchFamily="18" charset="0"/>
                <a:cs typeface="Times New Roman" pitchFamily="18" charset="0"/>
              </a:rPr>
              <a:t> </a:t>
            </a:r>
            <a:r>
              <a:rPr lang="mn-MN" sz="2600" smtClean="0">
                <a:latin typeface="Times New Roman" pitchFamily="18" charset="0"/>
                <a:cs typeface="Times New Roman" pitchFamily="18" charset="0"/>
              </a:rPr>
              <a:t>батлагдсан.</a:t>
            </a:r>
          </a:p>
          <a:p>
            <a:pPr algn="just" eaLnBrk="1" hangingPunct="1"/>
            <a:r>
              <a:rPr lang="mn-MN" sz="2600" smtClean="0">
                <a:latin typeface="Times New Roman" pitchFamily="18" charset="0"/>
                <a:cs typeface="Times New Roman" pitchFamily="18" charset="0"/>
              </a:rPr>
              <a:t>“Эрүүл ахуйн тухай” хуулийн төслийн 3 дугаар бүлэг</a:t>
            </a:r>
          </a:p>
          <a:p>
            <a:pPr algn="just" eaLnBrk="1" hangingPunct="1"/>
            <a:r>
              <a:rPr lang="mn-MN" sz="2600" smtClean="0">
                <a:latin typeface="Times New Roman" pitchFamily="18" charset="0"/>
                <a:cs typeface="Times New Roman" pitchFamily="18" charset="0"/>
              </a:rPr>
              <a:t>“Эрүүл мэндийн нөлөөллийн үнэлгээ хийх журам”-ын төсөл</a:t>
            </a:r>
          </a:p>
          <a:p>
            <a:pPr algn="just" eaLnBrk="1" hangingPunct="1"/>
            <a:r>
              <a:rPr lang="mn-MN" sz="2600" smtClean="0">
                <a:latin typeface="Times New Roman" pitchFamily="18" charset="0"/>
                <a:cs typeface="Times New Roman" pitchFamily="18" charset="0"/>
              </a:rPr>
              <a:t>Нийгмийн эрүүл мэндийн хүрээлэнгийн захирлын тушаалаар батлагдсан “ЭМНҮ-ний ажлын хэсэг” </a:t>
            </a:r>
          </a:p>
          <a:p>
            <a:pPr algn="just" eaLnBrk="1" hangingPunct="1"/>
            <a:r>
              <a:rPr lang="mn-MN" sz="2600" smtClean="0">
                <a:latin typeface="Times New Roman" pitchFamily="18" charset="0"/>
                <a:cs typeface="Times New Roman" pitchFamily="18" charset="0"/>
              </a:rPr>
              <a:t>“Эрүүл мэндийн нөлөөллийн үнэлгээ сургалтын болон хөгжлийн хөтөлбөр”</a:t>
            </a:r>
          </a:p>
          <a:p>
            <a:pPr algn="just" eaLnBrk="1" hangingPunct="1"/>
            <a:r>
              <a:rPr lang="mn-MN" sz="2600" smtClean="0">
                <a:latin typeface="Times New Roman" pitchFamily="18" charset="0"/>
                <a:cs typeface="Times New Roman" pitchFamily="18" charset="0"/>
              </a:rPr>
              <a:t>“Эрүүл мэндийн нөлөөллийн үнэлгээ хийх гарын авлага” </a:t>
            </a:r>
          </a:p>
          <a:p>
            <a:pPr algn="just" eaLnBrk="1" hangingPunct="1"/>
            <a:endParaRPr lang="en-US" sz="2600" smtClean="0"/>
          </a:p>
        </p:txBody>
      </p:sp>
      <p:sp>
        <p:nvSpPr>
          <p:cNvPr id="3" name="Title 2"/>
          <p:cNvSpPr>
            <a:spLocks noGrp="1"/>
          </p:cNvSpPr>
          <p:nvPr>
            <p:ph type="title"/>
          </p:nvPr>
        </p:nvSpPr>
        <p:spPr/>
        <p:txBody>
          <a:bodyPr/>
          <a:lstStyle/>
          <a:p>
            <a:pPr algn="ctr" eaLnBrk="1" fontAlgn="auto" hangingPunct="1">
              <a:spcAft>
                <a:spcPts val="0"/>
              </a:spcAft>
              <a:defRPr/>
            </a:pPr>
            <a:r>
              <a:rPr lang="mn-MN" sz="2800" dirty="0" smtClean="0">
                <a:latin typeface="Times New Roman" pitchFamily="18" charset="0"/>
                <a:cs typeface="Times New Roman" pitchFamily="18" charset="0"/>
              </a:rPr>
              <a:t>ЭМНҮ-НИЙ ӨНӨӨГИЙН БАЙДАЛ</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1136650" y="836613"/>
            <a:ext cx="10655300" cy="4673600"/>
          </a:xfrm>
        </p:spPr>
        <p:txBody>
          <a:bodyPr/>
          <a:lstStyle/>
          <a:p>
            <a:pPr eaLnBrk="1" hangingPunct="1">
              <a:buFont typeface="Wingdings 3" pitchFamily="18" charset="2"/>
              <a:buNone/>
            </a:pPr>
            <a:r>
              <a:rPr lang="mn-MN" sz="2400" smtClean="0">
                <a:latin typeface="Times New Roman" pitchFamily="18" charset="0"/>
                <a:cs typeface="Times New Roman" pitchFamily="18" charset="0"/>
              </a:rPr>
              <a:t>5.2.Хүн амын суурьшлын бүсийг төлөвлөх, дахин төлөвлөхөд эрүүл ахуйн стандарт, нормыг үндэслэн энэ хуулийн 9.2-д заасан</a:t>
            </a:r>
            <a:r>
              <a:rPr lang="en-US" sz="2400" smtClean="0">
                <a:latin typeface="Times New Roman" pitchFamily="18" charset="0"/>
                <a:cs typeface="Times New Roman" pitchFamily="18" charset="0"/>
              </a:rPr>
              <a:t> </a:t>
            </a:r>
            <a:r>
              <a:rPr lang="mn-MN" sz="2400" smtClean="0">
                <a:latin typeface="Times New Roman" pitchFamily="18" charset="0"/>
                <a:cs typeface="Times New Roman" pitchFamily="18" charset="0"/>
              </a:rPr>
              <a:t> үнэлгээг хийлгэнэ.</a:t>
            </a:r>
            <a:endParaRPr lang="en-US" sz="2400" smtClean="0">
              <a:latin typeface="Times New Roman" pitchFamily="18" charset="0"/>
              <a:cs typeface="Times New Roman" pitchFamily="18" charset="0"/>
            </a:endParaRPr>
          </a:p>
          <a:p>
            <a:pPr algn="just" eaLnBrk="1" hangingPunct="1">
              <a:buFont typeface="Wingdings 3" pitchFamily="18" charset="2"/>
              <a:buNone/>
            </a:pPr>
            <a:r>
              <a:rPr lang="en-US" sz="2400" b="1" smtClean="0">
                <a:latin typeface="Times New Roman" pitchFamily="18" charset="0"/>
                <a:cs typeface="Times New Roman" pitchFamily="18" charset="0"/>
              </a:rPr>
              <a:t>ГУРАВДУГААРБҮЛЭГ</a:t>
            </a:r>
            <a:endParaRPr lang="en-US" sz="2400" smtClean="0">
              <a:latin typeface="Times New Roman" pitchFamily="18" charset="0"/>
              <a:cs typeface="Times New Roman" pitchFamily="18" charset="0"/>
            </a:endParaRPr>
          </a:p>
          <a:p>
            <a:pPr algn="just" eaLnBrk="1" hangingPunct="1"/>
            <a:r>
              <a:rPr lang="mn-MN" sz="2400" b="1" smtClean="0">
                <a:latin typeface="Times New Roman" pitchFamily="18" charset="0"/>
                <a:cs typeface="Times New Roman" pitchFamily="18" charset="0"/>
              </a:rPr>
              <a:t>ЭРҮҮЛ МЭНДИЙН НӨЛӨӨЛЛИЙН ҮНЭЛГЭЭ</a:t>
            </a:r>
            <a:endParaRPr lang="en-US" sz="2400" smtClean="0">
              <a:latin typeface="Times New Roman" pitchFamily="18" charset="0"/>
              <a:cs typeface="Times New Roman" pitchFamily="18" charset="0"/>
            </a:endParaRPr>
          </a:p>
          <a:p>
            <a:pPr algn="just" eaLnBrk="1" hangingPunct="1"/>
            <a:r>
              <a:rPr lang="mn-MN" sz="2400" b="1" smtClean="0">
                <a:latin typeface="Times New Roman" pitchFamily="18" charset="0"/>
                <a:cs typeface="Times New Roman" pitchFamily="18" charset="0"/>
              </a:rPr>
              <a:t>9 дүгээр зүйл. Эрүүл мэндийн нөлөөллийн үнэлгээ</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9.1.Байгаль орчинд нөлөөлөх байдлын үнэлгээний тухай хуульд заасны дагуу эрүүл мэндийн нөлөөллийн үнэлгээ хийнэ. </a:t>
            </a:r>
            <a:endParaRPr lang="en-US" sz="2400" smtClean="0">
              <a:latin typeface="Times New Roman" pitchFamily="18" charset="0"/>
              <a:cs typeface="Times New Roman" pitchFamily="18" charset="0"/>
            </a:endParaRPr>
          </a:p>
          <a:p>
            <a:pPr algn="just" eaLnBrk="1" hangingPunct="1"/>
            <a:r>
              <a:rPr lang="mn-MN" sz="2400" smtClean="0">
                <a:latin typeface="Times New Roman" pitchFamily="18" charset="0"/>
                <a:cs typeface="Times New Roman" pitchFamily="18" charset="0"/>
              </a:rPr>
              <a:t>9.2.Энэ хуулийн 5.2, 9.1-д зааснаас гадна хүн амын эрүүл мэндэд нөлөөлөх тохиолдол үүсэж болзошгүй үе болон үүссэн нөхцөлд үнэлгээ хийнэ. </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9.3.Үнэлгээг эрүүл мэндийн асуудал эрхэлсэн төрийн захиргааны төв байгууллагаас эрх авсан мэргэжлийн байгууллага гүйцэтгэнэ.</a:t>
            </a:r>
            <a:endParaRPr lang="en-US" sz="2400" smtClean="0">
              <a:latin typeface="Times New Roman" pitchFamily="18" charset="0"/>
              <a:cs typeface="Times New Roman" pitchFamily="18" charset="0"/>
            </a:endParaRPr>
          </a:p>
          <a:p>
            <a:pPr algn="just" eaLnBrk="1" fontAlgn="t" hangingPunct="1"/>
            <a:r>
              <a:rPr lang="mn-MN" sz="2400" smtClean="0">
                <a:latin typeface="Times New Roman" pitchFamily="18" charset="0"/>
                <a:cs typeface="Times New Roman" pitchFamily="18" charset="0"/>
              </a:rPr>
              <a:t>9.4.Ү</a:t>
            </a:r>
            <a:r>
              <a:rPr lang="en-US" sz="2400" smtClean="0">
                <a:latin typeface="Times New Roman" pitchFamily="18" charset="0"/>
                <a:cs typeface="Times New Roman" pitchFamily="18" charset="0"/>
              </a:rPr>
              <a:t>нэлгээ</a:t>
            </a:r>
            <a:r>
              <a:rPr lang="mn-MN" sz="2400" smtClean="0">
                <a:latin typeface="Times New Roman" pitchFamily="18" charset="0"/>
                <a:cs typeface="Times New Roman" pitchFamily="18" charset="0"/>
              </a:rPr>
              <a:t> хийх болон үнэлгээ хийх байгууллагыг сонгон шалгаруулах журам,  эрүүл мэндийн нөлөөллийн үнэлгээ хийх аргачлалыг эрүүл мэндийн асуудал эрхэлсэн Засгийн газрын гишүүн батална.</a:t>
            </a:r>
            <a:endParaRPr lang="en-US" sz="2400" smtClean="0">
              <a:latin typeface="Times New Roman" pitchFamily="18" charset="0"/>
              <a:cs typeface="Times New Roman" pitchFamily="18" charset="0"/>
            </a:endParaRPr>
          </a:p>
          <a:p>
            <a:pPr algn="just" eaLnBrk="1" hangingPunct="1"/>
            <a:endParaRPr lang="en-US" sz="2400" smtClean="0">
              <a:latin typeface="Times New Roman" pitchFamily="18" charset="0"/>
              <a:cs typeface="Times New Roman" pitchFamily="18" charset="0"/>
            </a:endParaRPr>
          </a:p>
        </p:txBody>
      </p:sp>
      <p:sp>
        <p:nvSpPr>
          <p:cNvPr id="3" name="Title 2"/>
          <p:cNvSpPr>
            <a:spLocks noGrp="1"/>
          </p:cNvSpPr>
          <p:nvPr>
            <p:ph type="title"/>
          </p:nvPr>
        </p:nvSpPr>
        <p:spPr>
          <a:xfrm>
            <a:off x="609600" y="170135"/>
            <a:ext cx="10972800" cy="809579"/>
          </a:xfrm>
        </p:spPr>
        <p:txBody>
          <a:bodyPr/>
          <a:lstStyle/>
          <a:p>
            <a:pPr algn="ctr" eaLnBrk="1" fontAlgn="auto" hangingPunct="1">
              <a:spcAft>
                <a:spcPts val="0"/>
              </a:spcAft>
              <a:defRPr/>
            </a:pPr>
            <a:r>
              <a:rPr lang="mn-MN" sz="2800" dirty="0" smtClean="0">
                <a:latin typeface="Times New Roman" pitchFamily="18" charset="0"/>
                <a:cs typeface="Times New Roman" pitchFamily="18" charset="0"/>
              </a:rPr>
              <a:t>ЭРҮҮЛ АХУЙН ТУХАЙ ХУУЛИЙН ТӨСӨЛД</a:t>
            </a:r>
            <a:endParaRPr lang="en-US"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967</TotalTime>
  <Words>1240</Words>
  <Application>Microsoft Office PowerPoint</Application>
  <PresentationFormat>Custom</PresentationFormat>
  <Paragraphs>175</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   ЭРҮҮЛ МЭНДИЙН НӨЛӨӨЛЛИЙН ҮНЭЛГЭЭНИЙ ЭРХ ЗҮЙН ОРЧИН  The HIA Regulatory Environment of Mongolia      HRO Meeting      May 27, 2015</vt:lpstr>
      <vt:lpstr>АГУУЛГА </vt:lpstr>
      <vt:lpstr>ЭМНҮ ЯАГААД ХЭРЭГТЭЙ ВЭ </vt:lpstr>
      <vt:lpstr>ЭМНҮ ЯАГААД ХЭРЭГТЭЙ ВЭ </vt:lpstr>
      <vt:lpstr>БОНҮ-ЭМНҮ- БИДНИЙ ОЛОЛТ АМЖИЛТ</vt:lpstr>
      <vt:lpstr> ХУУЛЬ ЭРХЗҮЙН ОРЧИН</vt:lpstr>
      <vt:lpstr>МАНАЙ ОРОНД ХИЙГДСЭН ЗАРИМ БОНҮ-НИЙ  ТОО БАРИМТААС</vt:lpstr>
      <vt:lpstr>ЭМНҮ-НИЙ ӨНӨӨГИЙН БАЙДАЛ</vt:lpstr>
      <vt:lpstr>ЭРҮҮЛ АХУЙН ТУХАЙ ХУУЛИЙН ТӨСӨЛД</vt:lpstr>
      <vt:lpstr>ҮРГЭЛЖЛЭЛ...</vt:lpstr>
      <vt:lpstr>БОНҮ-Д ЭМНҮ ТУСГАГДСАН БАЙДАЛ, САНАЛ</vt:lpstr>
      <vt:lpstr>Slide 12</vt:lpstr>
      <vt:lpstr>Slide 13</vt:lpstr>
      <vt:lpstr>ЭРҮҮЛ МЭНДИЙН НӨЛӨӨЛЛИЙН ҮНЭЛГЭЭНИЙ ҮЕ ШАТУУД </vt:lpstr>
      <vt:lpstr>ЭМНҮ-НИЙ ЖУРМЫН ТӨСӨЛ</vt:lpstr>
      <vt:lpstr>Slide 16</vt:lpstr>
      <vt:lpstr>АЧ ХОЛБОГДОЛ, ГАРАХ ҮР ДҮН</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Байгаль орчны болон эрүүл мэндийн нөлөөллийн үнэлгээний эрх зүйн орчны уялдуулах нь</dc:title>
  <dc:creator>cw</dc:creator>
  <cp:lastModifiedBy>Odnoo Brown</cp:lastModifiedBy>
  <cp:revision>138</cp:revision>
  <cp:lastPrinted>2015-05-05T06:13:03Z</cp:lastPrinted>
  <dcterms:created xsi:type="dcterms:W3CDTF">2015-05-04T09:39:32Z</dcterms:created>
  <dcterms:modified xsi:type="dcterms:W3CDTF">2015-05-27T18:10:00Z</dcterms:modified>
</cp:coreProperties>
</file>