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9" r:id="rId3"/>
    <p:sldId id="360" r:id="rId4"/>
    <p:sldId id="265" r:id="rId5"/>
    <p:sldId id="343" r:id="rId6"/>
    <p:sldId id="342" r:id="rId7"/>
    <p:sldId id="267" r:id="rId8"/>
    <p:sldId id="282" r:id="rId9"/>
    <p:sldId id="272" r:id="rId10"/>
    <p:sldId id="269" r:id="rId11"/>
    <p:sldId id="301" r:id="rId12"/>
    <p:sldId id="276" r:id="rId13"/>
    <p:sldId id="339" r:id="rId14"/>
    <p:sldId id="302" r:id="rId15"/>
    <p:sldId id="303" r:id="rId16"/>
    <p:sldId id="304" r:id="rId17"/>
    <p:sldId id="305" r:id="rId18"/>
    <p:sldId id="353" r:id="rId19"/>
    <p:sldId id="352" r:id="rId20"/>
    <p:sldId id="306" r:id="rId21"/>
    <p:sldId id="307" r:id="rId22"/>
    <p:sldId id="344" r:id="rId23"/>
    <p:sldId id="337" r:id="rId24"/>
    <p:sldId id="338" r:id="rId25"/>
    <p:sldId id="311" r:id="rId26"/>
    <p:sldId id="315" r:id="rId27"/>
    <p:sldId id="349" r:id="rId28"/>
    <p:sldId id="317" r:id="rId29"/>
    <p:sldId id="354" r:id="rId30"/>
    <p:sldId id="345" r:id="rId31"/>
    <p:sldId id="319" r:id="rId32"/>
    <p:sldId id="320" r:id="rId33"/>
    <p:sldId id="321" r:id="rId34"/>
    <p:sldId id="322" r:id="rId35"/>
    <p:sldId id="350" r:id="rId36"/>
    <p:sldId id="355" r:id="rId37"/>
    <p:sldId id="356" r:id="rId38"/>
    <p:sldId id="346" r:id="rId39"/>
    <p:sldId id="347" r:id="rId40"/>
    <p:sldId id="348" r:id="rId41"/>
    <p:sldId id="357" r:id="rId42"/>
    <p:sldId id="358" r:id="rId43"/>
    <p:sldId id="326" r:id="rId44"/>
    <p:sldId id="34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15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Epid%2020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DR%20cohort\MDRTB%20data%202003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Epid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Desktop\National%20TB%20seminar\TB%20notification%20rat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Desktop\National%20TB%20seminar\TB%20notification%20rat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Desktop\National%20TB%20seminar\TB%20notification%20rat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MDRTB%20data%202003-2014%20ne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MDRTB%20data%202003-2014%20ne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05074365704284E-2"/>
          <c:y val="5.1400554097404488E-2"/>
          <c:w val="0.82816579177602756"/>
          <c:h val="0.77084098862642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Халдвар авсан хүн ам</c:v>
                </c:pt>
              </c:strCache>
            </c:strRef>
          </c:tx>
          <c:invertIfNegative val="0"/>
          <c:cat>
            <c:strRef>
              <c:f>Sheet1!$B$2:$Q$2</c:f>
              <c:strCache>
                <c:ptCount val="16"/>
                <c:pt idx="0">
                  <c:v>0-4</c:v>
                </c:pt>
                <c:pt idx="1">
                  <c:v>-9</c:v>
                </c:pt>
                <c:pt idx="2">
                  <c:v>-14</c:v>
                </c:pt>
                <c:pt idx="3">
                  <c:v>-19</c:v>
                </c:pt>
                <c:pt idx="4">
                  <c:v>-24</c:v>
                </c:pt>
                <c:pt idx="5">
                  <c:v>-29</c:v>
                </c:pt>
                <c:pt idx="6">
                  <c:v>-34</c:v>
                </c:pt>
                <c:pt idx="7">
                  <c:v>-39</c:v>
                </c:pt>
                <c:pt idx="8">
                  <c:v>-44</c:v>
                </c:pt>
                <c:pt idx="9">
                  <c:v>-49</c:v>
                </c:pt>
                <c:pt idx="10">
                  <c:v>-54</c:v>
                </c:pt>
                <c:pt idx="11">
                  <c:v>-59</c:v>
                </c:pt>
                <c:pt idx="12">
                  <c:v>-64</c:v>
                </c:pt>
                <c:pt idx="13">
                  <c:v>-69</c:v>
                </c:pt>
                <c:pt idx="14">
                  <c:v>-74</c:v>
                </c:pt>
                <c:pt idx="15">
                  <c:v>74+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</c:v>
                </c:pt>
                <c:pt idx="6">
                  <c:v>0.8</c:v>
                </c:pt>
                <c:pt idx="7">
                  <c:v>1.2</c:v>
                </c:pt>
                <c:pt idx="8">
                  <c:v>1.4</c:v>
                </c:pt>
                <c:pt idx="9">
                  <c:v>1.8</c:v>
                </c:pt>
                <c:pt idx="10">
                  <c:v>2</c:v>
                </c:pt>
                <c:pt idx="11">
                  <c:v>2.2999999999999998</c:v>
                </c:pt>
                <c:pt idx="12">
                  <c:v>2.5</c:v>
                </c:pt>
                <c:pt idx="13">
                  <c:v>3</c:v>
                </c:pt>
                <c:pt idx="14">
                  <c:v>3.9</c:v>
                </c:pt>
                <c:pt idx="15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Халдвар аваагүй хүн ам</c:v>
                </c:pt>
              </c:strCache>
            </c:strRef>
          </c:tx>
          <c:invertIfNegative val="0"/>
          <c:cat>
            <c:strRef>
              <c:f>Sheet1!$B$2:$Q$2</c:f>
              <c:strCache>
                <c:ptCount val="16"/>
                <c:pt idx="0">
                  <c:v>0-4</c:v>
                </c:pt>
                <c:pt idx="1">
                  <c:v>-9</c:v>
                </c:pt>
                <c:pt idx="2">
                  <c:v>-14</c:v>
                </c:pt>
                <c:pt idx="3">
                  <c:v>-19</c:v>
                </c:pt>
                <c:pt idx="4">
                  <c:v>-24</c:v>
                </c:pt>
                <c:pt idx="5">
                  <c:v>-29</c:v>
                </c:pt>
                <c:pt idx="6">
                  <c:v>-34</c:v>
                </c:pt>
                <c:pt idx="7">
                  <c:v>-39</c:v>
                </c:pt>
                <c:pt idx="8">
                  <c:v>-44</c:v>
                </c:pt>
                <c:pt idx="9">
                  <c:v>-49</c:v>
                </c:pt>
                <c:pt idx="10">
                  <c:v>-54</c:v>
                </c:pt>
                <c:pt idx="11">
                  <c:v>-59</c:v>
                </c:pt>
                <c:pt idx="12">
                  <c:v>-64</c:v>
                </c:pt>
                <c:pt idx="13">
                  <c:v>-69</c:v>
                </c:pt>
                <c:pt idx="14">
                  <c:v>-74</c:v>
                </c:pt>
                <c:pt idx="15">
                  <c:v>74+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  <c:pt idx="0">
                  <c:v>5.5</c:v>
                </c:pt>
                <c:pt idx="1">
                  <c:v>6</c:v>
                </c:pt>
                <c:pt idx="2">
                  <c:v>5.5</c:v>
                </c:pt>
                <c:pt idx="3">
                  <c:v>6.5</c:v>
                </c:pt>
                <c:pt idx="4">
                  <c:v>8</c:v>
                </c:pt>
                <c:pt idx="5">
                  <c:v>7.8</c:v>
                </c:pt>
                <c:pt idx="6">
                  <c:v>7.2</c:v>
                </c:pt>
                <c:pt idx="7">
                  <c:v>6.9</c:v>
                </c:pt>
                <c:pt idx="8">
                  <c:v>6.5</c:v>
                </c:pt>
                <c:pt idx="9">
                  <c:v>4.5999999999999996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3</c:v>
                </c:pt>
                <c:pt idx="13">
                  <c:v>2.5</c:v>
                </c:pt>
                <c:pt idx="14">
                  <c:v>0.2</c:v>
                </c:pt>
                <c:pt idx="1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838016"/>
        <c:axId val="96839552"/>
      </c:barChart>
      <c:catAx>
        <c:axId val="9683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6839552"/>
        <c:crosses val="autoZero"/>
        <c:auto val="1"/>
        <c:lblAlgn val="ctr"/>
        <c:lblOffset val="100"/>
        <c:noMultiLvlLbl val="0"/>
      </c:catAx>
      <c:valAx>
        <c:axId val="96839552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6838016"/>
        <c:crosses val="autoZero"/>
        <c:crossBetween val="between"/>
        <c:majorUnit val="5"/>
      </c:valAx>
      <c:spPr>
        <a:noFill/>
      </c:spPr>
    </c:plotArea>
    <c:legend>
      <c:legendPos val="r"/>
      <c:layout>
        <c:manualLayout>
          <c:xMode val="edge"/>
          <c:yMode val="edge"/>
          <c:x val="0.54353216749068956"/>
          <c:y val="0.1252774653168354"/>
          <c:w val="0.40827671977049701"/>
          <c:h val="0.21506250278037423"/>
        </c:manualLayout>
      </c:layout>
      <c:overlay val="0"/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death!$D$3</c:f>
              <c:strCache>
                <c:ptCount val="1"/>
                <c:pt idx="0">
                  <c:v>MDRTB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death!$C$4:$C$15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death!$D$4:$D$15</c:f>
              <c:numCache>
                <c:formatCode>General</c:formatCode>
                <c:ptCount val="12"/>
                <c:pt idx="0">
                  <c:v>37</c:v>
                </c:pt>
                <c:pt idx="1">
                  <c:v>17</c:v>
                </c:pt>
                <c:pt idx="2">
                  <c:v>12</c:v>
                </c:pt>
                <c:pt idx="3">
                  <c:v>122</c:v>
                </c:pt>
                <c:pt idx="4">
                  <c:v>118</c:v>
                </c:pt>
                <c:pt idx="5">
                  <c:v>115</c:v>
                </c:pt>
                <c:pt idx="6">
                  <c:v>168</c:v>
                </c:pt>
                <c:pt idx="7">
                  <c:v>187</c:v>
                </c:pt>
                <c:pt idx="8">
                  <c:v>185</c:v>
                </c:pt>
                <c:pt idx="9">
                  <c:v>210</c:v>
                </c:pt>
                <c:pt idx="10">
                  <c:v>204</c:v>
                </c:pt>
                <c:pt idx="11">
                  <c:v>187</c:v>
                </c:pt>
              </c:numCache>
            </c:numRef>
          </c:val>
        </c:ser>
        <c:ser>
          <c:idx val="1"/>
          <c:order val="1"/>
          <c:tx>
            <c:strRef>
              <c:f>death!$E$3</c:f>
              <c:strCache>
                <c:ptCount val="1"/>
                <c:pt idx="0">
                  <c:v>Нас баралт</c:v>
                </c:pt>
              </c:strCache>
            </c:strRef>
          </c:tx>
          <c:invertIfNegative val="0"/>
          <c:cat>
            <c:numRef>
              <c:f>death!$C$4:$C$15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death!$E$4:$E$15</c:f>
              <c:numCache>
                <c:formatCode>General</c:formatCode>
                <c:ptCount val="12"/>
                <c:pt idx="0">
                  <c:v>25</c:v>
                </c:pt>
                <c:pt idx="1">
                  <c:v>11</c:v>
                </c:pt>
                <c:pt idx="2">
                  <c:v>5</c:v>
                </c:pt>
                <c:pt idx="3">
                  <c:v>55</c:v>
                </c:pt>
                <c:pt idx="4">
                  <c:v>41</c:v>
                </c:pt>
                <c:pt idx="5">
                  <c:v>38</c:v>
                </c:pt>
                <c:pt idx="6">
                  <c:v>52</c:v>
                </c:pt>
                <c:pt idx="7">
                  <c:v>37</c:v>
                </c:pt>
                <c:pt idx="8">
                  <c:v>23</c:v>
                </c:pt>
                <c:pt idx="9">
                  <c:v>19</c:v>
                </c:pt>
                <c:pt idx="10">
                  <c:v>12</c:v>
                </c:pt>
                <c:pt idx="1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49568"/>
        <c:axId val="99971840"/>
      </c:barChart>
      <c:lineChart>
        <c:grouping val="standard"/>
        <c:varyColors val="0"/>
        <c:ser>
          <c:idx val="2"/>
          <c:order val="2"/>
          <c:tx>
            <c:strRef>
              <c:f>death!$F$3</c:f>
              <c:strCache>
                <c:ptCount val="1"/>
                <c:pt idx="0">
                  <c:v>Үхлийн түвшин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08025835864598E-3"/>
                  <c:y val="-6.481481481481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9.2592592592593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38888888888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216051671729213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324077507594241E-3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55401291793222E-2"/>
                  <c:y val="-1.38888888888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48642066869181E-2"/>
                  <c:y val="-2.7777777777778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2432103343458426E-3"/>
                  <c:y val="-2.7777777777778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554012917932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death!$C$4:$C$15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death!$F$4:$F$15</c:f>
              <c:numCache>
                <c:formatCode>0%</c:formatCode>
                <c:ptCount val="12"/>
                <c:pt idx="0">
                  <c:v>0.67567567567567866</c:v>
                </c:pt>
                <c:pt idx="1">
                  <c:v>0.64705882352941402</c:v>
                </c:pt>
                <c:pt idx="2">
                  <c:v>0.41666666666666735</c:v>
                </c:pt>
                <c:pt idx="3">
                  <c:v>0.45081967213114782</c:v>
                </c:pt>
                <c:pt idx="4">
                  <c:v>0.34745762711864486</c:v>
                </c:pt>
                <c:pt idx="5">
                  <c:v>0.33043478260869635</c:v>
                </c:pt>
                <c:pt idx="6">
                  <c:v>0.30952380952381037</c:v>
                </c:pt>
                <c:pt idx="7">
                  <c:v>0.19786096256684493</c:v>
                </c:pt>
                <c:pt idx="8">
                  <c:v>0.12432432432432433</c:v>
                </c:pt>
                <c:pt idx="9">
                  <c:v>9.0476190476190502E-2</c:v>
                </c:pt>
                <c:pt idx="10">
                  <c:v>5.8823529411764705E-2</c:v>
                </c:pt>
                <c:pt idx="11">
                  <c:v>7.4866310160427926E-2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75168"/>
        <c:axId val="99973376"/>
      </c:lineChart>
      <c:catAx>
        <c:axId val="999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9971840"/>
        <c:crosses val="autoZero"/>
        <c:auto val="1"/>
        <c:lblAlgn val="ctr"/>
        <c:lblOffset val="100"/>
        <c:noMultiLvlLbl val="0"/>
      </c:catAx>
      <c:valAx>
        <c:axId val="9997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9949568"/>
        <c:crosses val="autoZero"/>
        <c:crossBetween val="between"/>
      </c:valAx>
      <c:valAx>
        <c:axId val="999733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9975168"/>
        <c:crosses val="max"/>
        <c:crossBetween val="between"/>
      </c:valAx>
      <c:catAx>
        <c:axId val="9997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997337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0302238421696397"/>
          <c:y val="3.896103896103896E-2"/>
          <c:w val="0.59395504961311363"/>
          <c:h val="7.8281010328254408E-2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2327840463241E-2"/>
          <c:y val="7.2612741589119525E-2"/>
          <c:w val="0.87604662174960091"/>
          <c:h val="0.72732235743259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Халдвар авсан хүн ам</c:v>
                </c:pt>
              </c:strCache>
            </c:strRef>
          </c:tx>
          <c:invertIfNegative val="0"/>
          <c:cat>
            <c:strRef>
              <c:f>Sheet2!$B$1:$Q$1</c:f>
              <c:strCache>
                <c:ptCount val="16"/>
                <c:pt idx="0">
                  <c:v>0-4</c:v>
                </c:pt>
                <c:pt idx="1">
                  <c:v>-9</c:v>
                </c:pt>
                <c:pt idx="2">
                  <c:v>-14</c:v>
                </c:pt>
                <c:pt idx="3">
                  <c:v>-19</c:v>
                </c:pt>
                <c:pt idx="4">
                  <c:v>-24</c:v>
                </c:pt>
                <c:pt idx="5">
                  <c:v>-29</c:v>
                </c:pt>
                <c:pt idx="6">
                  <c:v>-34</c:v>
                </c:pt>
                <c:pt idx="7">
                  <c:v>-39</c:v>
                </c:pt>
                <c:pt idx="8">
                  <c:v>-44</c:v>
                </c:pt>
                <c:pt idx="9">
                  <c:v>-49</c:v>
                </c:pt>
                <c:pt idx="10">
                  <c:v>-54</c:v>
                </c:pt>
                <c:pt idx="11">
                  <c:v>-59</c:v>
                </c:pt>
                <c:pt idx="12">
                  <c:v>-64</c:v>
                </c:pt>
                <c:pt idx="13">
                  <c:v>-69</c:v>
                </c:pt>
                <c:pt idx="14">
                  <c:v>-74</c:v>
                </c:pt>
                <c:pt idx="15">
                  <c:v>74+</c:v>
                </c:pt>
              </c:strCache>
            </c:strRef>
          </c:cat>
          <c:val>
            <c:numRef>
              <c:f>Sheet2!$B$2:$Q$2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3.5</c:v>
                </c:pt>
                <c:pt idx="10">
                  <c:v>3</c:v>
                </c:pt>
                <c:pt idx="11">
                  <c:v>2.6</c:v>
                </c:pt>
                <c:pt idx="12">
                  <c:v>2.2000000000000002</c:v>
                </c:pt>
                <c:pt idx="13">
                  <c:v>1.6</c:v>
                </c:pt>
                <c:pt idx="14">
                  <c:v>1.2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Халдвар аваагүй хүн ам</c:v>
                </c:pt>
              </c:strCache>
            </c:strRef>
          </c:tx>
          <c:invertIfNegative val="0"/>
          <c:cat>
            <c:strRef>
              <c:f>Sheet2!$B$1:$Q$1</c:f>
              <c:strCache>
                <c:ptCount val="16"/>
                <c:pt idx="0">
                  <c:v>0-4</c:v>
                </c:pt>
                <c:pt idx="1">
                  <c:v>-9</c:v>
                </c:pt>
                <c:pt idx="2">
                  <c:v>-14</c:v>
                </c:pt>
                <c:pt idx="3">
                  <c:v>-19</c:v>
                </c:pt>
                <c:pt idx="4">
                  <c:v>-24</c:v>
                </c:pt>
                <c:pt idx="5">
                  <c:v>-29</c:v>
                </c:pt>
                <c:pt idx="6">
                  <c:v>-34</c:v>
                </c:pt>
                <c:pt idx="7">
                  <c:v>-39</c:v>
                </c:pt>
                <c:pt idx="8">
                  <c:v>-44</c:v>
                </c:pt>
                <c:pt idx="9">
                  <c:v>-49</c:v>
                </c:pt>
                <c:pt idx="10">
                  <c:v>-54</c:v>
                </c:pt>
                <c:pt idx="11">
                  <c:v>-59</c:v>
                </c:pt>
                <c:pt idx="12">
                  <c:v>-64</c:v>
                </c:pt>
                <c:pt idx="13">
                  <c:v>-69</c:v>
                </c:pt>
                <c:pt idx="14">
                  <c:v>-74</c:v>
                </c:pt>
                <c:pt idx="15">
                  <c:v>74+</c:v>
                </c:pt>
              </c:strCache>
            </c:strRef>
          </c:cat>
          <c:val>
            <c:numRef>
              <c:f>Sheet2!$B$3:$Q$3</c:f>
              <c:numCache>
                <c:formatCode>General</c:formatCode>
                <c:ptCount val="16"/>
                <c:pt idx="0">
                  <c:v>17</c:v>
                </c:pt>
                <c:pt idx="1">
                  <c:v>14</c:v>
                </c:pt>
                <c:pt idx="2">
                  <c:v>12.5</c:v>
                </c:pt>
                <c:pt idx="3">
                  <c:v>11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0.5</c:v>
                </c:pt>
                <c:pt idx="10">
                  <c:v>0.5</c:v>
                </c:pt>
                <c:pt idx="11">
                  <c:v>0.4</c:v>
                </c:pt>
                <c:pt idx="12">
                  <c:v>0.2</c:v>
                </c:pt>
                <c:pt idx="13">
                  <c:v>0.2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230848"/>
        <c:axId val="97232384"/>
      </c:barChart>
      <c:catAx>
        <c:axId val="9723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7232384"/>
        <c:crosses val="autoZero"/>
        <c:auto val="1"/>
        <c:lblAlgn val="ctr"/>
        <c:lblOffset val="100"/>
        <c:noMultiLvlLbl val="0"/>
      </c:catAx>
      <c:valAx>
        <c:axId val="97232384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723084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50418364585870057"/>
          <c:y val="0.13850503062117397"/>
          <c:w val="0.42199042130043335"/>
          <c:h val="0.22501026008112782"/>
        </c:manualLayout>
      </c:layout>
      <c:overlay val="0"/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Халдварт өвчний бүтэц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2014 он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45,6%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15,6%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9640310586176798E-2"/>
                  <c:y val="8.0562846310878039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12,5%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5,8%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2,4%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1">
                        <a:latin typeface="Arial" pitchFamily="34" charset="0"/>
                        <a:cs typeface="Arial" pitchFamily="34" charset="0"/>
                      </a:rPr>
                      <a:t>2,4%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Sheet1!$B$4:$B$9</c:f>
              <c:strCache>
                <c:ptCount val="6"/>
                <c:pt idx="0">
                  <c:v>Бэлгийн замаар дамжих халдвар</c:v>
                </c:pt>
                <c:pt idx="1">
                  <c:v>Гэдэсний халдвар</c:v>
                </c:pt>
                <c:pt idx="2">
                  <c:v>Сүрьеэ</c:v>
                </c:pt>
                <c:pt idx="3">
                  <c:v>Бусад халдвар</c:v>
                </c:pt>
                <c:pt idx="4">
                  <c:v>Цусаар дамжих халдвар</c:v>
                </c:pt>
                <c:pt idx="5">
                  <c:v>Зоонозын халдвар</c:v>
                </c:pt>
              </c:strCache>
            </c:strRef>
          </c:cat>
          <c:val>
            <c:numRef>
              <c:f>Sheet1!$C$4:$C$9</c:f>
              <c:numCache>
                <c:formatCode>0.00%</c:formatCode>
                <c:ptCount val="6"/>
                <c:pt idx="0">
                  <c:v>0.45600000000000002</c:v>
                </c:pt>
                <c:pt idx="1">
                  <c:v>0.15600000000000008</c:v>
                </c:pt>
                <c:pt idx="2">
                  <c:v>0.125</c:v>
                </c:pt>
                <c:pt idx="3">
                  <c:v>5.8000000000000003E-2</c:v>
                </c:pt>
                <c:pt idx="4">
                  <c:v>2.4E-2</c:v>
                </c:pt>
                <c:pt idx="5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0521556092615"/>
          <c:y val="3.1482939632545955E-2"/>
          <c:w val="0.86989280424105464"/>
          <c:h val="0.75420614796031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2010 он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132</c:v>
                </c:pt>
                <c:pt idx="1">
                  <c:v>252</c:v>
                </c:pt>
                <c:pt idx="2">
                  <c:v>1286</c:v>
                </c:pt>
                <c:pt idx="3">
                  <c:v>1032</c:v>
                </c:pt>
                <c:pt idx="4">
                  <c:v>649</c:v>
                </c:pt>
                <c:pt idx="5">
                  <c:v>501</c:v>
                </c:pt>
                <c:pt idx="6">
                  <c:v>195</c:v>
                </c:pt>
                <c:pt idx="7">
                  <c:v>166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2011 он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109</c:v>
                </c:pt>
                <c:pt idx="1">
                  <c:v>259</c:v>
                </c:pt>
                <c:pt idx="2">
                  <c:v>1149</c:v>
                </c:pt>
                <c:pt idx="3">
                  <c:v>1018</c:v>
                </c:pt>
                <c:pt idx="4">
                  <c:v>635</c:v>
                </c:pt>
                <c:pt idx="5">
                  <c:v>457</c:v>
                </c:pt>
                <c:pt idx="6">
                  <c:v>205</c:v>
                </c:pt>
                <c:pt idx="7">
                  <c:v>151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2012 он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111</c:v>
                </c:pt>
                <c:pt idx="1">
                  <c:v>200</c:v>
                </c:pt>
                <c:pt idx="2">
                  <c:v>1162</c:v>
                </c:pt>
                <c:pt idx="3">
                  <c:v>1001</c:v>
                </c:pt>
                <c:pt idx="4">
                  <c:v>596</c:v>
                </c:pt>
                <c:pt idx="5">
                  <c:v>501</c:v>
                </c:pt>
                <c:pt idx="6">
                  <c:v>205</c:v>
                </c:pt>
                <c:pt idx="7">
                  <c:v>168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2013 он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138</c:v>
                </c:pt>
                <c:pt idx="1">
                  <c:v>221</c:v>
                </c:pt>
                <c:pt idx="2">
                  <c:v>1173</c:v>
                </c:pt>
                <c:pt idx="3">
                  <c:v>1059</c:v>
                </c:pt>
                <c:pt idx="4">
                  <c:v>639</c:v>
                </c:pt>
                <c:pt idx="5">
                  <c:v>466</c:v>
                </c:pt>
                <c:pt idx="6">
                  <c:v>236</c:v>
                </c:pt>
                <c:pt idx="7">
                  <c:v>179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2014 он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124</c:v>
                </c:pt>
                <c:pt idx="1">
                  <c:v>261</c:v>
                </c:pt>
                <c:pt idx="2">
                  <c:v>1157</c:v>
                </c:pt>
                <c:pt idx="3">
                  <c:v>1029</c:v>
                </c:pt>
                <c:pt idx="4">
                  <c:v>625</c:v>
                </c:pt>
                <c:pt idx="5">
                  <c:v>498</c:v>
                </c:pt>
                <c:pt idx="6">
                  <c:v>286</c:v>
                </c:pt>
                <c:pt idx="7">
                  <c:v>192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77376"/>
        <c:axId val="37079296"/>
      </c:barChart>
      <c:lineChart>
        <c:grouping val="standard"/>
        <c:varyColors val="0"/>
        <c:ser>
          <c:idx val="5"/>
          <c:order val="5"/>
          <c:tx>
            <c:strRef>
              <c:f>Sheet1!$A$8</c:f>
              <c:strCache>
                <c:ptCount val="1"/>
                <c:pt idx="0">
                  <c:v>5 жилийн дундаж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Sheet1!$B$2:$I$2</c:f>
              <c:strCache>
                <c:ptCount val="8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65+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123</c:v>
                </c:pt>
                <c:pt idx="1">
                  <c:v>239</c:v>
                </c:pt>
                <c:pt idx="2">
                  <c:v>1185</c:v>
                </c:pt>
                <c:pt idx="3">
                  <c:v>1028</c:v>
                </c:pt>
                <c:pt idx="4">
                  <c:v>629</c:v>
                </c:pt>
                <c:pt idx="5">
                  <c:v>485</c:v>
                </c:pt>
                <c:pt idx="6">
                  <c:v>225</c:v>
                </c:pt>
                <c:pt idx="7">
                  <c:v>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77376"/>
        <c:axId val="37079296"/>
      </c:lineChart>
      <c:catAx>
        <c:axId val="37077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n-MN"/>
                  <a:t>Насны бүлгээр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79296"/>
        <c:crosses val="autoZero"/>
        <c:auto val="1"/>
        <c:lblAlgn val="ctr"/>
        <c:lblOffset val="100"/>
        <c:noMultiLvlLbl val="0"/>
      </c:catAx>
      <c:valAx>
        <c:axId val="37079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n-MN"/>
                  <a:t>Бодит тоо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7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48626589945487647"/>
          <c:y val="1.4857236663997834E-2"/>
          <c:w val="0.51037418399622958"/>
          <c:h val="0.20972213422115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71741032371027E-2"/>
          <c:y val="5.1400554097404488E-2"/>
          <c:w val="0.86362179963354679"/>
          <c:h val="0.78576712001908855"/>
        </c:manualLayout>
      </c:layout>
      <c:lineChart>
        <c:grouping val="stacked"/>
        <c:varyColors val="0"/>
        <c:ser>
          <c:idx val="0"/>
          <c:order val="0"/>
          <c:tx>
            <c:strRef>
              <c:f>Sheet5!$A$4</c:f>
              <c:strCache>
                <c:ptCount val="1"/>
                <c:pt idx="0">
                  <c:v>хаяггүй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Sheet5!$B$2:$F$2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Sheet5!$B$4:$F$4</c:f>
              <c:numCache>
                <c:formatCode>General</c:formatCode>
                <c:ptCount val="5"/>
                <c:pt idx="0">
                  <c:v>56</c:v>
                </c:pt>
                <c:pt idx="1">
                  <c:v>31</c:v>
                </c:pt>
                <c:pt idx="2">
                  <c:v>19</c:v>
                </c:pt>
                <c:pt idx="3">
                  <c:v>51</c:v>
                </c:pt>
                <c:pt idx="4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42784"/>
        <c:axId val="98344320"/>
      </c:lineChart>
      <c:catAx>
        <c:axId val="983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344320"/>
        <c:crosses val="autoZero"/>
        <c:auto val="1"/>
        <c:lblAlgn val="ctr"/>
        <c:lblOffset val="100"/>
        <c:noMultiLvlLbl val="0"/>
      </c:catAx>
      <c:valAx>
        <c:axId val="9834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3427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71741032371027E-2"/>
          <c:y val="5.1400554097404488E-2"/>
          <c:w val="0.83374759405074361"/>
          <c:h val="0.77970654709828524"/>
        </c:manualLayout>
      </c:layout>
      <c:lineChart>
        <c:grouping val="stack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түр ошин суугчид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Sheet5!$B$2:$F$2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Sheet5!$B$3:$F$3</c:f>
              <c:numCache>
                <c:formatCode>General</c:formatCode>
                <c:ptCount val="5"/>
                <c:pt idx="0">
                  <c:v>102</c:v>
                </c:pt>
                <c:pt idx="1">
                  <c:v>93</c:v>
                </c:pt>
                <c:pt idx="2">
                  <c:v>63</c:v>
                </c:pt>
                <c:pt idx="3">
                  <c:v>104</c:v>
                </c:pt>
                <c:pt idx="4">
                  <c:v>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64800"/>
        <c:axId val="98391168"/>
      </c:lineChart>
      <c:catAx>
        <c:axId val="9836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391168"/>
        <c:crosses val="autoZero"/>
        <c:auto val="1"/>
        <c:lblAlgn val="ctr"/>
        <c:lblOffset val="100"/>
        <c:noMultiLvlLbl val="0"/>
      </c:catAx>
      <c:valAx>
        <c:axId val="9839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3648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2000">
          <a:latin typeface="Arial Mon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611888791678821E-2"/>
          <c:y val="0.10192836309090438"/>
          <c:w val="0.89483255565276043"/>
          <c:h val="0.70674439892681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Sheet3!$A$15</c:f>
              <c:strCache>
                <c:ptCount val="1"/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Sheet3!$B$14:$K$14</c:f>
              <c:strCache>
                <c:ptCount val="10"/>
                <c:pt idx="0">
                  <c:v>Ажилгүй</c:v>
                </c:pt>
                <c:pt idx="1">
                  <c:v>Оюутан</c:v>
                </c:pt>
                <c:pt idx="2">
                  <c:v>ЕБС-ийн сурагчид</c:v>
                </c:pt>
                <c:pt idx="3">
                  <c:v>Тэтгэвэр</c:v>
                </c:pt>
                <c:pt idx="4">
                  <c:v>Гэртээ</c:v>
                </c:pt>
                <c:pt idx="5">
                  <c:v>Малчин</c:v>
                </c:pt>
                <c:pt idx="6">
                  <c:v>Групп</c:v>
                </c:pt>
                <c:pt idx="7">
                  <c:v>ЭМ-ийн ажилчид</c:v>
                </c:pt>
                <c:pt idx="8">
                  <c:v>Цэцэрлэгт</c:v>
                </c:pt>
                <c:pt idx="9">
                  <c:v>Бусад</c:v>
                </c:pt>
              </c:strCache>
            </c:strRef>
          </c:cat>
          <c:val>
            <c:numRef>
              <c:f>Sheet3!$B$15:$K$15</c:f>
              <c:numCache>
                <c:formatCode>General</c:formatCode>
                <c:ptCount val="10"/>
                <c:pt idx="0">
                  <c:v>43.3</c:v>
                </c:pt>
                <c:pt idx="1">
                  <c:v>9.7000000000000011</c:v>
                </c:pt>
                <c:pt idx="2">
                  <c:v>8.8000000000000007</c:v>
                </c:pt>
                <c:pt idx="3">
                  <c:v>7</c:v>
                </c:pt>
                <c:pt idx="4">
                  <c:v>3.1</c:v>
                </c:pt>
                <c:pt idx="5">
                  <c:v>3.1</c:v>
                </c:pt>
                <c:pt idx="6">
                  <c:v>2.9</c:v>
                </c:pt>
                <c:pt idx="7">
                  <c:v>1.1000000000000001</c:v>
                </c:pt>
                <c:pt idx="8">
                  <c:v>0.4</c:v>
                </c:pt>
                <c:pt idx="9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24320"/>
        <c:axId val="98425856"/>
      </c:barChart>
      <c:catAx>
        <c:axId val="9842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425856"/>
        <c:crosses val="autoZero"/>
        <c:auto val="1"/>
        <c:lblAlgn val="ctr"/>
        <c:lblOffset val="100"/>
        <c:noMultiLvlLbl val="0"/>
      </c:catAx>
      <c:valAx>
        <c:axId val="9842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42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ЭТС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time!$H$5:$H$16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time!$I$5:$I$16</c:f>
              <c:numCache>
                <c:formatCode>General</c:formatCode>
                <c:ptCount val="12"/>
                <c:pt idx="0">
                  <c:v>1.5</c:v>
                </c:pt>
                <c:pt idx="1">
                  <c:v>0.70000000000000062</c:v>
                </c:pt>
                <c:pt idx="2">
                  <c:v>0.5</c:v>
                </c:pt>
                <c:pt idx="3">
                  <c:v>4.8</c:v>
                </c:pt>
                <c:pt idx="4">
                  <c:v>4.5999999999999996</c:v>
                </c:pt>
                <c:pt idx="5">
                  <c:v>4.3</c:v>
                </c:pt>
                <c:pt idx="6">
                  <c:v>6.2</c:v>
                </c:pt>
                <c:pt idx="7">
                  <c:v>6.8</c:v>
                </c:pt>
                <c:pt idx="8">
                  <c:v>6.6</c:v>
                </c:pt>
                <c:pt idx="9">
                  <c:v>7.5</c:v>
                </c:pt>
                <c:pt idx="10">
                  <c:v>7.2</c:v>
                </c:pt>
                <c:pt idx="11">
                  <c:v>6.4</c:v>
                </c:pt>
              </c:numCache>
            </c:numRef>
          </c:val>
        </c:ser>
        <c:ser>
          <c:idx val="1"/>
          <c:order val="1"/>
          <c:tx>
            <c:v>Эмэнд мэдрэг сүрьеэ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time!$H$5:$H$16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time!$J$5:$J$16</c:f>
              <c:numCache>
                <c:formatCode>General</c:formatCode>
                <c:ptCount val="12"/>
                <c:pt idx="0">
                  <c:v>152.30000000000001</c:v>
                </c:pt>
                <c:pt idx="1">
                  <c:v>101</c:v>
                </c:pt>
                <c:pt idx="2">
                  <c:v>172.8</c:v>
                </c:pt>
                <c:pt idx="3">
                  <c:v>185.3</c:v>
                </c:pt>
                <c:pt idx="4">
                  <c:v>167.60000000000002</c:v>
                </c:pt>
                <c:pt idx="5">
                  <c:v>159.1</c:v>
                </c:pt>
                <c:pt idx="6">
                  <c:v>156</c:v>
                </c:pt>
                <c:pt idx="7">
                  <c:v>153</c:v>
                </c:pt>
                <c:pt idx="8">
                  <c:v>143</c:v>
                </c:pt>
                <c:pt idx="9">
                  <c:v>141</c:v>
                </c:pt>
                <c:pt idx="10">
                  <c:v>145.69999999999999</c:v>
                </c:pt>
                <c:pt idx="11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54912"/>
        <c:axId val="100056448"/>
      </c:barChart>
      <c:catAx>
        <c:axId val="10005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0056448"/>
        <c:crosses val="autoZero"/>
        <c:auto val="1"/>
        <c:lblAlgn val="ctr"/>
        <c:lblOffset val="100"/>
        <c:noMultiLvlLbl val="0"/>
      </c:catAx>
      <c:valAx>
        <c:axId val="100056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mn-MN"/>
                  <a:t>тохиолдлын</a:t>
                </a:r>
                <a:r>
                  <a:rPr lang="mn-MN" baseline="0"/>
                  <a:t> тоо 100000 хүн амд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00549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person!$Q$18:$Q$26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дээш</c:v>
                </c:pt>
              </c:strCache>
            </c:strRef>
          </c:cat>
          <c:val>
            <c:numRef>
              <c:f>person!$R$18:$R$26</c:f>
              <c:numCache>
                <c:formatCode>0</c:formatCode>
                <c:ptCount val="9"/>
                <c:pt idx="0">
                  <c:v>5</c:v>
                </c:pt>
                <c:pt idx="1">
                  <c:v>45</c:v>
                </c:pt>
                <c:pt idx="2">
                  <c:v>55</c:v>
                </c:pt>
                <c:pt idx="3">
                  <c:v>41</c:v>
                </c:pt>
                <c:pt idx="4">
                  <c:v>27</c:v>
                </c:pt>
                <c:pt idx="5">
                  <c:v>4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37056"/>
        <c:axId val="99838592"/>
      </c:barChart>
      <c:catAx>
        <c:axId val="9983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9838592"/>
        <c:crosses val="autoZero"/>
        <c:auto val="1"/>
        <c:lblAlgn val="ctr"/>
        <c:lblOffset val="100"/>
        <c:noMultiLvlLbl val="0"/>
      </c:catAx>
      <c:valAx>
        <c:axId val="9983859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983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08661-EFCB-4C1C-8A27-5B8D46C31A12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38D70-6F82-4529-B41D-7FBF132E0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7D4D-3827-43F6-B589-F7111C6F0D3E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1FEE-484A-4E53-89B3-A99C6B1CA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D54F3-2F5A-4C9E-9516-8EEAC3679F91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n-MN" smtClean="0"/>
              <a:t>Монгол Улс ДЭМБ-ын Номхон далайн баруун бүсийн 37 орноос сүрьеэгийн тархалт, нас баралт ихтэй долоон орны тоонд багтдаг бөгөөд сүрьеэ хүн амын нас баралтын шалтгааны зургаадугаарт орж, хүн амын дундаж наслалтыг 6 хувиар бууруулж байна</a:t>
            </a:r>
          </a:p>
          <a:p>
            <a:pPr eaLnBrk="1" hangingPunct="1">
              <a:spcBef>
                <a:spcPct val="0"/>
              </a:spcBef>
            </a:pPr>
            <a:endParaRPr lang="mn-MN" smtClean="0"/>
          </a:p>
          <a:p>
            <a:pPr eaLnBrk="1" hangingPunct="1">
              <a:spcBef>
                <a:spcPct val="0"/>
              </a:spcBef>
            </a:pPr>
            <a:r>
              <a:rPr lang="mn-MN" smtClean="0"/>
              <a:t>Шинээр илэрсэн сүрьеэгийн тохиолдлын 71 хувийг залуу, хөдөлмөрийн ид насны буюу 16-44 насныхан,74 хувийг амьжиргааны баталгаажих доод түвшингээс бага орлоготой хүмүүс эзэлж байна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6BD32-1912-4C99-AF3B-6B3B3A00912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Сүрьеэтэй тэмцэх үндэсний </a:t>
            </a:r>
            <a:r>
              <a:rPr lang="mn-MN" smtClean="0"/>
              <a:t>анхны </a:t>
            </a:r>
            <a:r>
              <a:rPr lang="en-US" smtClean="0"/>
              <a:t>хөтөлбөр</a:t>
            </a:r>
            <a:r>
              <a:rPr lang="mn-MN" smtClean="0"/>
              <a:t>ийн хүрээнд </a:t>
            </a:r>
            <a:r>
              <a:rPr lang="en-US" smtClean="0"/>
              <a:t>1996 оноос шууд хяналттай богино хугацааны эмчилгээний стратеги (ДОТС)</a:t>
            </a:r>
            <a:r>
              <a:rPr lang="mn-MN" smtClean="0"/>
              <a:t>-и</a:t>
            </a:r>
            <a:r>
              <a:rPr lang="en-US" smtClean="0"/>
              <a:t>йгнэвтрүүлснээр </a:t>
            </a:r>
            <a:r>
              <a:rPr lang="mn-MN" smtClean="0"/>
              <a:t>сүрьеэгийн илрүүлэлт, эмчилгээний үр дүн сайжирч, </a:t>
            </a:r>
            <a:r>
              <a:rPr lang="en-US" smtClean="0"/>
              <a:t>эмчилгээний хугацаа богинос</a:t>
            </a:r>
            <a:r>
              <a:rPr lang="mn-MN" smtClean="0"/>
              <a:t>сон</a:t>
            </a:r>
            <a:r>
              <a:rPr lang="en-US" smtClean="0"/>
              <a:t> байна</a:t>
            </a:r>
            <a:r>
              <a:rPr lang="mn-MN" smtClean="0"/>
              <a:t>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Бусад улсын жишээнээс харахад ДОТС нэвтрүүлсэн эхний жилүүдэд илрүүлэлт сайжирсантай холбоотойгоор сүрьеэгийн өвчлөл ихэсдэг. Манай улсын хувьд ч энэхүү зүй тогтлын дагуу сүрьеэгийн </a:t>
            </a:r>
            <a:r>
              <a:rPr lang="mn-MN" smtClean="0"/>
              <a:t>шинээр илэрсэн тохиолдлын түвшин1996 оноос хойш тасралтгүй нэмэгдсээр 2007 оноос буурах хандлага ажиглагдаж байна</a:t>
            </a:r>
            <a:r>
              <a:rPr lang="en-US" smtClean="0"/>
              <a:t>. </a:t>
            </a:r>
            <a:r>
              <a:rPr lang="mn-MN" smtClean="0"/>
              <a:t>Харин тархалт тогтвортой буурч байгаад сүүлийн жилүүдэд нэмэгдсэн нь манай улсад эмэнд дасалтай сүрьеэгийн оношлогоо, эмчилгээг шинээр нэвтрүүлж, хамрах хүрээг нь үе шаттайгаар нэмэгдүүлж байгаатай холбоотой юм.</a:t>
            </a: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16B45-A1C7-45BD-8196-687A7BF03571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ДОТС</a:t>
            </a:r>
            <a:r>
              <a:rPr lang="mn-MN" smtClean="0"/>
              <a:t>-и</a:t>
            </a:r>
            <a:r>
              <a:rPr lang="en-US" smtClean="0"/>
              <a:t>йг</a:t>
            </a:r>
            <a:r>
              <a:rPr lang="mn-MN" smtClean="0"/>
              <a:t> </a:t>
            </a:r>
            <a:r>
              <a:rPr lang="en-US" smtClean="0"/>
              <a:t>нэвтрүүлснээр</a:t>
            </a:r>
            <a:r>
              <a:rPr lang="mn-MN" smtClean="0"/>
              <a:t> Монгол Улс түрхэц эерэг сүрьеэгийн тохиолдлын илрүүлэлтийг 83.5 хувь, эмчилгээний амжилтыг 89 хувьд хүргэж, илрүүлэлтийг 70 хувь, эмчилгээний амжилтыг 85 хувьд хүргэх ДЭМБ-ын Номхон далайн баруун бүсийн зорилтуудыг биелүүлж чадсан. Э</a:t>
            </a:r>
            <a:r>
              <a:rPr lang="en-US" smtClean="0"/>
              <a:t>мчилгээний үр дүн сайжирсны ачаар сүрьеэтэй өвчтөнүүдийн бүрэн эдгэрэлтийн түвшин нэмэгдэж, шинэ илэрсэн өвчтөний дотор нас баралтын эзлэх хувь буурчээ 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7FFF69-643D-4151-BD2E-C0A34C47D1B7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n-MN" smtClean="0"/>
              <a:t>Мөн УИХ-ын 2008 оны 13 дугаар тогтоолоор батлагдсан Монгол Улсын МХЗ-д 2015 онд сүрьеэ өвчний тархалтыг 100</a:t>
            </a:r>
            <a:r>
              <a:rPr lang="en-US" smtClean="0"/>
              <a:t>’</a:t>
            </a:r>
            <a:r>
              <a:rPr lang="mn-MN" smtClean="0"/>
              <a:t>000 хүн амд 82, өвчлөлийг 100</a:t>
            </a:r>
            <a:r>
              <a:rPr lang="en-US" smtClean="0"/>
              <a:t>’</a:t>
            </a:r>
            <a:r>
              <a:rPr lang="mn-MN" smtClean="0"/>
              <a:t>000 хүн амд 100, нас баралтыг 100</a:t>
            </a:r>
            <a:r>
              <a:rPr lang="en-US" smtClean="0"/>
              <a:t>’</a:t>
            </a:r>
            <a:r>
              <a:rPr lang="mn-MN" smtClean="0"/>
              <a:t>000 хүн амд 2, олон улсын стандартын дагуу илрүүлж, эмчилсэн тохиолдлын хувийг 100-д хүргэх зорилтыг дэвшүүлсэн.</a:t>
            </a: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49712B-E07F-44CD-9D52-F1744DBF7795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D54F3-2F5A-4C9E-9516-8EEAC3679F91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D54F3-2F5A-4C9E-9516-8EEAC3679F91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ÕªÑ¯Ò,ÑÒÑÀ 2005</a:t>
            </a: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80BF-917F-47B7-87A1-89845314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9CA1-BDDC-4241-8060-A9813F03C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54D0DA-3135-440D-B694-3A4E89BF603F}" type="datetimeFigureOut">
              <a:rPr lang="en-US" smtClean="0"/>
              <a:pPr/>
              <a:t>25/03/2015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0C549B-EA95-487D-95FC-402C651517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3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Сүрьеэгийн өвчлөлийн өнөөгийн байдал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19600"/>
            <a:ext cx="5111496" cy="1447800"/>
          </a:xfrm>
        </p:spPr>
        <p:txBody>
          <a:bodyPr/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Ц.Ганхүү</a:t>
            </a:r>
          </a:p>
          <a:p>
            <a:r>
              <a:rPr lang="mn-MN" b="1" dirty="0" smtClean="0">
                <a:latin typeface="Arial" pitchFamily="34" charset="0"/>
                <a:cs typeface="Arial" pitchFamily="34" charset="0"/>
              </a:rPr>
              <a:t>МСТНХ-ны Гүйцэтгэх захирал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Эрүүл мэнд, нийгэм, эдийн засагт сүрьеэгийн учруулах гамшиг юу байдаг вэ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Дэлхий даяар 3 хүний нэг нь /1,7 тэрбум/ сүрьеэгийн халдвар авсан.</a:t>
            </a:r>
          </a:p>
          <a:p>
            <a:pPr algn="just" eaLnBrk="1" hangingPunct="1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Дэлхий дээрх нас баралтын шалтгааны 7 дугаар байранд сүрьеэ орж байна</a:t>
            </a:r>
          </a:p>
          <a:p>
            <a:pPr algn="just" eaLnBrk="1" hangingPunct="1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Сүрьеэгийн бүх тохиолдлын 95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нас баралтын 99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нь хөгжиж байгаа оронд тохиолдож байна.</a:t>
            </a:r>
          </a:p>
          <a:p>
            <a:pPr algn="just" eaLnBrk="1" hangingPunct="1"/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9916E-C0BF-453C-B9B0-2C901B671B7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2783-FFAB-48B0-9F7F-8C7F81B6799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1143000" y="1020763"/>
            <a:ext cx="665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7" tIns="45674" rIns="91347" bIns="45674" anchor="b">
            <a:spAutoFit/>
          </a:bodyPr>
          <a:lstStyle/>
          <a:p>
            <a:pPr algn="ctr" eaLnBrk="1" hangingPunct="1"/>
            <a:r>
              <a:rPr lang="mn-MN" sz="2800" b="1" dirty="0">
                <a:latin typeface="Arial" pitchFamily="34" charset="0"/>
                <a:cs typeface="Arial" pitchFamily="34" charset="0"/>
              </a:rPr>
              <a:t>Ядуурал ба</a:t>
            </a:r>
            <a:r>
              <a:rPr lang="mn-MN" sz="2800" b="1" dirty="0">
                <a:solidFill>
                  <a:srgbClr val="3D7AB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b="1" dirty="0">
                <a:latin typeface="Arial" pitchFamily="34" charset="0"/>
                <a:cs typeface="Arial" pitchFamily="34" charset="0"/>
              </a:rPr>
              <a:t>сүрьеэ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423863" y="3352800"/>
            <a:ext cx="213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7" tIns="45674" rIns="91347" bIns="45674">
            <a:spAutoFit/>
          </a:bodyPr>
          <a:lstStyle/>
          <a:p>
            <a:pPr eaLnBrk="1" hangingPunct="1"/>
            <a:r>
              <a:rPr lang="mn-MN" b="1" dirty="0">
                <a:latin typeface="Arial" pitchFamily="34" charset="0"/>
                <a:cs typeface="Arial" pitchFamily="34" charset="0"/>
              </a:rPr>
              <a:t>Орлого буурах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086600" cy="12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7" tIns="45674" rIns="91347" bIns="45674"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mn-MN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ª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ðõèéí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õ¿í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ñ¿ðüåýãýýð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º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â÷ëºõºä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º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ðõèéí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îðëîãî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20-30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õóâèàð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áóóðíà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10000"/>
              </a:spcBef>
              <a:buClr>
                <a:schemeClr val="folHlink"/>
              </a:buClr>
            </a:pPr>
            <a:endParaRPr lang="en-GB" sz="2000" dirty="0"/>
          </a:p>
          <a:p>
            <a:pPr algn="ctr" eaLnBrk="1" hangingPunct="1">
              <a:spcBef>
                <a:spcPct val="10000"/>
              </a:spcBef>
              <a:buClr>
                <a:schemeClr val="folHlink"/>
              </a:buClr>
            </a:pPr>
            <a:r>
              <a:rPr lang="en-GB" sz="1400" dirty="0">
                <a:latin typeface="Verdana" pitchFamily="34" charset="0"/>
              </a:rPr>
              <a:t> </a:t>
            </a:r>
          </a:p>
        </p:txBody>
      </p:sp>
      <p:sp>
        <p:nvSpPr>
          <p:cNvPr id="112646" name="AutoShape 5"/>
          <p:cNvSpPr>
            <a:spLocks noChangeArrowheads="1"/>
          </p:cNvSpPr>
          <p:nvPr/>
        </p:nvSpPr>
        <p:spPr bwMode="auto">
          <a:xfrm flipV="1">
            <a:off x="3243263" y="2362200"/>
            <a:ext cx="2667000" cy="11430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12647" name="AutoShape 6"/>
          <p:cNvSpPr>
            <a:spLocks noChangeArrowheads="1"/>
          </p:cNvSpPr>
          <p:nvPr/>
        </p:nvSpPr>
        <p:spPr bwMode="auto">
          <a:xfrm rot="11011817" flipV="1">
            <a:off x="3032125" y="3810000"/>
            <a:ext cx="2667000" cy="1347788"/>
          </a:xfrm>
          <a:prstGeom prst="curvedUpArrow">
            <a:avLst>
              <a:gd name="adj1" fmla="val 39576"/>
              <a:gd name="adj2" fmla="val 7915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86200" y="350520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47" tIns="45674" rIns="91347" bIns="45674">
            <a:spAutoFit/>
          </a:bodyPr>
          <a:lstStyle/>
          <a:p>
            <a:pPr eaLnBrk="1" hangingPunct="1">
              <a:defRPr/>
            </a:pPr>
            <a:r>
              <a:rPr lang="mn-MN" b="1" dirty="0">
                <a:latin typeface="Arial" pitchFamily="34" charset="0"/>
                <a:cs typeface="Arial" pitchFamily="34" charset="0"/>
              </a:rPr>
              <a:t>Ядуурал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9" name="Text Box 8"/>
          <p:cNvSpPr txBox="1">
            <a:spLocks noChangeArrowheads="1"/>
          </p:cNvSpPr>
          <p:nvPr/>
        </p:nvSpPr>
        <p:spPr bwMode="auto">
          <a:xfrm>
            <a:off x="6994525" y="3200400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mn-MN" sz="2000" b="1" dirty="0">
                <a:latin typeface="Arial" pitchFamily="34" charset="0"/>
                <a:cs typeface="Arial" pitchFamily="34" charset="0"/>
              </a:rPr>
              <a:t>сүрьеэ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8E2E9-2618-460D-B5DC-28C04535A2BE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781175" y="1358900"/>
            <a:ext cx="6823075" cy="3760788"/>
          </a:xfrm>
          <a:prstGeom prst="rect">
            <a:avLst/>
          </a:prstGeom>
          <a:solidFill>
            <a:srgbClr val="C0C0C0"/>
          </a:solidFill>
          <a:ln w="1651">
            <a:solidFill>
              <a:schemeClr val="tx1"/>
            </a:solidFill>
            <a:miter lim="800000"/>
            <a:headEnd/>
            <a:tailEnd/>
          </a:ln>
        </p:spPr>
        <p:txBody>
          <a:bodyPr lIns="91419" tIns="45710" rIns="91419" bIns="45710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62000" y="609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Íüþ-Éîðê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õîòîä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á¿ðòãýãäñýí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ñ¿ðüåýãèéí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òîõèîëäîë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 1920 – 1999 </a:t>
            </a:r>
          </a:p>
          <a:p>
            <a:pPr algn="ctr" eaLnBrk="1" hangingPunct="1"/>
            <a:r>
              <a:rPr lang="en-US" sz="2000" b="1" dirty="0" smtClean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‘</a:t>
            </a:r>
            <a:r>
              <a:rPr lang="mn-MN" sz="2000" b="1" dirty="0" err="1" smtClean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Т</a:t>
            </a:r>
            <a:r>
              <a:rPr lang="en-US" sz="2000" b="1" dirty="0" smtClean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ºð </a:t>
            </a:r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çàñãèéí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 Mon"/>
                <a:cs typeface="Arial" pitchFamily="34" charset="0"/>
              </a:rPr>
              <a:t>îðîëöîî</a:t>
            </a:r>
            <a:r>
              <a:rPr lang="en-US" sz="2000" b="1" dirty="0">
                <a:solidFill>
                  <a:srgbClr val="0070C0"/>
                </a:solidFill>
                <a:latin typeface="Times New Roman Mon"/>
                <a:cs typeface="Arial" pitchFamily="34" charset="0"/>
              </a:rPr>
              <a:t>’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5045075" y="5943600"/>
            <a:ext cx="280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b="1" dirty="0" err="1" smtClean="0">
                <a:latin typeface="Arial" pitchFamily="34" charset="0"/>
                <a:cs typeface="Arial" pitchFamily="34" charset="0"/>
              </a:rPr>
              <a:t>îí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1781175" y="5465763"/>
            <a:ext cx="68230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 flipV="1">
            <a:off x="1863725" y="5465763"/>
            <a:ext cx="1588" cy="71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 flipV="1">
            <a:off x="3529013" y="5465763"/>
            <a:ext cx="1587" cy="71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 flipV="1">
            <a:off x="5192713" y="5465763"/>
            <a:ext cx="1587" cy="71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 flipV="1">
            <a:off x="6858000" y="5465763"/>
            <a:ext cx="1588" cy="71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 flipV="1">
            <a:off x="8521700" y="5465763"/>
            <a:ext cx="1588" cy="71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1628775" y="5654675"/>
            <a:ext cx="531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1920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3294063" y="5654675"/>
            <a:ext cx="531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1940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4957763" y="5654675"/>
            <a:ext cx="531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1960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6621463" y="5654675"/>
            <a:ext cx="531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1980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8285163" y="5654675"/>
            <a:ext cx="531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2000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 rot="-5392745">
            <a:off x="-1001913" y="3519230"/>
            <a:ext cx="28952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Á¿ðòãýãäñýí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òîõ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100,000</a:t>
            </a:r>
          </a:p>
        </p:txBody>
      </p:sp>
      <p:sp>
        <p:nvSpPr>
          <p:cNvPr id="58386" name="Line 17"/>
          <p:cNvSpPr>
            <a:spLocks noChangeShapeType="1"/>
          </p:cNvSpPr>
          <p:nvPr/>
        </p:nvSpPr>
        <p:spPr bwMode="auto">
          <a:xfrm flipV="1">
            <a:off x="1462088" y="1358900"/>
            <a:ext cx="1587" cy="37607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>
            <a:off x="1393825" y="4813300"/>
            <a:ext cx="68263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Line 19"/>
          <p:cNvSpPr>
            <a:spLocks noChangeShapeType="1"/>
          </p:cNvSpPr>
          <p:nvPr/>
        </p:nvSpPr>
        <p:spPr bwMode="auto">
          <a:xfrm>
            <a:off x="1393825" y="3560763"/>
            <a:ext cx="68263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Line 20"/>
          <p:cNvSpPr>
            <a:spLocks noChangeShapeType="1"/>
          </p:cNvSpPr>
          <p:nvPr/>
        </p:nvSpPr>
        <p:spPr bwMode="auto">
          <a:xfrm>
            <a:off x="1393825" y="2611438"/>
            <a:ext cx="68263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Line 21"/>
          <p:cNvSpPr>
            <a:spLocks noChangeShapeType="1"/>
          </p:cNvSpPr>
          <p:nvPr/>
        </p:nvSpPr>
        <p:spPr bwMode="auto">
          <a:xfrm>
            <a:off x="1393825" y="1663700"/>
            <a:ext cx="68263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1058863" y="4676775"/>
            <a:ext cx="265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92" name="Rectangle 23"/>
          <p:cNvSpPr>
            <a:spLocks noChangeArrowheads="1"/>
          </p:cNvSpPr>
          <p:nvPr/>
        </p:nvSpPr>
        <p:spPr bwMode="auto">
          <a:xfrm>
            <a:off x="1058863" y="3422650"/>
            <a:ext cx="265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93" name="Rectangle 24"/>
          <p:cNvSpPr>
            <a:spLocks noChangeArrowheads="1"/>
          </p:cNvSpPr>
          <p:nvPr/>
        </p:nvSpPr>
        <p:spPr bwMode="auto">
          <a:xfrm>
            <a:off x="923925" y="2474913"/>
            <a:ext cx="400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94" name="Rectangle 25"/>
          <p:cNvSpPr>
            <a:spLocks noChangeArrowheads="1"/>
          </p:cNvSpPr>
          <p:nvPr/>
        </p:nvSpPr>
        <p:spPr bwMode="auto">
          <a:xfrm>
            <a:off x="923925" y="1527175"/>
            <a:ext cx="400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900">
                <a:latin typeface="Arial" pitchFamily="34" charset="0"/>
              </a:rPr>
              <a:t>200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395" name="Freeform 26"/>
          <p:cNvSpPr>
            <a:spLocks/>
          </p:cNvSpPr>
          <p:nvPr/>
        </p:nvSpPr>
        <p:spPr bwMode="auto">
          <a:xfrm flipV="1">
            <a:off x="6065838" y="3506788"/>
            <a:ext cx="2414587" cy="1514475"/>
          </a:xfrm>
          <a:custGeom>
            <a:avLst/>
            <a:gdLst>
              <a:gd name="T0" fmla="*/ 0 w 3085"/>
              <a:gd name="T1" fmla="*/ 883790 h 1825"/>
              <a:gd name="T2" fmla="*/ 83747 w 3085"/>
              <a:gd name="T3" fmla="*/ 874661 h 1825"/>
              <a:gd name="T4" fmla="*/ 166712 w 3085"/>
              <a:gd name="T5" fmla="*/ 705372 h 1825"/>
              <a:gd name="T6" fmla="*/ 249677 w 3085"/>
              <a:gd name="T7" fmla="*/ 596662 h 1825"/>
              <a:gd name="T8" fmla="*/ 333424 w 3085"/>
              <a:gd name="T9" fmla="*/ 544381 h 1825"/>
              <a:gd name="T10" fmla="*/ 416389 w 3085"/>
              <a:gd name="T11" fmla="*/ 627366 h 1825"/>
              <a:gd name="T12" fmla="*/ 500137 w 3085"/>
              <a:gd name="T13" fmla="*/ 627366 h 1825"/>
              <a:gd name="T14" fmla="*/ 583101 w 3085"/>
              <a:gd name="T15" fmla="*/ 279659 h 1825"/>
              <a:gd name="T16" fmla="*/ 666066 w 3085"/>
              <a:gd name="T17" fmla="*/ 0 h 1825"/>
              <a:gd name="T18" fmla="*/ 749813 w 3085"/>
              <a:gd name="T19" fmla="*/ 213271 h 1825"/>
              <a:gd name="T20" fmla="*/ 832778 w 3085"/>
              <a:gd name="T21" fmla="*/ 199164 h 1825"/>
              <a:gd name="T22" fmla="*/ 915743 w 3085"/>
              <a:gd name="T23" fmla="*/ 360984 h 1825"/>
              <a:gd name="T24" fmla="*/ 999490 w 3085"/>
              <a:gd name="T25" fmla="*/ 367623 h 1825"/>
              <a:gd name="T26" fmla="*/ 1082455 w 3085"/>
              <a:gd name="T27" fmla="*/ 421563 h 1825"/>
              <a:gd name="T28" fmla="*/ 1165420 w 3085"/>
              <a:gd name="T29" fmla="*/ 397498 h 1825"/>
              <a:gd name="T30" fmla="*/ 1249167 w 3085"/>
              <a:gd name="T31" fmla="*/ 565127 h 1825"/>
              <a:gd name="T32" fmla="*/ 1332132 w 3085"/>
              <a:gd name="T33" fmla="*/ 824040 h 1825"/>
              <a:gd name="T34" fmla="*/ 1415879 w 3085"/>
              <a:gd name="T35" fmla="*/ 810763 h 1825"/>
              <a:gd name="T36" fmla="*/ 1498844 w 3085"/>
              <a:gd name="T37" fmla="*/ 883790 h 1825"/>
              <a:gd name="T38" fmla="*/ 1581809 w 3085"/>
              <a:gd name="T39" fmla="*/ 1010757 h 1825"/>
              <a:gd name="T40" fmla="*/ 1665557 w 3085"/>
              <a:gd name="T41" fmla="*/ 1454726 h 1825"/>
              <a:gd name="T42" fmla="*/ 1748521 w 3085"/>
              <a:gd name="T43" fmla="*/ 1465514 h 1825"/>
              <a:gd name="T44" fmla="*/ 1831486 w 3085"/>
              <a:gd name="T45" fmla="*/ 1514475 h 1825"/>
              <a:gd name="T46" fmla="*/ 1915233 w 3085"/>
              <a:gd name="T47" fmla="*/ 1292075 h 1825"/>
              <a:gd name="T48" fmla="*/ 1998198 w 3085"/>
              <a:gd name="T49" fmla="*/ 1185855 h 1825"/>
              <a:gd name="T50" fmla="*/ 2081163 w 3085"/>
              <a:gd name="T51" fmla="*/ 907855 h 1825"/>
              <a:gd name="T52" fmla="*/ 2164910 w 3085"/>
              <a:gd name="T53" fmla="*/ 667199 h 1825"/>
              <a:gd name="T54" fmla="*/ 2247875 w 3085"/>
              <a:gd name="T55" fmla="*/ 433181 h 1825"/>
              <a:gd name="T56" fmla="*/ 2331622 w 3085"/>
              <a:gd name="T57" fmla="*/ 292107 h 1825"/>
              <a:gd name="T58" fmla="*/ 2414587 w 3085"/>
              <a:gd name="T59" fmla="*/ 199164 h 18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85"/>
              <a:gd name="T91" fmla="*/ 0 h 1825"/>
              <a:gd name="T92" fmla="*/ 3085 w 3085"/>
              <a:gd name="T93" fmla="*/ 1825 h 182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85" h="1825">
                <a:moveTo>
                  <a:pt x="0" y="1065"/>
                </a:moveTo>
                <a:lnTo>
                  <a:pt x="107" y="1054"/>
                </a:lnTo>
                <a:lnTo>
                  <a:pt x="213" y="850"/>
                </a:lnTo>
                <a:lnTo>
                  <a:pt x="319" y="719"/>
                </a:lnTo>
                <a:lnTo>
                  <a:pt x="426" y="656"/>
                </a:lnTo>
                <a:lnTo>
                  <a:pt x="532" y="756"/>
                </a:lnTo>
                <a:lnTo>
                  <a:pt x="639" y="756"/>
                </a:lnTo>
                <a:lnTo>
                  <a:pt x="745" y="337"/>
                </a:lnTo>
                <a:lnTo>
                  <a:pt x="851" y="0"/>
                </a:lnTo>
                <a:lnTo>
                  <a:pt x="958" y="257"/>
                </a:lnTo>
                <a:lnTo>
                  <a:pt x="1064" y="240"/>
                </a:lnTo>
                <a:lnTo>
                  <a:pt x="1170" y="435"/>
                </a:lnTo>
                <a:lnTo>
                  <a:pt x="1277" y="443"/>
                </a:lnTo>
                <a:lnTo>
                  <a:pt x="1383" y="508"/>
                </a:lnTo>
                <a:lnTo>
                  <a:pt x="1489" y="479"/>
                </a:lnTo>
                <a:lnTo>
                  <a:pt x="1596" y="681"/>
                </a:lnTo>
                <a:lnTo>
                  <a:pt x="1702" y="993"/>
                </a:lnTo>
                <a:lnTo>
                  <a:pt x="1809" y="977"/>
                </a:lnTo>
                <a:lnTo>
                  <a:pt x="1915" y="1065"/>
                </a:lnTo>
                <a:lnTo>
                  <a:pt x="2021" y="1218"/>
                </a:lnTo>
                <a:lnTo>
                  <a:pt x="2128" y="1753"/>
                </a:lnTo>
                <a:lnTo>
                  <a:pt x="2234" y="1766"/>
                </a:lnTo>
                <a:lnTo>
                  <a:pt x="2340" y="1825"/>
                </a:lnTo>
                <a:lnTo>
                  <a:pt x="2447" y="1557"/>
                </a:lnTo>
                <a:lnTo>
                  <a:pt x="2553" y="1429"/>
                </a:lnTo>
                <a:lnTo>
                  <a:pt x="2659" y="1094"/>
                </a:lnTo>
                <a:lnTo>
                  <a:pt x="2766" y="804"/>
                </a:lnTo>
                <a:lnTo>
                  <a:pt x="2872" y="522"/>
                </a:lnTo>
                <a:lnTo>
                  <a:pt x="2979" y="352"/>
                </a:lnTo>
                <a:lnTo>
                  <a:pt x="3085" y="240"/>
                </a:ln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Freeform 27"/>
          <p:cNvSpPr>
            <a:spLocks/>
          </p:cNvSpPr>
          <p:nvPr/>
        </p:nvSpPr>
        <p:spPr bwMode="auto">
          <a:xfrm flipV="1">
            <a:off x="1905000" y="1374775"/>
            <a:ext cx="4160838" cy="2762250"/>
          </a:xfrm>
          <a:custGeom>
            <a:avLst/>
            <a:gdLst>
              <a:gd name="T0" fmla="*/ 0 w 5318"/>
              <a:gd name="T1" fmla="*/ 2762250 h 3329"/>
              <a:gd name="T2" fmla="*/ 832481 w 5318"/>
              <a:gd name="T3" fmla="*/ 2252781 h 3329"/>
              <a:gd name="T4" fmla="*/ 1664179 w 5318"/>
              <a:gd name="T5" fmla="*/ 1783971 h 3329"/>
              <a:gd name="T6" fmla="*/ 2496659 w 5318"/>
              <a:gd name="T7" fmla="*/ 1494386 h 3329"/>
              <a:gd name="T8" fmla="*/ 3329140 w 5318"/>
              <a:gd name="T9" fmla="*/ 835562 h 3329"/>
              <a:gd name="T10" fmla="*/ 4160838 w 5318"/>
              <a:gd name="T11" fmla="*/ 0 h 33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18"/>
              <a:gd name="T19" fmla="*/ 0 h 3329"/>
              <a:gd name="T20" fmla="*/ 5318 w 5318"/>
              <a:gd name="T21" fmla="*/ 3329 h 33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18" h="3329">
                <a:moveTo>
                  <a:pt x="0" y="3329"/>
                </a:moveTo>
                <a:lnTo>
                  <a:pt x="1064" y="2715"/>
                </a:lnTo>
                <a:lnTo>
                  <a:pt x="2127" y="2150"/>
                </a:lnTo>
                <a:lnTo>
                  <a:pt x="3191" y="1801"/>
                </a:lnTo>
                <a:lnTo>
                  <a:pt x="4255" y="1007"/>
                </a:lnTo>
                <a:lnTo>
                  <a:pt x="5318" y="0"/>
                </a:ln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Oval 28"/>
          <p:cNvSpPr>
            <a:spLocks noChangeArrowheads="1"/>
          </p:cNvSpPr>
          <p:nvPr/>
        </p:nvSpPr>
        <p:spPr bwMode="auto">
          <a:xfrm>
            <a:off x="1862138" y="1327150"/>
            <a:ext cx="88900" cy="95250"/>
          </a:xfrm>
          <a:prstGeom prst="ellipse">
            <a:avLst/>
          </a:prstGeom>
          <a:solidFill>
            <a:srgbClr val="33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Oval 29"/>
          <p:cNvSpPr>
            <a:spLocks noChangeArrowheads="1"/>
          </p:cNvSpPr>
          <p:nvPr/>
        </p:nvSpPr>
        <p:spPr bwMode="auto">
          <a:xfrm>
            <a:off x="2693988" y="1836738"/>
            <a:ext cx="88900" cy="95250"/>
          </a:xfrm>
          <a:prstGeom prst="ellipse">
            <a:avLst/>
          </a:prstGeom>
          <a:solidFill>
            <a:srgbClr val="33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Oval 30"/>
          <p:cNvSpPr>
            <a:spLocks noChangeArrowheads="1"/>
          </p:cNvSpPr>
          <p:nvPr/>
        </p:nvSpPr>
        <p:spPr bwMode="auto">
          <a:xfrm>
            <a:off x="3525838" y="2305050"/>
            <a:ext cx="88900" cy="95250"/>
          </a:xfrm>
          <a:prstGeom prst="ellipse">
            <a:avLst/>
          </a:prstGeom>
          <a:solidFill>
            <a:srgbClr val="33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Oval 31"/>
          <p:cNvSpPr>
            <a:spLocks noChangeArrowheads="1"/>
          </p:cNvSpPr>
          <p:nvPr/>
        </p:nvSpPr>
        <p:spPr bwMode="auto">
          <a:xfrm>
            <a:off x="4359275" y="2595563"/>
            <a:ext cx="87313" cy="93662"/>
          </a:xfrm>
          <a:prstGeom prst="ellipse">
            <a:avLst/>
          </a:prstGeom>
          <a:solidFill>
            <a:srgbClr val="33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1" name="Oval 32"/>
          <p:cNvSpPr>
            <a:spLocks noChangeArrowheads="1"/>
          </p:cNvSpPr>
          <p:nvPr/>
        </p:nvSpPr>
        <p:spPr bwMode="auto">
          <a:xfrm>
            <a:off x="5191125" y="3254375"/>
            <a:ext cx="87313" cy="93663"/>
          </a:xfrm>
          <a:prstGeom prst="ellipse">
            <a:avLst/>
          </a:prstGeom>
          <a:solidFill>
            <a:srgbClr val="33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Oval 33"/>
          <p:cNvSpPr>
            <a:spLocks noChangeArrowheads="1"/>
          </p:cNvSpPr>
          <p:nvPr/>
        </p:nvSpPr>
        <p:spPr bwMode="auto">
          <a:xfrm>
            <a:off x="6022975" y="4089400"/>
            <a:ext cx="87313" cy="93663"/>
          </a:xfrm>
          <a:prstGeom prst="ellipse">
            <a:avLst/>
          </a:prstGeom>
          <a:solidFill>
            <a:srgbClr val="33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5486400" y="1909763"/>
            <a:ext cx="27432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spAutoFit/>
          </a:bodyPr>
          <a:lstStyle/>
          <a:p>
            <a:pPr algn="ctr" eaLnBrk="1" hangingPunct="1"/>
            <a:r>
              <a:rPr lang="en-US" sz="2100">
                <a:latin typeface="Arial" pitchFamily="34" charset="0"/>
              </a:rPr>
              <a:t> </a:t>
            </a:r>
            <a:r>
              <a:rPr lang="en-US" sz="2100" b="1">
                <a:latin typeface="Arial" pitchFamily="34" charset="0"/>
              </a:rPr>
              <a:t>$40   $24    $4  $40</a:t>
            </a:r>
          </a:p>
        </p:txBody>
      </p:sp>
      <p:sp>
        <p:nvSpPr>
          <p:cNvPr id="58404" name="Line 35"/>
          <p:cNvSpPr>
            <a:spLocks noChangeShapeType="1"/>
          </p:cNvSpPr>
          <p:nvPr/>
        </p:nvSpPr>
        <p:spPr bwMode="auto">
          <a:xfrm>
            <a:off x="6019800" y="229076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Line 36"/>
          <p:cNvSpPr>
            <a:spLocks noChangeShapeType="1"/>
          </p:cNvSpPr>
          <p:nvPr/>
        </p:nvSpPr>
        <p:spPr bwMode="auto">
          <a:xfrm>
            <a:off x="6629400" y="229076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Line 37"/>
          <p:cNvSpPr>
            <a:spLocks noChangeShapeType="1"/>
          </p:cNvSpPr>
          <p:nvPr/>
        </p:nvSpPr>
        <p:spPr bwMode="auto">
          <a:xfrm>
            <a:off x="7391400" y="229076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Line 38"/>
          <p:cNvSpPr>
            <a:spLocks noChangeShapeType="1"/>
          </p:cNvSpPr>
          <p:nvPr/>
        </p:nvSpPr>
        <p:spPr bwMode="auto">
          <a:xfrm>
            <a:off x="7848600" y="22907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637B28-509B-4383-96AE-186EBEE6DD84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95400" y="1676400"/>
          <a:ext cx="65532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Photo Editor Photo" r:id="rId4" imgW="5780952" imgH="3715269" progId="">
                  <p:embed/>
                </p:oleObj>
              </mc:Choice>
              <mc:Fallback>
                <p:oleObj name="Photo Editor Photo" r:id="rId4" imgW="5780952" imgH="371526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6553200" cy="3905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667000" y="533400"/>
            <a:ext cx="358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ÄÎÕ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ñ¿ðüåý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67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Сүрьеэгийн байдал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Монгол Улсад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 - Монгол улсад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НДББ-ийн сүрьеэгийн тархалт, нас баралт ихтэй долоон орны нэг</a:t>
            </a:r>
          </a:p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 хүн амын дундаж наслалтыг 6 хувиар бууруулж байна</a:t>
            </a:r>
          </a:p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Халдварт өвчний шалтгаант өвчлөлийн гуравдугаарт, нас баралтын шалтгааны нэгдүгээрт бичигдэж байна.</a:t>
            </a:r>
          </a:p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Сүрьеэгээр өвдөж буй 10 тохиолдол бүрийн 1 нь хүүхэд байна.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16-44 насныхан - 71%</a:t>
            </a:r>
          </a:p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хүртэлх насны хүүхэд – 10%</a:t>
            </a:r>
          </a:p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74% - амьжиргааны баталгаажих доод түвшингээс бага орлоготой хүмүүс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90600" y="1447800"/>
          <a:ext cx="731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Сүрьеэгийн халдвар тархалтын түвшин </a:t>
            </a:r>
            <a:b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өндөр хөгжилтэй орнууд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6096000"/>
            <a:ext cx="3124200" cy="45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1200" dirty="0">
                <a:ea typeface="+mj-ea"/>
                <a:cs typeface="Arial" pitchFamily="34" charset="0"/>
              </a:rPr>
              <a:t>Эх: сурвалж: </a:t>
            </a:r>
            <a:r>
              <a:rPr lang="en-US" sz="1200" dirty="0">
                <a:ea typeface="+mj-ea"/>
                <a:cs typeface="Arial" pitchFamily="34" charset="0"/>
              </a:rPr>
              <a:t>ten Dam,1990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14600"/>
            <a:ext cx="533400" cy="1981200"/>
          </a:xfrm>
          <a:prstGeom prst="rect">
            <a:avLst/>
          </a:prstGeom>
        </p:spPr>
        <p:txBody>
          <a:bodyPr vert="vert27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1600" dirty="0">
                <a:ea typeface="+mj-ea"/>
                <a:cs typeface="Arial" pitchFamily="34" charset="0"/>
              </a:rPr>
              <a:t>Нийт хүн амын хувь </a:t>
            </a:r>
            <a:endParaRPr lang="en-US" sz="1600" dirty="0"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Сүрьеэгийн халдвар тархалтын түвшин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хөгжиж буй орнууд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990600" y="16764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514600"/>
            <a:ext cx="533400" cy="1981200"/>
          </a:xfrm>
          <a:prstGeom prst="rect">
            <a:avLst/>
          </a:prstGeom>
        </p:spPr>
        <p:txBody>
          <a:bodyPr vert="vert27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1600" dirty="0">
                <a:ea typeface="+mj-ea"/>
                <a:cs typeface="Arial" pitchFamily="34" charset="0"/>
              </a:rPr>
              <a:t>Нийт хүн мын хувь </a:t>
            </a:r>
            <a:endParaRPr lang="en-US" sz="1600" dirty="0"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096000"/>
            <a:ext cx="3124200" cy="45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1200" dirty="0">
                <a:ea typeface="+mj-ea"/>
                <a:cs typeface="Arial" pitchFamily="34" charset="0"/>
              </a:rPr>
              <a:t>Эх: сурвалж: </a:t>
            </a:r>
            <a:r>
              <a:rPr lang="en-US" sz="1200" dirty="0">
                <a:ea typeface="+mj-ea"/>
                <a:cs typeface="Arial" pitchFamily="34" charset="0"/>
              </a:rPr>
              <a:t>ten Dam,1990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10811"/>
          <a:stretch>
            <a:fillRect/>
          </a:stretch>
        </p:blipFill>
        <p:spPr bwMode="auto">
          <a:xfrm>
            <a:off x="381000" y="12192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b="8333"/>
          <a:stretch>
            <a:fillRect/>
          </a:stretch>
        </p:blipFill>
        <p:spPr bwMode="auto">
          <a:xfrm>
            <a:off x="457200" y="838201"/>
            <a:ext cx="8382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Агуулга</a:t>
            </a:r>
            <a:endParaRPr lang="mn-MN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Сүрьеэгийн байдал Дэлхий дахинд</a:t>
            </a:r>
          </a:p>
          <a:p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Сүрьеэгийн байдал Монгол улсад</a:t>
            </a:r>
          </a:p>
          <a:p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Сүрьеэгийн байдал Улаанбаатар хотод</a:t>
            </a:r>
          </a:p>
          <a:p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Олон эмэнд тэсвэртэй сүрьеэ</a:t>
            </a:r>
          </a:p>
          <a:p>
            <a:endParaRPr lang="mn-MN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mn-MN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799"/>
          <a:ext cx="8229600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1775" y="463550"/>
          <a:ext cx="8612188" cy="601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Worksheet" r:id="rId3" imgW="7610400" imgH="3705120" progId="Excel.Sheet.8">
                  <p:embed/>
                </p:oleObj>
              </mc:Choice>
              <mc:Fallback>
                <p:oleObj name="Worksheet" r:id="rId3" imgW="7610400" imgH="3705120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63550"/>
                        <a:ext cx="8612188" cy="601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14400" y="6096000"/>
            <a:ext cx="3124200" cy="45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1200" dirty="0">
                <a:ea typeface="+mj-ea"/>
                <a:cs typeface="Arial" pitchFamily="34" charset="0"/>
              </a:rPr>
              <a:t>Эх сурвалж: </a:t>
            </a:r>
            <a:r>
              <a:rPr lang="en-US" sz="1200" dirty="0">
                <a:ea typeface="+mj-ea"/>
                <a:cs typeface="Arial" pitchFamily="34" charset="0"/>
              </a:rPr>
              <a:t>http://www.doh.gov.mn/index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2014 онд сүрьеэ нийт тохиолдол 4172 байгаа нь 10 000 хүн амд 14,2 ногдож байна. 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2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20160" r="4455" b="14016"/>
          <a:stretch/>
        </p:blipFill>
        <p:spPr>
          <a:xfrm>
            <a:off x="457200" y="1960455"/>
            <a:ext cx="8229600" cy="466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pPr algn="ctr"/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Сүрьеэгийн өвчлөл ба тархалт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7" name="Chart 2"/>
          <p:cNvGraphicFramePr>
            <a:graphicFrameLocks/>
          </p:cNvGraphicFramePr>
          <p:nvPr/>
        </p:nvGraphicFramePr>
        <p:xfrm>
          <a:off x="465138" y="1747838"/>
          <a:ext cx="8261350" cy="405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Worksheet" r:id="rId4" imgW="8172450" imgH="4019550" progId="Excel.Sheet.8">
                  <p:embed/>
                </p:oleObj>
              </mc:Choice>
              <mc:Fallback>
                <p:oleObj name="Worksheet" r:id="rId4" imgW="8172450" imgH="4019550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747838"/>
                        <a:ext cx="8261350" cy="405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Сүрьеэгийн </a:t>
            </a:r>
            <a:r>
              <a:rPr lang="mn-M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 </a:t>
            </a:r>
            <a:r>
              <a:rPr lang="mn-M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баралт, эдгэрэлтийн түвшин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1" name="Chart 2"/>
          <p:cNvGraphicFramePr>
            <a:graphicFrameLocks/>
          </p:cNvGraphicFramePr>
          <p:nvPr/>
        </p:nvGraphicFramePr>
        <p:xfrm>
          <a:off x="465138" y="1679575"/>
          <a:ext cx="8129587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7" name="Worksheet" r:id="rId4" imgW="8172450" imgH="4610100" progId="Excel.Sheet.8">
                  <p:embed/>
                </p:oleObj>
              </mc:Choice>
              <mc:Fallback>
                <p:oleObj name="Worksheet" r:id="rId4" imgW="8172450" imgH="4610100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679575"/>
                        <a:ext cx="8129587" cy="458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Сүрьеэтэй өвчтөний насны ангилал        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2014 он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935163"/>
          <a:ext cx="8458200" cy="46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МХЗ-д суурилсан Үндэсний хөгжлийн цогц бодлого – 2015 он гэхэд сүрьеэгийн</a:t>
            </a:r>
          </a:p>
          <a:p>
            <a:pPr lvl="1" algn="just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тархалтыг 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000 хүн амд </a:t>
            </a: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</a:t>
            </a:r>
          </a:p>
          <a:p>
            <a:pPr lvl="1" algn="just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өвчлөлийг 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000 хүн амд </a:t>
            </a: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</a:p>
          <a:p>
            <a:pPr lvl="1" algn="just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 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баралтыг 100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000 хүн амд </a:t>
            </a: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lvl="1" algn="just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олон </a:t>
            </a:r>
            <a:r>
              <a:rPr lang="mn-MN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улсын стандартын дагуу илрүүлж, эмчилсэн тохиолдлын хувийг 100-д </a:t>
            </a:r>
            <a:r>
              <a:rPr lang="mn-M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хүргэнэ</a:t>
            </a:r>
          </a:p>
          <a:p>
            <a:pPr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mn-MN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62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Сүрьеэгийн байдал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mn-MN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Улаанбаатар хотод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F7107-8605-4F04-B4DC-0ABCC3A8CB99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0" y="6096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Slide" r:id="rId3" imgW="4570530" imgH="3427618" progId="PowerPoint.Slide.12">
                  <p:embed/>
                </p:oleObj>
              </mc:Choice>
              <mc:Fallback>
                <p:oleObj name="Slide" r:id="rId3" imgW="4570530" imgH="3427618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228600" y="9906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Сүрьеэгийн байдал         Дэлхий дахинд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2014 онд Улаанбаатар хотод бүртгэгдсэн нийт шинэ сүрьеэгийн тохиолдол 2558 бүртгэгдсэн нь улсын хэмжээнд 61,3 хувийг эзэлж байна.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050" r="18334" b="26138"/>
          <a:stretch/>
        </p:blipFill>
        <p:spPr>
          <a:xfrm>
            <a:off x="304800" y="1935163"/>
            <a:ext cx="8610600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Улаанбаатар хотод бүртгэгдсэн шинэ тохиолдлоос гэр орон хаяггүй хүмүүс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57399"/>
          <a:ext cx="8077200" cy="373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Улаанбаатар хотод бүртгэгдсэн шинэ тохиолдлоос хөдөө орон нутгийн түр оршин суугчид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algn="ctr" eaLnBrk="1" hangingPunct="1"/>
            <a:r>
              <a:rPr lang="mn-M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2007-2009 онд шинээр сүрьеэгээр өвчлөгсдийн нийгмийн байдал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(n=10237)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820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mn-MN" sz="3200" dirty="0" smtClean="0">
                <a:latin typeface="Arial" pitchFamily="34" charset="0"/>
                <a:cs typeface="Arial" pitchFamily="34" charset="0"/>
              </a:rPr>
              <a:t>Улаанбаатар хотод халдвартай хэлбэрийн сүрьеэтэй өвчтний ажил эрхлэлтийн байдал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(n=478)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00"/>
          <a:ext cx="914400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106"/>
                <a:gridCol w="1933279"/>
                <a:gridCol w="1484923"/>
                <a:gridCol w="1875693"/>
                <a:gridCol w="1524000"/>
                <a:gridCol w="1524000"/>
              </a:tblGrid>
              <a:tr h="167640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Улсын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байгууллагад тоо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Ажилгүй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тоо 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Хувийн байгууллагад тоо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Хувиараа хөдөлмөр эрхэлдэг тоо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Бусад тоо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(8.4)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196 (41.0)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76   (15.9)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53(11.1)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113 (23.6)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67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mn-MN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Олон эмэнд тэсвэртэй сүрьеэ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2003 онд анх ОЭТС-г илрүүлэн оношлож бүртгэж эхэлсэн бөгөөд 2014 оны байдлаар Монгол улсад ОЭТС-ийн 1690 тохиолдол бүртгэгдснээс Улаанбаатар, Сэлэнгэ, Дархан-Уул, Төв, Дорнод аймгуудад өвчлөл илүү өндөр байна.</a:t>
            </a:r>
            <a:endParaRPr lang="mn-MN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b="11429"/>
          <a:stretch>
            <a:fillRect/>
          </a:stretch>
        </p:blipFill>
        <p:spPr bwMode="auto">
          <a:xfrm>
            <a:off x="457200" y="11430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Улсын</a:t>
            </a:r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2014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онд</a:t>
            </a:r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олон</a:t>
            </a:r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эмэнд</a:t>
            </a:r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тэсвэртэй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сүрьеэгийн</a:t>
            </a:r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байдал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35163"/>
          <a:ext cx="8686800" cy="46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ОЭТС-ийн нас, хүйсийн байдал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7772400" cy="762000"/>
          </a:xfrm>
        </p:spPr>
        <p:txBody>
          <a:bodyPr/>
          <a:lstStyle/>
          <a:p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 – дэлхий дахинд   </a:t>
            </a:r>
            <a:endParaRPr lang="en-GB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228600" y="1600200"/>
            <a:ext cx="8762999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9.4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сая шинэ </a:t>
            </a: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сүрьеэгийн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тохиолдол</a:t>
            </a:r>
            <a:endParaRPr kumimoji="1"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1.5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сая хүн сүрьеэгээр нас барж байна </a:t>
            </a:r>
            <a:endParaRPr kumimoji="1"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kumimoji="1"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онд </a:t>
            </a:r>
            <a:r>
              <a:rPr kumimoji="1"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480000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шинэ ОЭДС – ийн тохиолдлууд үүнээс </a:t>
            </a:r>
            <a:r>
              <a:rPr kumimoji="1"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210 </a:t>
            </a:r>
            <a:r>
              <a:rPr kumimoji="1"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нас барсан</a:t>
            </a:r>
            <a:endParaRPr kumimoji="1"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Дэлхий дээр 3 хүн тутмын 1 нь сүрьеэгийн халдвар авсан байдаг.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Халдвар авсан хүний 10% нь сүрьеэгээр өвчлөх магадлалтай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Халдвартай хэлбэрийн сүрьеэтэй хүн жилд 10-15 хүнд халдвар тараадаг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1.6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сая Сүрьеэтэй өвчтөн ХДХВ-ээр халдварлагдсан </a:t>
            </a:r>
            <a:endParaRPr kumimoji="1"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28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GB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n-MN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ОЭТС-ийн нас баралт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35163"/>
          <a:ext cx="8686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b="11765"/>
          <a:stretch>
            <a:fillRect/>
          </a:stretch>
        </p:blipFill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b="8955"/>
          <a:stretch>
            <a:fillRect/>
          </a:stretch>
        </p:blipFill>
        <p:spPr bwMode="auto">
          <a:xfrm>
            <a:off x="457200" y="12192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42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ОЭДС- эмчлэхэд бэрхшээлтэй, өртөг өндөр сүрьеэгийн хэлбэр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Мэдрэг сүрьеэ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ОЭДС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МОЭДС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Дамжих зам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Агаар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дусал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Агаар-дусал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Агаар-дусал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44320"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Оношлогоо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Түрхэцийн шинжилгээ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Өсгөвөр, эмийн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мэдрэг чанар тодорхойлох шинжилгээ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Өсгөвөр, эмийн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мэдрэг чанар тодорхойлох  иж бүрдэл шинжилгээ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Эмчилгээний үр дүн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(n=1808)</a:t>
                      </a:r>
                    </a:p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88,2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% амжилттай</a:t>
                      </a:r>
                    </a:p>
                    <a:p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7,2% үр дүнгүй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(n=179)</a:t>
                      </a:r>
                    </a:p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73.8%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амжилтай </a:t>
                      </a:r>
                    </a:p>
                    <a:p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8,4% үр дүнгүй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бага ?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Эмчилгээний хугацаа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6-8 сар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18-24 сар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2 жилээс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дээш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Эмийн үнэ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30 ам. доллар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ам.доллар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дээш ам. доллар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oda.quirk.co.za/img.q?siteId=2&amp;id=3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867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609600" y="6096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СҮРЬЕЭТЭЙ ТЭМЦЭХ АЖИЛД БҮХ НИЙТИЙН ОРОЛЦОО ЧУХАЛ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TextBox 8"/>
          <p:cNvSpPr txBox="1">
            <a:spLocks noChangeArrowheads="1"/>
          </p:cNvSpPr>
          <p:nvPr/>
        </p:nvSpPr>
        <p:spPr bwMode="auto">
          <a:xfrm>
            <a:off x="762000" y="54102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НИЙТЭЭРЭЭ АНХААРАХГҮЙ БОЛ НИЙГЭМ ӨӨРӨӨ ХОХИРНО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7696200" cy="944562"/>
          </a:xfrm>
        </p:spPr>
        <p:txBody>
          <a:bodyPr/>
          <a:lstStyle/>
          <a:p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Сүрьеэ- дэлхий дахинд   </a:t>
            </a:r>
            <a:endParaRPr lang="en-GB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468313" y="1484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Сүрьеэгийн улмаас дэлхийд өдөрт 4700, цаг тутамд 200 хүн нас барж байна</a:t>
            </a:r>
            <a:r>
              <a:rPr kumimoji="1"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1" lang="mn-MN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Нөхөн үржихүйн буюу 15-44 насны эмэгтэйчүүдийн нас баралтын тэргүүлэх гурван шалтгааны нэг нь сүрьеэ байна</a:t>
            </a:r>
            <a:r>
              <a:rPr kumimoji="1"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1" lang="mn-MN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 бүр хагас сая хүүхэд сүрьеэгээр өвчилж, 74000 хүүхэд сүрьеэгийн улмаас  нас барж байна</a:t>
            </a:r>
            <a:r>
              <a:rPr kumimoji="1"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kumimoji="1" lang="mn-MN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GB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7696200" cy="944562"/>
          </a:xfrm>
        </p:spPr>
        <p:txBody>
          <a:bodyPr/>
          <a:lstStyle/>
          <a:p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Сүрьеэ – дэлхий дахинд   </a:t>
            </a:r>
            <a:endParaRPr lang="en-GB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228600" y="14478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Сүрьеэтэй тэмцэх сэргийлэх үйл ажиллагаанд тулгараад буй ноцтой асуудал нь олон эмэнд тэсвэртэй болон маш олон эмэнд тэсвэртэй сүрьеэ юм.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онд дэлхий дээр ОЭДС-ийн 480000  тохиолдол бүртгэгдсэнээс 210000 нь нас барсан байна.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Бүх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шинэ сүрьеэгийн тохиолдлын </a:t>
            </a:r>
            <a:r>
              <a:rPr kumimoji="1"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3.3%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нь ОЭДС – ийн </a:t>
            </a: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тохиолдол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Бүртгэгдсэн ОЭДС-ийн 10% нь маш ОЭТС байна </a:t>
            </a:r>
            <a:endParaRPr kumimoji="1"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Маш </a:t>
            </a: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ОЭТС–ийн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тохиолдлууд нийт 58 оронд оношлогджээ</a:t>
            </a:r>
            <a:endParaRPr kumimoji="1"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kumimoji="1" lang="en-GB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1.6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сая </a:t>
            </a:r>
            <a:r>
              <a:rPr kumimoji="1" lang="mn-M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сүрьеэтэй </a:t>
            </a:r>
            <a:r>
              <a:rPr kumimoji="1" lang="mn-M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өвчтөн ХДХВ-ээр халдварлагдсан </a:t>
            </a:r>
            <a:endParaRPr kumimoji="1"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sz="2800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GB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6FE17F-779C-4B20-BFD8-A2725CC14D10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90600"/>
            <a:ext cx="9144000" cy="5638800"/>
            <a:chOff x="0" y="432"/>
            <a:chExt cx="5760" cy="3552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0" y="432"/>
            <a:ext cx="5760" cy="3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Microsoft Map" r:id="rId4" imgW="62664975" imgH="29708350" progId="">
                    <p:embed/>
                  </p:oleObj>
                </mc:Choice>
                <mc:Fallback>
                  <p:oleObj name="Microsoft Map" r:id="rId4" imgW="62664975" imgH="2970835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"/>
                          <a:ext cx="5760" cy="3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1680"/>
              <a:ext cx="1536" cy="1114"/>
              <a:chOff x="0" y="1680"/>
              <a:chExt cx="1536" cy="1114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192" y="2140"/>
                <a:ext cx="113" cy="68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Text Box 6"/>
              <p:cNvSpPr txBox="1">
                <a:spLocks noChangeArrowheads="1"/>
              </p:cNvSpPr>
              <p:nvPr/>
            </p:nvSpPr>
            <p:spPr bwMode="auto">
              <a:xfrm>
                <a:off x="288" y="2097"/>
                <a:ext cx="8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>
                    <a:solidFill>
                      <a:srgbClr val="0070C0"/>
                    </a:solidFill>
                    <a:latin typeface="Arial" pitchFamily="34" charset="0"/>
                  </a:rPr>
                  <a:t>25- 49</a:t>
                </a:r>
                <a:endParaRPr lang="en-GB" sz="10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192" y="2277"/>
                <a:ext cx="113" cy="68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Text Box 8"/>
              <p:cNvSpPr txBox="1">
                <a:spLocks noChangeArrowheads="1"/>
              </p:cNvSpPr>
              <p:nvPr/>
            </p:nvSpPr>
            <p:spPr bwMode="auto">
              <a:xfrm>
                <a:off x="288" y="2234"/>
                <a:ext cx="1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>
                    <a:solidFill>
                      <a:srgbClr val="0070C0"/>
                    </a:solidFill>
                    <a:latin typeface="Arial" pitchFamily="34" charset="0"/>
                  </a:rPr>
                  <a:t>50 - 99</a:t>
                </a:r>
                <a:endParaRPr lang="en-GB" sz="10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192" y="2413"/>
                <a:ext cx="113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Text Box 10"/>
              <p:cNvSpPr txBox="1">
                <a:spLocks noChangeArrowheads="1"/>
              </p:cNvSpPr>
              <p:nvPr/>
            </p:nvSpPr>
            <p:spPr bwMode="auto">
              <a:xfrm>
                <a:off x="288" y="2370"/>
                <a:ext cx="1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>
                    <a:solidFill>
                      <a:srgbClr val="0070C0"/>
                    </a:solidFill>
                    <a:latin typeface="Arial" pitchFamily="34" charset="0"/>
                  </a:rPr>
                  <a:t>100- 299</a:t>
                </a:r>
                <a:endParaRPr lang="en-GB" sz="10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192" y="1867"/>
                <a:ext cx="113" cy="6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Text Box 12"/>
              <p:cNvSpPr txBox="1">
                <a:spLocks noChangeArrowheads="1"/>
              </p:cNvSpPr>
              <p:nvPr/>
            </p:nvSpPr>
            <p:spPr bwMode="auto">
              <a:xfrm>
                <a:off x="288" y="1824"/>
                <a:ext cx="8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>
                    <a:solidFill>
                      <a:srgbClr val="0070C0"/>
                    </a:solidFill>
                    <a:latin typeface="Arial" pitchFamily="34" charset="0"/>
                  </a:rPr>
                  <a:t>&lt; 10</a:t>
                </a:r>
                <a:endParaRPr lang="en-GB" sz="10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192" y="2004"/>
                <a:ext cx="113" cy="68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Text Box 14"/>
              <p:cNvSpPr txBox="1">
                <a:spLocks noChangeArrowheads="1"/>
              </p:cNvSpPr>
              <p:nvPr/>
            </p:nvSpPr>
            <p:spPr bwMode="auto">
              <a:xfrm>
                <a:off x="288" y="1961"/>
                <a:ext cx="120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>
                    <a:solidFill>
                      <a:srgbClr val="0070C0"/>
                    </a:solidFill>
                    <a:latin typeface="Arial" pitchFamily="34" charset="0"/>
                  </a:rPr>
                  <a:t>10 - 24</a:t>
                </a:r>
                <a:endParaRPr lang="en-GB" sz="10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192" y="2549"/>
                <a:ext cx="113" cy="68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Text Box 16"/>
              <p:cNvSpPr txBox="1">
                <a:spLocks noChangeArrowheads="1"/>
              </p:cNvSpPr>
              <p:nvPr/>
            </p:nvSpPr>
            <p:spPr bwMode="auto">
              <a:xfrm>
                <a:off x="288" y="2506"/>
                <a:ext cx="1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>
                    <a:solidFill>
                      <a:srgbClr val="0070C0"/>
                    </a:solidFill>
                    <a:latin typeface="Arial" pitchFamily="34" charset="0"/>
                  </a:rPr>
                  <a:t>300 &lt;</a:t>
                </a:r>
                <a:endParaRPr lang="en-GB" sz="1000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192" y="2683"/>
                <a:ext cx="113" cy="6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Text Box 18"/>
              <p:cNvSpPr txBox="1">
                <a:spLocks noChangeArrowheads="1"/>
              </p:cNvSpPr>
              <p:nvPr/>
            </p:nvSpPr>
            <p:spPr bwMode="auto">
              <a:xfrm>
                <a:off x="288" y="2640"/>
                <a:ext cx="1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Òîãòîîãîîã¿é</a:t>
                </a:r>
                <a:endParaRPr lang="en-GB" sz="1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Text Box 19"/>
              <p:cNvSpPr txBox="1">
                <a:spLocks noChangeArrowheads="1"/>
              </p:cNvSpPr>
              <p:nvPr/>
            </p:nvSpPr>
            <p:spPr bwMode="auto">
              <a:xfrm>
                <a:off x="0" y="1680"/>
                <a:ext cx="1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100 000 </a:t>
                </a:r>
                <a:r>
                  <a:rPr lang="en-GB" sz="12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õ¿í</a:t>
                </a:r>
                <a:r>
                  <a:rPr lang="en-GB" sz="1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2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àìä</a:t>
                </a:r>
                <a:endParaRPr lang="en-GB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29" name="Text Box 20"/>
          <p:cNvSpPr txBox="1">
            <a:spLocks noChangeArrowheads="1"/>
          </p:cNvSpPr>
          <p:nvPr/>
        </p:nvSpPr>
        <p:spPr bwMode="auto">
          <a:xfrm>
            <a:off x="611188" y="47625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Äýëõèé</a:t>
            </a:r>
            <a:r>
              <a:rPr lang="en-GB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äàõèíä</a:t>
            </a:r>
            <a:r>
              <a:rPr lang="en-GB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ñ¿ðüåýãèéí</a:t>
            </a:r>
            <a:r>
              <a:rPr lang="en-GB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º</a:t>
            </a:r>
            <a:r>
              <a:rPr lang="en-GB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â÷ëºë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053" name="Rectangle 21"/>
          <p:cNvSpPr>
            <a:spLocks noChangeArrowheads="1"/>
          </p:cNvSpPr>
          <p:nvPr/>
        </p:nvSpPr>
        <p:spPr bwMode="auto">
          <a:xfrm>
            <a:off x="4643438" y="1052513"/>
            <a:ext cx="390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õàëäâàð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àâñàí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1,</a:t>
            </a:r>
            <a:r>
              <a:rPr lang="mn-MN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òýðáóì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0054" name="Rectangle 22"/>
          <p:cNvSpPr>
            <a:spLocks noChangeArrowheads="1"/>
          </p:cNvSpPr>
          <p:nvPr/>
        </p:nvSpPr>
        <p:spPr bwMode="auto">
          <a:xfrm>
            <a:off x="1908175" y="2708275"/>
            <a:ext cx="2597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Æèë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á¿ð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8</a:t>
            </a:r>
            <a:r>
              <a:rPr lang="mn-MN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-9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on"/>
                <a:cs typeface="Arial" pitchFamily="34" charset="0"/>
              </a:rPr>
              <a:t>ñàÿ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Mon"/>
              <a:cs typeface="Arial" pitchFamily="34" charset="0"/>
            </a:endParaRPr>
          </a:p>
        </p:txBody>
      </p:sp>
      <p:sp>
        <p:nvSpPr>
          <p:cNvPr id="300055" name="Rectangle 23"/>
          <p:cNvSpPr>
            <a:spLocks noChangeArrowheads="1"/>
          </p:cNvSpPr>
          <p:nvPr/>
        </p:nvSpPr>
        <p:spPr bwMode="auto">
          <a:xfrm>
            <a:off x="3492500" y="5876925"/>
            <a:ext cx="5282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mn-MN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1,5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ñàÿ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íü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æèë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á¿ð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íàñ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áàðæ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áàéãàà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3" grpId="0"/>
      <p:bldP spid="300054" grpId="0"/>
      <p:bldP spid="3000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n-MN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ДЭМБ-ын бүсүүдэд бүртгэгдсэн сүрьеэгийн тохиолдлын эзлэх хувь   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0375" y="1447800"/>
          <a:ext cx="8243888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4" imgW="8248751" imgH="5067300" progId="MSGraph.Chart.8">
                  <p:embed followColorScheme="full"/>
                </p:oleObj>
              </mc:Choice>
              <mc:Fallback>
                <p:oleObj name="Chart" r:id="rId4" imgW="8248751" imgH="5067300" progId="MSGraph.Chart.8">
                  <p:embed followColorScheme="full"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447800"/>
                        <a:ext cx="8243888" cy="506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597C-CDD5-427E-BA88-361D7F90BDA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8305800" cy="5505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Íîìõîí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äàëàéí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áàðóóí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á¿ñ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ñ¿ðüåýãèéí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º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â÷ëºë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º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íäºð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îðíóóä</a:t>
            </a:r>
            <a:endParaRPr lang="en-US" sz="4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Êàìáîæ</a:t>
            </a:r>
            <a:r>
              <a:rPr lang="mn-MN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Õÿòàä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Ëàîñ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Ìîíãîë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 eaLnBrk="1" hangingPunct="1">
              <a:buNone/>
            </a:pPr>
            <a:r>
              <a:rPr lang="mn-MN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Ôèëèï</a:t>
            </a:r>
            <a:r>
              <a:rPr lang="mn-MN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èí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Âüåòíàì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Ïàïóà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øèíý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Ãâèíåé</a:t>
            </a:r>
            <a:endParaRPr lang="en-US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0F0B6D-1A2E-4584-BD96-CDB9748592A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906</TotalTime>
  <Words>1198</Words>
  <Application>Microsoft Office PowerPoint</Application>
  <PresentationFormat>On-screen Show (4:3)</PresentationFormat>
  <Paragraphs>205</Paragraphs>
  <Slides>44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Flow</vt:lpstr>
      <vt:lpstr>Microsoft Map</vt:lpstr>
      <vt:lpstr>Chart</vt:lpstr>
      <vt:lpstr>Photo Editor Photo</vt:lpstr>
      <vt:lpstr>Worksheet</vt:lpstr>
      <vt:lpstr>Slide</vt:lpstr>
      <vt:lpstr>Сүрьеэгийн өвчлөлийн өнөөгийн байдал</vt:lpstr>
      <vt:lpstr>Агуулга</vt:lpstr>
      <vt:lpstr>Сүрьеэгийн байдал         Дэлхий дахинд</vt:lpstr>
      <vt:lpstr>Сүрьеэ – дэлхий дахинд   </vt:lpstr>
      <vt:lpstr>Сүрьеэ- дэлхий дахинд   </vt:lpstr>
      <vt:lpstr>Сүрьеэ – дэлхий дахинд   </vt:lpstr>
      <vt:lpstr>PowerPoint Presentation</vt:lpstr>
      <vt:lpstr>ДЭМБ-ын бүсүүдэд бүртгэгдсэн сүрьеэгийн тохиолдлын эзлэх хувь   </vt:lpstr>
      <vt:lpstr>PowerPoint Presentation</vt:lpstr>
      <vt:lpstr>Эрүүл мэнд, нийгэм, эдийн засагт сүрьеэгийн учруулах гамшиг юу байдаг вэ?</vt:lpstr>
      <vt:lpstr>PowerPoint Presentation</vt:lpstr>
      <vt:lpstr>PowerPoint Presentation</vt:lpstr>
      <vt:lpstr>PowerPoint Presentation</vt:lpstr>
      <vt:lpstr>Сүрьеэгийн байдал  Монгол Улсад</vt:lpstr>
      <vt:lpstr>Сүрьеэ - Монгол улсад</vt:lpstr>
      <vt:lpstr>Сүрьеэгийн халдвар тархалтын түвшин  (өндөр хөгжилтэй орнууд)</vt:lpstr>
      <vt:lpstr>Сүрьеэгийн халдвар тархалтын түвшин (хөгжиж буй орнууд)</vt:lpstr>
      <vt:lpstr>PowerPoint Presentation</vt:lpstr>
      <vt:lpstr>PowerPoint Presentation</vt:lpstr>
      <vt:lpstr>PowerPoint Presentation</vt:lpstr>
      <vt:lpstr>PowerPoint Presentation</vt:lpstr>
      <vt:lpstr>2014 онд сүрьеэ нийт тохиолдол 4172 байгаа нь 10 000 хүн амд 14,2 ногдож байна. </vt:lpstr>
      <vt:lpstr>Сүрьеэгийн өвчлөл ба тархалт</vt:lpstr>
      <vt:lpstr>Сүрьеэгийн нас баралт, эдгэрэлтийн түвшин</vt:lpstr>
      <vt:lpstr>Сүрьеэтэй өвчтөний насны ангилал               2014 он</vt:lpstr>
      <vt:lpstr>PowerPoint Presentation</vt:lpstr>
      <vt:lpstr>Сүрьеэгийн байдал  Улаанбаатар хотод</vt:lpstr>
      <vt:lpstr>PowerPoint Presentation</vt:lpstr>
      <vt:lpstr>PowerPoint Presentation</vt:lpstr>
      <vt:lpstr>2014 онд Улаанбаатар хотод бүртгэгдсэн нийт шинэ сүрьеэгийн тохиолдол 2558 бүртгэгдсэн нь улсын хэмжээнд 61,3 хувийг эзэлж байна.</vt:lpstr>
      <vt:lpstr>Улаанбаатар хотод бүртгэгдсэн шинэ тохиолдлоос гэр орон хаяггүй хүмүүс</vt:lpstr>
      <vt:lpstr>Улаанбаатар хотод бүртгэгдсэн шинэ тохиолдлоос хөдөө орон нутгийн түр оршин суугчид</vt:lpstr>
      <vt:lpstr>2007-2009 онд шинээр сүрьеэгээр өвчлөгсдийн нийгмийн байдал (n=10237)</vt:lpstr>
      <vt:lpstr>Улаанбаатар хотод халдвартай хэлбэрийн сүрьеэтэй өвчтний ажил эрхлэлтийн байдал (n=478)</vt:lpstr>
      <vt:lpstr>Олон эмэнд тэсвэртэй сүрьеэ</vt:lpstr>
      <vt:lpstr>PowerPoint Presentation</vt:lpstr>
      <vt:lpstr>PowerPoint Presentation</vt:lpstr>
      <vt:lpstr>Улсын хэмжээнд 2014 онд бүртгэгдсэн олон эмэнд тэсвэртэй сүрьеэгийн байдал </vt:lpstr>
      <vt:lpstr>ОЭТС-ийн нас, хүйсийн байдал </vt:lpstr>
      <vt:lpstr>ОЭТС-ийн нас баралт </vt:lpstr>
      <vt:lpstr>PowerPoint Presentation</vt:lpstr>
      <vt:lpstr>PowerPoint Presentation</vt:lpstr>
      <vt:lpstr>ОЭДС- эмчлэхэд бэрхшээлтэй, өртөг өндөр сүрьеэгийн хэлбэр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Сүрьеэгийн байдал Дэлхий дахинд ба Монгол улсад </dc:title>
  <dc:creator>User</dc:creator>
  <cp:lastModifiedBy>mnrm-mission</cp:lastModifiedBy>
  <cp:revision>165</cp:revision>
  <dcterms:created xsi:type="dcterms:W3CDTF">2014-08-08T07:19:07Z</dcterms:created>
  <dcterms:modified xsi:type="dcterms:W3CDTF">2015-03-25T08:58:25Z</dcterms:modified>
</cp:coreProperties>
</file>