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3" r:id="rId2"/>
    <p:sldId id="310" r:id="rId3"/>
    <p:sldId id="315" r:id="rId4"/>
    <p:sldId id="318" r:id="rId5"/>
    <p:sldId id="319" r:id="rId6"/>
    <p:sldId id="320" r:id="rId7"/>
    <p:sldId id="321" r:id="rId8"/>
    <p:sldId id="304" r:id="rId9"/>
    <p:sldId id="256" r:id="rId10"/>
    <p:sldId id="257" r:id="rId11"/>
    <p:sldId id="265" r:id="rId12"/>
    <p:sldId id="260" r:id="rId13"/>
    <p:sldId id="258" r:id="rId14"/>
    <p:sldId id="261" r:id="rId15"/>
    <p:sldId id="262" r:id="rId16"/>
    <p:sldId id="305" r:id="rId17"/>
    <p:sldId id="300" r:id="rId18"/>
    <p:sldId id="308" r:id="rId19"/>
    <p:sldId id="301" r:id="rId20"/>
    <p:sldId id="272" r:id="rId21"/>
    <p:sldId id="286" r:id="rId22"/>
    <p:sldId id="287" r:id="rId23"/>
    <p:sldId id="311" r:id="rId24"/>
    <p:sldId id="312" r:id="rId25"/>
    <p:sldId id="302" r:id="rId26"/>
    <p:sldId id="291" r:id="rId27"/>
    <p:sldId id="307" r:id="rId28"/>
    <p:sldId id="296" r:id="rId29"/>
    <p:sldId id="293" r:id="rId30"/>
    <p:sldId id="290" r:id="rId31"/>
    <p:sldId id="294" r:id="rId32"/>
    <p:sldId id="298" r:id="rId33"/>
    <p:sldId id="306" r:id="rId34"/>
    <p:sldId id="276" r:id="rId35"/>
    <p:sldId id="283" r:id="rId36"/>
    <p:sldId id="317" r:id="rId37"/>
    <p:sldId id="32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5385" autoAdjust="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avaalkhamJ\Desktop\NCCD%20AIDS,%20STI%20Depart\HIV%20&#1084;&#1101;&#1076;&#1101;&#1101;\Tables%20and%20figur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ungaa\Shuurhai%20medee\New%20Microsoft%20Office%20Excel%20Worksheet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en-GB"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mn-MN" b="1">
                        <a:latin typeface="Times New Roman" pitchFamily="18" charset="0"/>
                        <a:cs typeface="Times New Roman" pitchFamily="18" charset="0"/>
                      </a:rPr>
                      <a:t>Бусад халдварт өвчин
</a:t>
                    </a:r>
                    <a:r>
                      <a:rPr lang="mn-MN" b="1" smtClean="0">
                        <a:latin typeface="Times New Roman" pitchFamily="18" charset="0"/>
                        <a:cs typeface="Times New Roman" pitchFamily="18" charset="0"/>
                      </a:rPr>
                      <a:t>3.7%</a:t>
                    </a:r>
                    <a:endParaRPr lang="mn-MN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1"/>
              <c:layout>
                <c:manualLayout>
                  <c:x val="-0.16868363889591229"/>
                  <c:y val="1.2670603674540679E-2"/>
                </c:manualLayout>
              </c:layout>
              <c:tx>
                <c:rich>
                  <a:bodyPr/>
                  <a:lstStyle/>
                  <a:p>
                    <a:pPr>
                      <a:defRPr lang="en-GB" sz="18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Б</a:t>
                    </a:r>
                    <a:r>
                      <a:rPr lang="mn-MN" sz="1800" b="1" smtClean="0">
                        <a:latin typeface="Times New Roman" pitchFamily="18" charset="0"/>
                        <a:cs typeface="Times New Roman" pitchFamily="18" charset="0"/>
                      </a:rPr>
                      <a:t>ЗДХ</a:t>
                    </a:r>
                    <a:r>
                      <a:rPr lang="ru-RU" sz="1800" b="1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mn-MN" sz="1800" b="1" smtClean="0">
                        <a:latin typeface="Times New Roman" pitchFamily="18" charset="0"/>
                        <a:cs typeface="Times New Roman" pitchFamily="18" charset="0"/>
                      </a:rPr>
                      <a:t>39.9</a:t>
                    </a:r>
                    <a:r>
                      <a:rPr lang="ru-RU" sz="1800" b="1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8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2"/>
              <c:layout>
                <c:manualLayout>
                  <c:x val="0.12621909396033629"/>
                  <c:y val="-1.2762224166423641E-2"/>
                </c:manualLayout>
              </c:layout>
              <c:tx>
                <c:rich>
                  <a:bodyPr/>
                  <a:lstStyle/>
                  <a:p>
                    <a:pPr>
                      <a:defRPr lang="en-GB"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mn-MN" sz="1600" b="1" dirty="0" smtClean="0">
                        <a:latin typeface="Times New Roman" pitchFamily="18" charset="0"/>
                        <a:cs typeface="Times New Roman" pitchFamily="18" charset="0"/>
                      </a:rPr>
                      <a:t>Зоонозын </a:t>
                    </a:r>
                    <a:r>
                      <a:rPr lang="mn-MN" sz="1600" b="1" dirty="0">
                        <a:latin typeface="Times New Roman" pitchFamily="18" charset="0"/>
                        <a:cs typeface="Times New Roman" pitchFamily="18" charset="0"/>
                      </a:rPr>
                      <a:t>халдварт өвчин
</a:t>
                    </a:r>
                    <a:r>
                      <a:rPr lang="mn-MN" sz="1600" b="1" dirty="0" smtClean="0">
                        <a:latin typeface="Times New Roman" pitchFamily="18" charset="0"/>
                        <a:cs typeface="Times New Roman" pitchFamily="18" charset="0"/>
                      </a:rPr>
                      <a:t>1.2%</a:t>
                    </a:r>
                    <a:endParaRPr lang="mn-MN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3"/>
              <c:layout>
                <c:manualLayout>
                  <c:x val="-0.41398955910950541"/>
                  <c:y val="-6.1728395061728444E-3"/>
                </c:manualLayout>
              </c:layout>
              <c:spPr/>
              <c:txPr>
                <a:bodyPr/>
                <a:lstStyle/>
                <a:p>
                  <a:pPr>
                    <a:defRPr lang="en-GB"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4"/>
              <c:layout>
                <c:manualLayout>
                  <c:x val="0.17861355595766404"/>
                  <c:y val="-0.19446024108097648"/>
                </c:manualLayout>
              </c:layout>
              <c:tx>
                <c:rich>
                  <a:bodyPr/>
                  <a:lstStyle/>
                  <a:p>
                    <a:pPr>
                      <a:defRPr lang="en-GB"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Амьсгалын </a:t>
                    </a:r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замын халдварт өвчин
</a:t>
                    </a:r>
                    <a:r>
                      <a:rPr lang="mn-MN" b="1" dirty="0" smtClean="0">
                        <a:latin typeface="Times New Roman" pitchFamily="18" charset="0"/>
                        <a:cs typeface="Times New Roman" pitchFamily="18" charset="0"/>
                      </a:rPr>
                      <a:t>38.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b="1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lang="en-GB" sz="16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mn-MN" b="1">
                        <a:latin typeface="Times New Roman" pitchFamily="18" charset="0"/>
                        <a:cs typeface="Times New Roman" pitchFamily="18" charset="0"/>
                      </a:rPr>
                      <a:t>Гэдэсний халдварт өвчин
</a:t>
                    </a:r>
                    <a:r>
                      <a:rPr lang="mn-MN" b="1" smtClean="0">
                        <a:latin typeface="Times New Roman" pitchFamily="18" charset="0"/>
                        <a:cs typeface="Times New Roman" pitchFamily="18" charset="0"/>
                      </a:rPr>
                      <a:t>14.3%</a:t>
                    </a:r>
                    <a:endParaRPr lang="mn-MN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lang="en-GB"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Sheet1!$N$125:$N$130</c:f>
              <c:strCache>
                <c:ptCount val="6"/>
                <c:pt idx="0">
                  <c:v>Бусад халдварт өвчин</c:v>
                </c:pt>
                <c:pt idx="1">
                  <c:v>Бэлгийн замаар дамжих халдвар</c:v>
                </c:pt>
                <c:pt idx="2">
                  <c:v>Зоонозын халдварт өвчин</c:v>
                </c:pt>
                <c:pt idx="3">
                  <c:v>Цусаар дамжих халдварт өвчин</c:v>
                </c:pt>
                <c:pt idx="4">
                  <c:v>Амьсгалын замын халдварт өвчин</c:v>
                </c:pt>
                <c:pt idx="5">
                  <c:v>Гэдэсний халдварт өвчин</c:v>
                </c:pt>
              </c:strCache>
            </c:strRef>
          </c:cat>
          <c:val>
            <c:numRef>
              <c:f>Sheet1!$O$125:$O$130</c:f>
              <c:numCache>
                <c:formatCode>0.00%</c:formatCode>
                <c:ptCount val="6"/>
                <c:pt idx="0">
                  <c:v>3.7000000000000088E-2</c:v>
                </c:pt>
                <c:pt idx="1">
                  <c:v>0.39900000000000085</c:v>
                </c:pt>
                <c:pt idx="2">
                  <c:v>1.2000000000000016E-2</c:v>
                </c:pt>
                <c:pt idx="3">
                  <c:v>2.0000000000000032E-2</c:v>
                </c:pt>
                <c:pt idx="4">
                  <c:v>0.38900000000000068</c:v>
                </c:pt>
                <c:pt idx="5">
                  <c:v>0.14300000000000004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7183197495049964E-2"/>
          <c:y val="4.862270341207349E-2"/>
          <c:w val="0.92091000138140622"/>
          <c:h val="0.8535665389799236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2011 он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Тэмбүү</c:v>
                </c:pt>
                <c:pt idx="1">
                  <c:v>Заг хүйтэн</c:v>
                </c:pt>
                <c:pt idx="2">
                  <c:v>Трихомониаз</c:v>
                </c:pt>
                <c:pt idx="3">
                  <c:v>Мөөгөнцөр</c:v>
                </c:pt>
                <c:pt idx="4">
                  <c:v>Бэлгийн үү</c:v>
                </c:pt>
                <c:pt idx="5">
                  <c:v>ХДХВ, ДОХ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229</c:v>
                </c:pt>
                <c:pt idx="1">
                  <c:v>547</c:v>
                </c:pt>
                <c:pt idx="2">
                  <c:v>492</c:v>
                </c:pt>
                <c:pt idx="3">
                  <c:v>74</c:v>
                </c:pt>
                <c:pt idx="4">
                  <c:v>108</c:v>
                </c:pt>
                <c:pt idx="5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2012 он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Тэмбүү</c:v>
                </c:pt>
                <c:pt idx="1">
                  <c:v>Заг хүйтэн</c:v>
                </c:pt>
                <c:pt idx="2">
                  <c:v>Трихомониаз</c:v>
                </c:pt>
                <c:pt idx="3">
                  <c:v>Мөөгөнцөр</c:v>
                </c:pt>
                <c:pt idx="4">
                  <c:v>Бэлгийн үү</c:v>
                </c:pt>
                <c:pt idx="5">
                  <c:v>ХДХВ, ДОХ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413</c:v>
                </c:pt>
                <c:pt idx="1">
                  <c:v>637</c:v>
                </c:pt>
                <c:pt idx="2">
                  <c:v>650</c:v>
                </c:pt>
                <c:pt idx="3">
                  <c:v>31</c:v>
                </c:pt>
                <c:pt idx="4">
                  <c:v>35</c:v>
                </c:pt>
                <c:pt idx="5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2013 он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Тэмбүү</c:v>
                </c:pt>
                <c:pt idx="1">
                  <c:v>Заг хүйтэн</c:v>
                </c:pt>
                <c:pt idx="2">
                  <c:v>Трихомониаз</c:v>
                </c:pt>
                <c:pt idx="3">
                  <c:v>Мөөгөнцөр</c:v>
                </c:pt>
                <c:pt idx="4">
                  <c:v>Бэлгийн үү</c:v>
                </c:pt>
                <c:pt idx="5">
                  <c:v>ХДХВ, ДОХ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831</c:v>
                </c:pt>
                <c:pt idx="1">
                  <c:v>712</c:v>
                </c:pt>
                <c:pt idx="2">
                  <c:v>545</c:v>
                </c:pt>
                <c:pt idx="3">
                  <c:v>146</c:v>
                </c:pt>
                <c:pt idx="4">
                  <c:v>81</c:v>
                </c:pt>
                <c:pt idx="5">
                  <c:v>23</c:v>
                </c:pt>
              </c:numCache>
            </c:numRef>
          </c:val>
        </c:ser>
        <c:axId val="82345344"/>
        <c:axId val="82351232"/>
      </c:barChart>
      <c:catAx>
        <c:axId val="82345344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2351232"/>
        <c:crosses val="autoZero"/>
        <c:auto val="1"/>
        <c:lblAlgn val="ctr"/>
        <c:lblOffset val="100"/>
      </c:catAx>
      <c:valAx>
        <c:axId val="8235123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spPr>
          <a:ln>
            <a:prstDash val="sysDot"/>
          </a:ln>
        </c:spPr>
        <c:crossAx val="8234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52852603950917"/>
          <c:y val="0.1664660979877518"/>
          <c:w val="0.13929024496937911"/>
          <c:h val="0.25115157480314959"/>
        </c:manualLayout>
      </c:layout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0.25532</cdr:x>
      <cdr:y>0.88889</cdr:y>
    </cdr:from>
    <cdr:to>
      <cdr:x>0.56383</cdr:x>
      <cdr:y>0.94444</cdr:y>
    </cdr:to>
    <cdr:cxnSp macro="">
      <cdr:nvCxnSpPr>
        <cdr:cNvPr id="3" name="カギ線コネクタ 2"/>
        <cdr:cNvCxnSpPr/>
      </cdr:nvCxnSpPr>
      <cdr:spPr>
        <a:xfrm xmlns:a="http://schemas.openxmlformats.org/drawingml/2006/main" rot="10800000" flipV="1">
          <a:off x="1828799" y="3657600"/>
          <a:ext cx="2209801" cy="228601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515DF7-8806-4653-9047-CC64CD2A476B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DDC385-44B2-4C1F-AB48-4EAD5CA19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C62835-38D9-4075-A9C3-9B2425CAD5B8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n-MN" altLang="en-US" smtClean="0">
                <a:latin typeface="Arial" pitchFamily="34" charset="0"/>
              </a:rPr>
              <a:t>Тайлбар 5: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itchFamily="34" charset="0"/>
            </a:endParaRPr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B8DCE6-F30A-4F90-B92F-CA3DAA18FCEC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301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EAEB71-2B06-4DB9-A351-4820E9F420D3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82B6DD-998C-4D4B-877F-A1483ECA0C3C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B45B5A-A61E-46D1-93F6-102897801AA0}" type="slidenum">
              <a:rPr lang="en-US" altLang="ja-JP" smtClean="0">
                <a:latin typeface="Arial" pitchFamily="34" charset="0"/>
              </a:rPr>
              <a:pPr/>
              <a:t>26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4053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en-US" altLang="en-US" sz="13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itchFamily="34" charset="0"/>
            </a:endParaRPr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ED62D6-324B-4B0B-AA8B-220F51BCB2A1}" type="slidenum">
              <a:rPr lang="en-US" altLang="ja-JP" smtClean="0">
                <a:latin typeface="Arial" pitchFamily="34" charset="0"/>
              </a:rPr>
              <a:pPr/>
              <a:t>29</a:t>
            </a:fld>
            <a:endParaRPr lang="en-US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93A1-76BD-4B2D-8CED-C703BDD6B393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82D8-36EF-46D1-AE26-13F2A9D5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1376-81A6-4295-91D1-4AFC528CBE87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0C49-741B-48AC-B854-568BB0EA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C35C-314C-49EA-840A-71A9CF3627E3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5328-C508-4237-A0F6-6CC2AC7A0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0A9B-0E7E-471A-B817-BF87C7A66BCD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E82D-5EE5-431D-A25F-E01E71C54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8BDD-E27E-4654-B2FB-1DD001209781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6040-CEC8-4862-8B3F-0C1F04CF5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B4C6-283C-4C73-9895-D582BCA6DA16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23C1-CEEE-4A75-8FCA-6139F2DF0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6BA2-D6A3-4579-8802-EE045A8E35D0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90EA-9719-4B3E-95D9-4F0F9303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DF23-5BE0-4D64-B62B-18F37AE66ED8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98BD-0739-4813-BD09-B9F1E2A01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9096-895F-4CF0-8D69-0DCCE9B4B17E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75D7-1743-4523-B006-276462CE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4AE4-395F-4A13-AB88-D08234620040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9CD8-5DE2-4609-9C64-556EDBF58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E4B-9968-4F03-B8C3-F559C63FDD00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9EB3-64B2-4FE5-BD13-EC2E49CD9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6AE518-6074-4100-8026-AF313F778E33}" type="datetimeFigureOut">
              <a:rPr lang="en-US"/>
              <a:pPr>
                <a:defRPr/>
              </a:pPr>
              <a:t>2014/11/26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E38CB7-0F9D-452C-A1CF-FBCDE326B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2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3.xls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Chart5.xls"/><Relationship Id="rId4" Type="http://schemas.openxmlformats.org/officeDocument/2006/relationships/oleObject" Target="../embeddings/Microsoft_Office_Excel_97-2003_Worksheet4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-a-fra.xx.fbcdn.net/hphotos-xap1/v/t1.0-9/1455121_1527487777490520_4872377236106870705_n.jpg?oh=19492a9a9b8faf789fe8c5a84068965b&amp;oe=551EED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サブタイトル 1"/>
          <p:cNvSpPr>
            <a:spLocks noGrp="1"/>
          </p:cNvSpPr>
          <p:nvPr>
            <p:ph type="subTitle" idx="1"/>
          </p:nvPr>
        </p:nvSpPr>
        <p:spPr>
          <a:xfrm>
            <a:off x="1371600" y="5305425"/>
            <a:ext cx="6705600" cy="1573213"/>
          </a:xfrm>
        </p:spPr>
        <p:txBody>
          <a:bodyPr/>
          <a:lstStyle/>
          <a:p>
            <a:pPr eaLnBrk="1" hangingPunct="1"/>
            <a:r>
              <a:rPr lang="mn-M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Дэлхий нийтээрээ ХДХВ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ДОХ-ын асуудалд анхаарал хандуулах өдөр </a:t>
            </a:r>
            <a:r>
              <a:rPr lang="mn-MN" b="1" smtClean="0">
                <a:solidFill>
                  <a:srgbClr val="FF0000"/>
                </a:solidFill>
              </a:rPr>
              <a:t>12 дугаар сарын 1</a:t>
            </a:r>
            <a:endParaRPr lang="en-GB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“Бид халдварын тархалтыг тэглэж чадна” </a:t>
            </a:r>
            <a:r>
              <a:rPr lang="mn-MN" alt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alt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2000" b="1" smtClean="0">
                <a:latin typeface="Times New Roman" pitchFamily="18" charset="0"/>
                <a:cs typeface="Times New Roman" pitchFamily="18" charset="0"/>
              </a:rPr>
              <a:t>ХДХВ/ДОХ-ын тархалт дэлхий дахинд </a:t>
            </a:r>
            <a:endParaRPr lang="en-US" altLang="en-US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5661025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875" y="152400"/>
            <a:ext cx="9144000" cy="990600"/>
          </a:xfrm>
        </p:spPr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“Эрүүл мэндийн боловсролыг дэмжье” </a:t>
            </a:r>
            <a:endParaRPr lang="en-US" alt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648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ХДХВ-ын халдварын тархалт дэлхий дахинд  2013 онд: </a:t>
            </a:r>
            <a:endParaRPr lang="en-US" altLang="en-US" sz="23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 сая ( 3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 сая ) хүн ХДХВ-ын халдвартай амьдарч,</a:t>
            </a:r>
            <a:endParaRPr lang="en-US" altLang="en-US" sz="23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 сая (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 – 2.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 сая ) хүн ХДХВ-ын халдварыг шинээр авч,</a:t>
            </a:r>
            <a:endParaRPr lang="en-US" altLang="en-US" sz="23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 сая (1.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 – 1.</a:t>
            </a:r>
            <a:r>
              <a:rPr lang="en-US" altLang="en-US" sz="2300" b="1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mn-MN" altLang="en-US" sz="2300" b="1" smtClean="0">
                <a:latin typeface="Times New Roman" pitchFamily="18" charset="0"/>
                <a:cs typeface="Times New Roman" pitchFamily="18" charset="0"/>
              </a:rPr>
              <a:t> сая ) хүн ДОХ-ын улмаас нас барсан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endParaRPr lang="mn-MN" altLang="en-US" sz="23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pitchFamily="34" charset="0"/>
              <a:buNone/>
            </a:pPr>
            <a:endParaRPr lang="mn-MN" altLang="en-US" sz="16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9753600" cy="1066800"/>
          </a:xfrm>
        </p:spPr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“Чиний, миний, бидний оролцоо </a:t>
            </a:r>
            <a:b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</a:t>
            </a:r>
            <a:r>
              <a:rPr lang="mn-MN" alt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ДОХ-гүй ирээдүйг хамтдаа бүтээе”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27138"/>
            <a:ext cx="9144000" cy="5630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743700" y="533400"/>
            <a:ext cx="2400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ХДХВ-ын халдвартай </a:t>
            </a:r>
          </a:p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нийт хүний тоо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781800" y="1600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ХДХВ-ын халдвартай нийт хүүхдийн тоо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6640513" y="2895600"/>
            <a:ext cx="2503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ХДХВ</a:t>
            </a:r>
            <a:r>
              <a:rPr lang="mn-MN" altLang="en-US">
                <a:latin typeface="Arial" pitchFamily="34" charset="0"/>
              </a:rPr>
              <a:t>/</a:t>
            </a:r>
            <a:r>
              <a:rPr lang="mn-MN" altLang="en-US">
                <a:latin typeface="Times New Roman" pitchFamily="18" charset="0"/>
                <a:cs typeface="Times New Roman" pitchFamily="18" charset="0"/>
              </a:rPr>
              <a:t>ДОХ-ын улмаас </a:t>
            </a:r>
          </a:p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эцэг эхээ алдсан өнчин </a:t>
            </a:r>
          </a:p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хүүхдийн тоо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 flipH="1">
            <a:off x="7086600" y="4267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Шинэ халдвар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6781800" y="5029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ДОХ-ын шалтгаант </a:t>
            </a:r>
          </a:p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нас баралт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TextBox 12"/>
          <p:cNvSpPr txBox="1">
            <a:spLocks noChangeArrowheads="1"/>
          </p:cNvSpPr>
          <p:nvPr/>
        </p:nvSpPr>
        <p:spPr bwMode="auto">
          <a:xfrm>
            <a:off x="6934200" y="61722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altLang="en-US">
                <a:latin typeface="Times New Roman" pitchFamily="18" charset="0"/>
                <a:cs typeface="Times New Roman" pitchFamily="18" charset="0"/>
              </a:rPr>
              <a:t>РВЭЭ хамрагдалт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“Мэдлэг бол бидэнд байгаа цорын ганц вакцин” </a:t>
            </a:r>
            <a:r>
              <a:rPr lang="mn-MN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600" b="1" smtClean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57200" y="1371600"/>
            <a:ext cx="8305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2013</a:t>
            </a: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 онд  өдөрт дунджаар 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6,000 </a:t>
            </a: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хүн шинээр халдвар авч байснаас: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  68%  Саб Сахарын Африкт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47%</a:t>
            </a: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нь эмэгтэйчүүд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33%</a:t>
            </a: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  нь 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(15-24)</a:t>
            </a: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 насны залуучууд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n-MN" altLang="en-US" sz="2800">
                <a:latin typeface="Times New Roman" pitchFamily="18" charset="0"/>
                <a:cs typeface="Times New Roman" pitchFamily="18" charset="0"/>
              </a:rPr>
              <a:t> 700  орчим  нь  15 нас &gt; хүүхдүүд</a:t>
            </a:r>
          </a:p>
          <a:p>
            <a:pPr>
              <a:buFont typeface="Wingdings" pitchFamily="2" charset="2"/>
              <a:buChar char="v"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372600" cy="1295400"/>
          </a:xfrm>
        </p:spPr>
        <p:txBody>
          <a:bodyPr/>
          <a:lstStyle/>
          <a:p>
            <a:pPr eaLnBrk="1" hangingPunct="1"/>
            <a:r>
              <a:rPr lang="mn-M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Хүний эрхийн чиглэлээр ажилладаг </a:t>
            </a:r>
            <a:br>
              <a:rPr lang="mn-M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иргэний нийгмийн байгууллагуудын </a:t>
            </a:r>
            <a:br>
              <a:rPr lang="mn-M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санхүүжилтийн өөрчлөлт дэлхий дахинд </a:t>
            </a:r>
            <a:endParaRPr lang="en-US" alt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2063" y="1676400"/>
            <a:ext cx="4114800" cy="3976688"/>
          </a:xfrm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791200" y="1905000"/>
            <a:ext cx="1712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2400" b="1">
                <a:latin typeface="Times New Roman" pitchFamily="18" charset="0"/>
                <a:cs typeface="Times New Roman" pitchFamily="18" charset="0"/>
              </a:rPr>
              <a:t>17% өссөн 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6019800" y="4572000"/>
            <a:ext cx="204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mn-MN" altLang="en-US" sz="2400" b="1">
                <a:latin typeface="Times New Roman" pitchFamily="18" charset="0"/>
                <a:cs typeface="Times New Roman" pitchFamily="18" charset="0"/>
              </a:rPr>
              <a:t>59% буурсан 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152400" y="5638800"/>
            <a:ext cx="8839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2200" b="1" i="1">
                <a:latin typeface="Times New Roman" pitchFamily="18" charset="0"/>
                <a:cs typeface="Times New Roman" pitchFamily="18" charset="0"/>
              </a:rPr>
              <a:t>ХДХВ болон хүний  эрхийг хамгаалахад чиглэсэн зарцуулалт   </a:t>
            </a:r>
          </a:p>
          <a:p>
            <a:pPr algn="ctr"/>
            <a:r>
              <a:rPr lang="mn-MN" altLang="en-US" sz="2200" b="1" i="1">
                <a:latin typeface="Times New Roman" pitchFamily="18" charset="0"/>
                <a:cs typeface="Times New Roman" pitchFamily="18" charset="0"/>
              </a:rPr>
              <a:t>2012-2013 оны  байдлаар буурсан үзүүлэлттэй байна. </a:t>
            </a:r>
            <a:endParaRPr lang="en-US" altLang="en-US" sz="2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165100" y="2138363"/>
            <a:ext cx="320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altLang="en-US" sz="2400" b="1">
                <a:latin typeface="Times New Roman" pitchFamily="18" charset="0"/>
                <a:cs typeface="Times New Roman" pitchFamily="18" charset="0"/>
              </a:rPr>
              <a:t>24% ижил түвшинд 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191000" y="2438400"/>
            <a:ext cx="4953000" cy="3657600"/>
          </a:xfrm>
        </p:spPr>
        <p:txBody>
          <a:bodyPr/>
          <a:lstStyle/>
          <a:p>
            <a:pPr eaLnBrk="1" hangingPunct="1"/>
            <a:r>
              <a:rPr lang="mn-MN" alt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“Чиний миний бидний оролцоо </a:t>
            </a:r>
            <a:br>
              <a:rPr lang="mn-MN" alt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</a:t>
            </a:r>
            <a:r>
              <a:rPr lang="mn-MN" altLang="en-US" sz="36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alt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ДОХ-гүй ирээдүйг хамтдаа бүтээе”</a:t>
            </a:r>
            <a:r>
              <a:rPr lang="mn-MN" altLang="en-US" sz="3600" b="1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altLang="en-US" sz="3600" b="1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600" b="1" smtClean="0"/>
          </a:p>
        </p:txBody>
      </p:sp>
      <p:pic>
        <p:nvPicPr>
          <p:cNvPr id="23555" name="Picture 2" descr="C:\Users\user\Desktop\10256999_1526840394221925_297524972303234834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114800" y="5334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2800" b="1">
                <a:latin typeface="Times New Roman" pitchFamily="18" charset="0"/>
                <a:cs typeface="Times New Roman" pitchFamily="18" charset="0"/>
              </a:rPr>
              <a:t>ХДХВ/ДОХ-ын тархалт хөрш орнуудад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01050" cy="725488"/>
          </a:xfrm>
        </p:spPr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Оросын Холбооны улсад </a:t>
            </a:r>
            <a:b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ХДХВ/ДОХ-ын тархалтын  өнөөгийн байдал</a:t>
            </a:r>
            <a:endParaRPr lang="en-US" alt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43900" cy="5214938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mn-MN" altLang="en-US" sz="2800" b="1" smtClean="0">
                <a:latin typeface="Times New Roman" pitchFamily="18" charset="0"/>
                <a:cs typeface="Times New Roman" pitchFamily="18" charset="0"/>
              </a:rPr>
              <a:t>2014.09.15-ны байдлаар: </a:t>
            </a:r>
            <a:endParaRPr lang="en-US" alt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Aft>
                <a:spcPts val="600"/>
              </a:spcAft>
            </a:pP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Нийт  </a:t>
            </a:r>
            <a:r>
              <a:rPr lang="en-US" altLang="en-US" sz="2200" b="1" smtClean="0">
                <a:latin typeface="Times New Roman" pitchFamily="18" charset="0"/>
                <a:cs typeface="Times New Roman" pitchFamily="18" charset="0"/>
              </a:rPr>
              <a:t>847</a:t>
            </a: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200" b="1" smtClean="0">
                <a:latin typeface="Times New Roman" pitchFamily="18" charset="0"/>
                <a:cs typeface="Times New Roman" pitchFamily="18" charset="0"/>
              </a:rPr>
              <a:t>291</a:t>
            </a: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 хүн ХДХВ-ын халдвартай</a:t>
            </a:r>
            <a:endParaRPr lang="en-US" altLang="en-US" sz="22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Aft>
                <a:spcPts val="600"/>
              </a:spcAft>
            </a:pP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0-15 насны хүүхэд 6071, </a:t>
            </a:r>
            <a:r>
              <a:rPr lang="en-US" altLang="en-US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төрсөн эх 4294 </a:t>
            </a:r>
            <a:endParaRPr lang="en-US" altLang="en-US" sz="22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Aft>
                <a:spcPts val="600"/>
              </a:spcAft>
            </a:pP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18.592 хүн ДОХ-ын улмаас нас барсан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Эрхүү муж:  </a:t>
            </a:r>
            <a:r>
              <a:rPr lang="mn-MN" alt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Нийт хүн ам 2 сая 300 мянга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</a:pP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36.102 хүн ХДХВ-ын халдвартай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</a:pP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66% нь 30 хүртэлх насныхан  </a:t>
            </a:r>
            <a:endParaRPr lang="en-US" altLang="en-US" sz="22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Aft>
                <a:spcPts val="600"/>
              </a:spcAft>
            </a:pPr>
            <a:r>
              <a:rPr lang="mn-MN" altLang="en-US" sz="2200" b="1" smtClean="0">
                <a:latin typeface="Times New Roman" pitchFamily="18" charset="0"/>
                <a:cs typeface="Times New Roman" pitchFamily="18" charset="0"/>
              </a:rPr>
              <a:t>2014.09.01-ний байдлаар ХДХВ/ДОХ-ын өвчлөл 100.000 хүнд  1343. 3  байгаа нь ОХУ-д тэргүүлж байна.  </a:t>
            </a:r>
          </a:p>
          <a:p>
            <a:pPr eaLnBrk="1" hangingPunct="1">
              <a:lnSpc>
                <a:spcPct val="130000"/>
              </a:lnSpc>
              <a:spcAft>
                <a:spcPts val="600"/>
              </a:spcAft>
            </a:pPr>
            <a:endParaRPr lang="mn-MN" altLang="en-US" sz="22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Aft>
                <a:spcPts val="600"/>
              </a:spcAft>
              <a:buFont typeface="Courier New" pitchFamily="49" charset="0"/>
              <a:buChar char="o"/>
            </a:pPr>
            <a:endParaRPr lang="mn-MN" altLang="en-US" sz="25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None/>
            </a:pPr>
            <a:endParaRPr lang="mn-MN" altLang="en-US" sz="22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None/>
            </a:pPr>
            <a:endParaRPr lang="mn-MN" altLang="en-US" sz="2200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HIV_in_Russia_(Graph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9363"/>
            <a:ext cx="9144000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01050" cy="725488"/>
          </a:xfrm>
        </p:spPr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Оросын Холбооны улсад </a:t>
            </a:r>
            <a:b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ХДХВ/ДОХ-ын тархалт</a:t>
            </a:r>
            <a:endParaRPr lang="en-US" alt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92088" y="1371600"/>
            <a:ext cx="8858250" cy="52101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mn-MN" altLang="en-US" sz="2900" smtClean="0">
                <a:latin typeface="Times New Roman" pitchFamily="18" charset="0"/>
                <a:cs typeface="Times New Roman" pitchFamily="18" charset="0"/>
              </a:rPr>
              <a:t>2013 оны</a:t>
            </a:r>
            <a:r>
              <a:rPr lang="en-US" altLang="en-US" sz="29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en-US" sz="2900" smtClean="0">
                <a:latin typeface="Times New Roman" pitchFamily="18" charset="0"/>
                <a:cs typeface="Times New Roman" pitchFamily="18" charset="0"/>
              </a:rPr>
              <a:t>мэдээллээр: </a:t>
            </a:r>
            <a:endParaRPr lang="en-US" altLang="en-US" sz="29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2900" smtClean="0">
                <a:latin typeface="Times New Roman" pitchFamily="18" charset="0"/>
                <a:cs typeface="Times New Roman" pitchFamily="18" charset="0"/>
              </a:rPr>
              <a:t>780.000</a:t>
            </a:r>
            <a:r>
              <a:rPr lang="mn-MN" altLang="en-US" sz="2900" smtClean="0">
                <a:latin typeface="Times New Roman" pitchFamily="18" charset="0"/>
                <a:cs typeface="Times New Roman" pitchFamily="18" charset="0"/>
              </a:rPr>
              <a:t> хүн ХДХВ-ын халдвартай амьдарч,</a:t>
            </a:r>
            <a:endParaRPr lang="en-US" altLang="en-US" sz="29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mn-MN" altLang="en-US" sz="2900" smtClean="0">
                <a:latin typeface="Times New Roman" pitchFamily="18" charset="0"/>
                <a:cs typeface="Times New Roman" pitchFamily="18" charset="0"/>
              </a:rPr>
              <a:t>48 000 хүн шинээр халдвар авсан 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29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n-MN" altLang="en-US" sz="29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90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mn-MN" altLang="en-US" sz="2900" smtClean="0">
                <a:latin typeface="Times New Roman" pitchFamily="18" charset="0"/>
                <a:cs typeface="Times New Roman" pitchFamily="18" charset="0"/>
              </a:rPr>
              <a:t>сая хүн ХДХВ-ын халдвартай байх магадлалтай</a:t>
            </a:r>
            <a:endParaRPr lang="en-US" altLang="en-US" sz="29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en-US" sz="2900" smtClean="0">
                <a:latin typeface="Times New Roman" pitchFamily="18" charset="0"/>
                <a:cs typeface="Times New Roman" pitchFamily="18" charset="0"/>
              </a:rPr>
              <a:t>28.000</a:t>
            </a:r>
            <a:r>
              <a:rPr lang="mn-MN" altLang="en-US" sz="2900" smtClean="0">
                <a:latin typeface="Times New Roman" pitchFamily="18" charset="0"/>
                <a:cs typeface="Times New Roman" pitchFamily="18" charset="0"/>
              </a:rPr>
              <a:t> хүн ДОХ-ын улмаас нас барсан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mn-MN" altLang="en-US" sz="2900" smtClean="0">
                <a:latin typeface="Times New Roman" pitchFamily="18" charset="0"/>
                <a:cs typeface="Times New Roman" pitchFamily="18" charset="0"/>
              </a:rPr>
              <a:t>223 000 эмэгтэй ХДХВ-ын халдвартай байна 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mn-MN" altLang="en-US" sz="2900" smtClean="0">
                <a:latin typeface="Times New Roman" pitchFamily="18" charset="0"/>
                <a:cs typeface="Times New Roman" pitchFamily="18" charset="0"/>
              </a:rPr>
              <a:t> 50 % орчим нь хар тамхи мансууруулах бодис судсаар тарьж хэрэглэгч байж болзошгүй</a:t>
            </a:r>
          </a:p>
          <a:p>
            <a:pPr eaLnBrk="1" hangingPunct="1">
              <a:lnSpc>
                <a:spcPct val="120000"/>
              </a:lnSpc>
              <a:spcAft>
                <a:spcPts val="600"/>
              </a:spcAft>
              <a:buFont typeface="Arial" pitchFamily="34" charset="0"/>
              <a:buNone/>
            </a:pPr>
            <a:endParaRPr lang="mn-MN" altLang="en-US" sz="29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Aft>
                <a:spcPts val="600"/>
              </a:spcAft>
              <a:buFont typeface="Arial" pitchFamily="34" charset="0"/>
              <a:buNone/>
            </a:pPr>
            <a:endParaRPr lang="en-US" altLang="en-US" sz="1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325438" y="228600"/>
            <a:ext cx="858996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mn-M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БНХАУ-д</a:t>
            </a:r>
            <a:br>
              <a:rPr lang="mn-M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ХДХВ/ДОХ-ын тархалтын  өнөөгийн байдал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0243" name="Picture 2" descr="C:\Users\Public\Pictures\1800366_1527479340824697_795045027378230834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1113"/>
            <a:ext cx="572452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C:\Users\Public\Pictures\1234535_1527406564165308_8792539726642457325_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653088" y="11113"/>
            <a:ext cx="3490912" cy="5122862"/>
          </a:xfrm>
          <a:noFill/>
        </p:spPr>
      </p:pic>
      <p:sp>
        <p:nvSpPr>
          <p:cNvPr id="10245" name="Subtitle 2"/>
          <p:cNvSpPr txBox="1">
            <a:spLocks/>
          </p:cNvSpPr>
          <p:nvPr/>
        </p:nvSpPr>
        <p:spPr bwMode="auto">
          <a:xfrm>
            <a:off x="3962400" y="60198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mn-MN" altLang="en-US" sz="2800" i="1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ХӨСҮТ-ийн ДОХ/БЗДХ-ын ТСА</a:t>
            </a:r>
            <a:endParaRPr lang="en-US" altLang="en-US" sz="2800" i="1">
              <a:solidFill>
                <a:srgbClr val="A6A6A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content-a-fra.xx.fbcdn.net/hphotos-xpa1/v/t1.0-9/1234535_1527406564165308_8792539726642457325_n.jpg?oh=b5c6be963ac50f21f11e5c6b8baa69b5&amp;oe=54E8B7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 flipH="1">
            <a:off x="4495800" y="457200"/>
            <a:ext cx="4648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3200" b="1">
                <a:latin typeface="Times New Roman" pitchFamily="18" charset="0"/>
                <a:cs typeface="Times New Roman" pitchFamily="18" charset="0"/>
              </a:rPr>
              <a:t>ХДХВ/ДОХ-ын тархалт  Монголд 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4648200" y="2439988"/>
            <a:ext cx="434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mn-MN" alt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“Мэдлэг бол бидэнд байгаа цорын ганц вакцин”  </a:t>
            </a:r>
            <a:endParaRPr lang="en-US" alt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mn-MN" altLang="en-US" sz="1800" smtClean="0">
                <a:latin typeface="Times New Roman" pitchFamily="18" charset="0"/>
                <a:cs typeface="Times New Roman" pitchFamily="18" charset="0"/>
              </a:rPr>
              <a:t>Бүртгэгдсэн нийт БЗДХ-ын євчлєлийн 32.5%-ийг заг хүйтэн, 41.9%-ийг тэмбүү, 25.4%-ийг трихомониаз, 0.2%-ийг ХДХВ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altLang="en-US" sz="1800" smtClean="0">
                <a:latin typeface="Times New Roman" pitchFamily="18" charset="0"/>
                <a:cs typeface="Times New Roman" pitchFamily="18" charset="0"/>
              </a:rPr>
              <a:t>ДОХ-ын халдвар тус тус эзэлж байна. 	</a:t>
            </a:r>
          </a:p>
          <a:p>
            <a:pPr marL="0" indent="0" algn="just" eaLnBrk="1" hangingPunct="1">
              <a:buFontTx/>
              <a:buNone/>
            </a:pPr>
            <a:r>
              <a:rPr lang="mn-MN" altLang="en-US" sz="1800" smtClean="0">
                <a:latin typeface="Times New Roman" pitchFamily="18" charset="0"/>
                <a:cs typeface="Times New Roman" pitchFamily="18" charset="0"/>
              </a:rPr>
              <a:t>Єнгєрсєн оны мєн үетэй харьцуулахад тэмбүү євчин </a:t>
            </a:r>
            <a:r>
              <a:rPr lang="mn-MN" altLang="en-US" sz="1800" b="1" smtClean="0">
                <a:latin typeface="Times New Roman" pitchFamily="18" charset="0"/>
                <a:cs typeface="Times New Roman" pitchFamily="18" charset="0"/>
              </a:rPr>
              <a:t>1292</a:t>
            </a:r>
            <a:r>
              <a:rPr lang="en-US" altLang="en-US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en-US" sz="1800" smtClean="0">
                <a:latin typeface="Times New Roman" pitchFamily="18" charset="0"/>
                <a:cs typeface="Times New Roman" pitchFamily="18" charset="0"/>
              </a:rPr>
              <a:t>тохиолдлоор нэмэгдсэн ба 10000 хүн амд ногдох євчлєлєєр Улаанбаатар хот, Дорнод, Говьсүмбэр, Сүхбаатар, Хєвсгєл, Баянхонгор зэрэг аймгуудад улсын дунджаас єндєр байна.</a:t>
            </a:r>
            <a:endParaRPr lang="en-GB" alt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8EDD87-766D-49ED-ADF6-50592CCCAE51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28676" name="Title 2"/>
          <p:cNvSpPr>
            <a:spLocks noGrp="1"/>
          </p:cNvSpPr>
          <p:nvPr/>
        </p:nvSpPr>
        <p:spPr bwMode="auto">
          <a:xfrm>
            <a:off x="0" y="-152400"/>
            <a:ext cx="967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mn-MN" altLang="en-US" sz="2400" b="1">
                <a:solidFill>
                  <a:srgbClr val="FF0000"/>
                </a:solidFill>
                <a:latin typeface="Tahoma" pitchFamily="34" charset="0"/>
              </a:rPr>
              <a:t>Бүртгэгдсэн бэлгийн замаар дамжих </a:t>
            </a:r>
          </a:p>
          <a:p>
            <a:pPr algn="ctr"/>
            <a:r>
              <a:rPr lang="mn-MN" altLang="en-US" sz="2400" b="1">
                <a:solidFill>
                  <a:srgbClr val="FF0000"/>
                </a:solidFill>
                <a:latin typeface="Tahoma" pitchFamily="34" charset="0"/>
              </a:rPr>
              <a:t>халдварууд</a:t>
            </a: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</a:rPr>
              <a:t>/2013/</a:t>
            </a:r>
            <a:endParaRPr lang="en-US" altLang="en-US" sz="2400" b="1" i="1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/>
        </p:nvGraphicFramePr>
        <p:xfrm>
          <a:off x="1066800" y="1066800"/>
          <a:ext cx="716279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mn-M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2001-2013 оны зонхилон тохиолдох БЗДХ-ын өвчлөлийн байдал,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10000 </a:t>
            </a:r>
            <a:r>
              <a:rPr lang="mn-M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хүн амд </a:t>
            </a:r>
            <a:endParaRPr lang="en-GB" alt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presentationml/2006/ole">
            <p:oleObj spid="_x0000_s2050" r:id="rId3" imgW="8327858" imgH="462726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/>
          </p:cNvSpPr>
          <p:nvPr/>
        </p:nvSpPr>
        <p:spPr bwMode="auto">
          <a:xfrm>
            <a:off x="381000" y="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altLang="en-US" sz="2200" b="1">
              <a:latin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176213" y="9144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Title 1"/>
          <p:cNvSpPr txBox="1">
            <a:spLocks/>
          </p:cNvSpPr>
          <p:nvPr/>
        </p:nvSpPr>
        <p:spPr bwMode="auto">
          <a:xfrm>
            <a:off x="381000" y="54864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mn-MN" alt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ХӨСҮТ-ийн ДОХ/БЗДХ-ын ТСА-ны нийт  ү</a:t>
            </a:r>
            <a:r>
              <a:rPr lang="mn-MN" altLang="en-US" sz="2000" b="1">
                <a:solidFill>
                  <a:srgbClr val="002060"/>
                </a:solidFill>
                <a:latin typeface="Times New Roman" pitchFamily="18" charset="0"/>
              </a:rPr>
              <a:t>злэгийн тоо:</a:t>
            </a:r>
          </a:p>
          <a:p>
            <a:r>
              <a:rPr lang="mn-MN" altLang="en-US" sz="2000" b="1">
                <a:solidFill>
                  <a:srgbClr val="002060"/>
                </a:solidFill>
                <a:latin typeface="Times New Roman" pitchFamily="18" charset="0"/>
              </a:rPr>
              <a:t>2011 он – 43,863</a:t>
            </a:r>
          </a:p>
          <a:p>
            <a:r>
              <a:rPr lang="mn-MN" altLang="en-US" sz="2000" b="1">
                <a:solidFill>
                  <a:srgbClr val="002060"/>
                </a:solidFill>
                <a:latin typeface="Times New Roman" pitchFamily="18" charset="0"/>
              </a:rPr>
              <a:t>2012 он – 35,210</a:t>
            </a:r>
          </a:p>
          <a:p>
            <a:r>
              <a:rPr lang="mn-MN" altLang="en-US" sz="2000" b="1">
                <a:solidFill>
                  <a:srgbClr val="002060"/>
                </a:solidFill>
                <a:latin typeface="Times New Roman" pitchFamily="18" charset="0"/>
              </a:rPr>
              <a:t>2013 он – 45,886</a:t>
            </a:r>
            <a:endParaRPr lang="en-US" altLang="en-US" sz="2000" b="1">
              <a:latin typeface="Times New Roman" pitchFamily="18" charset="0"/>
            </a:endParaRPr>
          </a:p>
        </p:txBody>
      </p:sp>
      <p:sp>
        <p:nvSpPr>
          <p:cNvPr id="29701" name="Title 1"/>
          <p:cNvSpPr txBox="1">
            <a:spLocks/>
          </p:cNvSpPr>
          <p:nvPr/>
        </p:nvSpPr>
        <p:spPr bwMode="auto">
          <a:xfrm>
            <a:off x="381000" y="0"/>
            <a:ext cx="84820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mn-MN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ХӨСҮТ-ийн ДОХ/БЗДХ-ын ТСА-д бүртгэгдсэн </a:t>
            </a:r>
          </a:p>
          <a:p>
            <a:pPr algn="ctr"/>
            <a:r>
              <a:rPr lang="mn-MN" alt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mn-MN" altLang="en-US" sz="2400" b="1">
                <a:solidFill>
                  <a:srgbClr val="FF0000"/>
                </a:solidFill>
                <a:latin typeface="Times New Roman" pitchFamily="18" charset="0"/>
              </a:rPr>
              <a:t>онхилон тохиолдох 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mn-MN" altLang="en-US" sz="2400" b="1">
                <a:solidFill>
                  <a:srgbClr val="FF0000"/>
                </a:solidFill>
                <a:latin typeface="Times New Roman" pitchFamily="18" charset="0"/>
              </a:rPr>
              <a:t>БЗДХ 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mn-MN" altLang="en-US" sz="2400" b="1">
                <a:solidFill>
                  <a:srgbClr val="FF0000"/>
                </a:solidFill>
                <a:latin typeface="Times New Roman" pitchFamily="18" charset="0"/>
              </a:rPr>
              <a:t>сүүлийн 3 жилийн байдлаар</a:t>
            </a:r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ctr"/>
            <a:r>
              <a:rPr lang="mn-MN" alt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>
                <a:latin typeface="Times New Roman" pitchFamily="18" charset="0"/>
                <a:cs typeface="Times New Roman" pitchFamily="18" charset="0"/>
              </a:rPr>
            </a:b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/>
          <p:cNvSpPr>
            <a:spLocks noGrp="1"/>
          </p:cNvSpPr>
          <p:nvPr>
            <p:ph type="title"/>
          </p:nvPr>
        </p:nvSpPr>
        <p:spPr>
          <a:xfrm>
            <a:off x="228600" y="5375275"/>
            <a:ext cx="8686800" cy="1447800"/>
          </a:xfrm>
        </p:spPr>
        <p:txBody>
          <a:bodyPr/>
          <a:lstStyle/>
          <a:p>
            <a:pPr algn="l" defTabSz="450850" eaLnBrk="1" hangingPunct="1"/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Сүүлийн 3 жилийн байдлаар төрөлхийн тэмбүүгийн тохиолдол нэмэгдэх хандлагатай байгаа бөгөөд 2013 онд нийт 2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 тохиолдол бүртгэгдсэнээс Улаанбаатарт 13, Дорнод 4, Орхон 3, Өвөрхангай 3, Хэнтий 1, Архангай 1, Баян-Өлгий1 байна. </a:t>
            </a:r>
            <a:br>
              <a:rPr lang="mn-MN" altLang="en-US" sz="2000" smtClean="0"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000" smtClean="0">
                <a:latin typeface="Times New Roman" pitchFamily="18" charset="0"/>
                <a:cs typeface="Times New Roman" pitchFamily="18" charset="0"/>
              </a:rPr>
            </a:b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457200" y="381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mn-M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Улсын хэмжээнд бүртгэгдсэн төрөлхийн тэмбүүгийн тохиолдол</a:t>
            </a:r>
            <a:endParaRPr lang="en-US" alt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グラフ 5"/>
          <p:cNvGraphicFramePr>
            <a:graphicFrameLocks/>
          </p:cNvGraphicFramePr>
          <p:nvPr/>
        </p:nvGraphicFramePr>
        <p:xfrm>
          <a:off x="457200" y="1473200"/>
          <a:ext cx="7924800" cy="3556000"/>
        </p:xfrm>
        <a:graphic>
          <a:graphicData uri="http://schemas.openxmlformats.org/presentationml/2006/ole">
            <p:oleObj spid="_x0000_s3074" r:id="rId4" imgW="7035394" imgH="329822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1225" cy="990600"/>
          </a:xfrm>
        </p:spPr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ХДХВ/ДОХ-ын өнөөгийн байдал </a:t>
            </a:r>
            <a:b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Монголд</a:t>
            </a:r>
            <a:endParaRPr lang="en-US" alt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6019800"/>
          </a:xfrm>
        </p:spPr>
        <p:txBody>
          <a:bodyPr anchor="ctr">
            <a:normAutofit/>
          </a:bodyPr>
          <a:lstStyle/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mn-MN" altLang="en-US" sz="2400" dirty="0" smtClean="0">
                <a:latin typeface="Times New Roman" pitchFamily="18" charset="0"/>
                <a:cs typeface="Times New Roman" pitchFamily="18" charset="0"/>
              </a:rPr>
              <a:t>ХДХВ-ын халдварын анхны тохиолдол - 1992 он</a:t>
            </a:r>
          </a:p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mn-MN" altLang="en-US" sz="2400" dirty="0" smtClean="0">
                <a:latin typeface="Times New Roman" pitchFamily="18" charset="0"/>
                <a:cs typeface="Times New Roman" pitchFamily="18" charset="0"/>
              </a:rPr>
              <a:t>2014.11.15-ны байдлаар ХДХВ/ДОХ-ын нийт</a:t>
            </a:r>
            <a:r>
              <a:rPr lang="mn-M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en-US" sz="2400" dirty="0" smtClean="0">
                <a:latin typeface="Times New Roman" pitchFamily="18" charset="0"/>
                <a:cs typeface="Times New Roman" pitchFamily="18" charset="0"/>
              </a:rPr>
              <a:t>тохиолдол – 179 </a:t>
            </a:r>
          </a:p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mn-MN" altLang="en-US" sz="2400" dirty="0" smtClean="0">
                <a:latin typeface="Times New Roman" pitchFamily="18" charset="0"/>
                <a:cs typeface="Times New Roman" pitchFamily="18" charset="0"/>
              </a:rPr>
              <a:t>Нийт хүн амын дунд ХДХВ-ын халдварын тархалт &lt; 0.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mn-MN" altLang="en-US" sz="24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marL="273050" indent="-273050" eaLnBrk="1" hangingPunct="1">
              <a:lnSpc>
                <a:spcPct val="150000"/>
              </a:lnSpc>
              <a:defRPr/>
            </a:pPr>
            <a:r>
              <a:rPr lang="mn-MN" altLang="en-US" sz="2400" dirty="0" smtClean="0">
                <a:latin typeface="Times New Roman" pitchFamily="18" charset="0"/>
                <a:cs typeface="Times New Roman" pitchFamily="18" charset="0"/>
              </a:rPr>
              <a:t>Эрсдэлт бүлгийн дунд /ЭБЭ/ халдвар  7.5% нь /2011 оны ХТС/ төвлөрсөн тархалттай </a:t>
            </a:r>
          </a:p>
          <a:p>
            <a:pPr marL="273050" indent="-273050" eaLnBrk="1" hangingPunct="1">
              <a:defRPr/>
            </a:pPr>
            <a:r>
              <a:rPr lang="mn-MN" altLang="en-US" sz="2400" dirty="0" smtClean="0">
                <a:latin typeface="Times New Roman" pitchFamily="18" charset="0"/>
                <a:cs typeface="Times New Roman" pitchFamily="18" charset="0"/>
              </a:rPr>
              <a:t>Гадаадын иргэд – 21</a:t>
            </a:r>
          </a:p>
          <a:p>
            <a:pPr marL="273050" indent="-273050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alt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mn-MN" altLang="en-US" sz="1800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255588" y="550863"/>
            <a:ext cx="8229600" cy="908050"/>
          </a:xfrm>
        </p:spPr>
        <p:txBody>
          <a:bodyPr/>
          <a:lstStyle/>
          <a:p>
            <a:pPr eaLnBrk="1" hangingPunct="1"/>
            <a:r>
              <a:rPr lang="mn-MN" altLang="ja-JP" sz="2800" b="1" smtClean="0">
                <a:solidFill>
                  <a:srgbClr val="FF0000"/>
                </a:solidFill>
                <a:latin typeface="Times New Roman" pitchFamily="18" charset="0"/>
              </a:rPr>
              <a:t>Монголд бүртгэгдсэн ХДХВ</a:t>
            </a: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mn-MN" altLang="ja-JP" sz="2800" b="1" smtClean="0">
                <a:solidFill>
                  <a:srgbClr val="FF0000"/>
                </a:solidFill>
                <a:latin typeface="Times New Roman" pitchFamily="18" charset="0"/>
              </a:rPr>
              <a:t>ДОХ-ын тохиолдол өссөн дүнгээр</a:t>
            </a: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</a:rPr>
              <a:t>/1992-</a:t>
            </a:r>
            <a:r>
              <a:rPr lang="mn-MN" altLang="ja-JP" sz="2800" b="1" smtClean="0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en-US" altLang="ja-JP" sz="2800" b="1" smtClean="0">
                <a:solidFill>
                  <a:srgbClr val="FF0000"/>
                </a:solidFill>
                <a:latin typeface="Times New Roman" pitchFamily="18" charset="0"/>
              </a:rPr>
              <a:t>.2014/</a:t>
            </a:r>
          </a:p>
        </p:txBody>
      </p:sp>
      <p:graphicFrame>
        <p:nvGraphicFramePr>
          <p:cNvPr id="4098" name="Chart 15"/>
          <p:cNvGraphicFramePr>
            <a:graphicFrameLocks/>
          </p:cNvGraphicFramePr>
          <p:nvPr/>
        </p:nvGraphicFramePr>
        <p:xfrm>
          <a:off x="-274638" y="1752600"/>
          <a:ext cx="9499601" cy="4587875"/>
        </p:xfrm>
        <a:graphic>
          <a:graphicData uri="http://schemas.openxmlformats.org/presentationml/2006/ole">
            <p:oleObj spid="_x0000_s4098" name="ワークシート" r:id="rId4" imgW="9496520" imgH="440045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ДОХ-ын тархвар зүйн зарим  үзүүлэлтүүд</a:t>
            </a:r>
            <a:endParaRPr lang="en-GB" alt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953000"/>
          </a:xfrm>
        </p:spPr>
        <p:txBody>
          <a:bodyPr/>
          <a:lstStyle/>
          <a:p>
            <a:pPr algn="just" eaLnBrk="1" hangingPunct="1"/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Нийт тохиолдлын  9</a:t>
            </a:r>
            <a:r>
              <a:rPr lang="en-US" altLang="en-US" sz="2200" smtClean="0">
                <a:latin typeface="Times New Roman" pitchFamily="18" charset="0"/>
                <a:cs typeface="Times New Roman" pitchFamily="18" charset="0"/>
              </a:rPr>
              <a:t>8.3</a:t>
            </a:r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altLang="en-US" sz="2200" smtClean="0">
                <a:latin typeface="Times New Roman" pitchFamily="18" charset="0"/>
                <a:cs typeface="Times New Roman" pitchFamily="18" charset="0"/>
              </a:rPr>
              <a:t> (n=176)</a:t>
            </a:r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-д  ХДХВ нь бэлгийн замаар дамжсан  </a:t>
            </a:r>
          </a:p>
          <a:p>
            <a:pPr algn="just" eaLnBrk="1" hangingPunct="1"/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Цус цусан бүтээгдэхүүн, эмнэлгийн тусламж үйлчилгээ болон  эхээс хүүхдэд халдвар дамжсан тохиолдол албан ёсоор бүртгэгдээгүй байна. </a:t>
            </a:r>
          </a:p>
          <a:p>
            <a:pPr algn="just" eaLnBrk="1" hangingPunct="1"/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Халдвартай 10 эхээс төрсөн 11 хүүхдэд (1 эх давтан төрсөн) ХДХВ-ын халдвар илрээгүй байна. </a:t>
            </a:r>
          </a:p>
          <a:p>
            <a:pPr algn="just" eaLnBrk="1" hangingPunct="1"/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ХДХВ-ын халдвартай нь тогтоогдсон нийт тохиолдлын 24 нь нас барсан. </a:t>
            </a:r>
          </a:p>
          <a:p>
            <a:pPr algn="just" eaLnBrk="1" hangingPunct="1"/>
            <a:r>
              <a:rPr lang="en-US" altLang="en-US" sz="2200" smtClean="0">
                <a:latin typeface="Times New Roman" pitchFamily="18" charset="0"/>
                <a:cs typeface="Times New Roman" pitchFamily="18" charset="0"/>
              </a:rPr>
              <a:t>149 (83.7%)</a:t>
            </a:r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 нь ХДХВ-ын халдварын үедээ, </a:t>
            </a:r>
            <a:r>
              <a:rPr lang="en-US" altLang="en-US" sz="2200" smtClean="0">
                <a:latin typeface="Times New Roman" pitchFamily="18" charset="0"/>
                <a:cs typeface="Times New Roman" pitchFamily="18" charset="0"/>
              </a:rPr>
              <a:t>29 (16.3%)</a:t>
            </a:r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 нь ДОХ-ын шатандаа оношлогдсон байна. </a:t>
            </a:r>
          </a:p>
          <a:p>
            <a:pPr algn="just" eaLnBrk="1" hangingPunct="1"/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Одоогийн байдлаар </a:t>
            </a:r>
            <a:r>
              <a:rPr lang="en-US" altLang="en-US" sz="2200" smtClean="0">
                <a:latin typeface="Times New Roman" pitchFamily="18" charset="0"/>
                <a:cs typeface="Times New Roman" pitchFamily="18" charset="0"/>
              </a:rPr>
              <a:t>117 (75%) </a:t>
            </a:r>
            <a:r>
              <a:rPr lang="mn-MN" altLang="en-US" sz="2200" smtClean="0">
                <a:latin typeface="Times New Roman" pitchFamily="18" charset="0"/>
                <a:cs typeface="Times New Roman" pitchFamily="18" charset="0"/>
              </a:rPr>
              <a:t>хүн РВЭЭ-тэй  байна . </a:t>
            </a:r>
            <a:endParaRPr lang="en-GB" altLang="en-US" sz="22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Arial" pitchFamily="34" charset="0"/>
              <a:buNone/>
            </a:pPr>
            <a:endParaRPr lang="en-GB" altLang="en-US" sz="2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</a:rPr>
              <a:t>Монгол дах ХДХВ-ын халдварын тархалт тооцооллоор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</a:rPr>
              <a:t>(1992-2020)</a:t>
            </a:r>
            <a:endParaRPr lang="en-GB" altLang="en-US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988" y="1628775"/>
            <a:ext cx="8320087" cy="4679950"/>
          </a:xfrm>
        </p:spPr>
      </p:pic>
      <p:sp>
        <p:nvSpPr>
          <p:cNvPr id="32772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AF17C5-A584-46A1-A4C0-1B4639F451A8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mn-M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ХДХВ-ын халдвар тээгчдийн хүйсийн байдал</a:t>
            </a:r>
            <a:endParaRPr lang="en-US" alt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2" name="コンテンツ プレースホルダー 3"/>
          <p:cNvGraphicFramePr>
            <a:graphicFrameLocks noGrp="1"/>
          </p:cNvGraphicFramePr>
          <p:nvPr>
            <p:ph idx="1"/>
          </p:nvPr>
        </p:nvGraphicFramePr>
        <p:xfrm>
          <a:off x="330200" y="1625600"/>
          <a:ext cx="8331200" cy="4856163"/>
        </p:xfrm>
        <a:graphic>
          <a:graphicData uri="http://schemas.openxmlformats.org/presentationml/2006/ole">
            <p:oleObj spid="_x0000_s5122" name="ワークシート" r:id="rId4" imgW="8334424" imgH="4857725" progId="Excel.Sheet.8">
              <p:embed/>
            </p:oleObj>
          </a:graphicData>
        </a:graphic>
      </p:graphicFrame>
      <p:sp>
        <p:nvSpPr>
          <p:cNvPr id="5125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0D2F80-C13F-41BD-A2B2-F0B1BE4477DB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graphicFrame>
        <p:nvGraphicFramePr>
          <p:cNvPr id="5123" name="グラフ 7"/>
          <p:cNvGraphicFramePr>
            <a:graphicFrameLocks/>
          </p:cNvGraphicFramePr>
          <p:nvPr/>
        </p:nvGraphicFramePr>
        <p:xfrm>
          <a:off x="3302000" y="2463800"/>
          <a:ext cx="4206875" cy="2701925"/>
        </p:xfrm>
        <a:graphic>
          <a:graphicData uri="http://schemas.openxmlformats.org/presentationml/2006/ole">
            <p:oleObj spid="_x0000_s5123" r:id="rId5" imgW="4206605" imgH="2700762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600200" y="107950"/>
            <a:ext cx="6400800" cy="990600"/>
          </a:xfrm>
        </p:spPr>
        <p:txBody>
          <a:bodyPr/>
          <a:lstStyle/>
          <a:p>
            <a:r>
              <a:rPr lang="mn-MN" sz="4000" b="1" smtClean="0">
                <a:latin typeface="Times New Roman" pitchFamily="18" charset="0"/>
                <a:cs typeface="Times New Roman" pitchFamily="18" charset="0"/>
              </a:rPr>
              <a:t>Улаан тууз </a:t>
            </a:r>
            <a:endParaRPr lang="en-US" sz="4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1750" y="1482725"/>
            <a:ext cx="888365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ХДХВ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ДОХ-ын улмаас нас барсан олон сая хүмүүсийн дурсгал</a:t>
            </a:r>
          </a:p>
          <a:p>
            <a:pPr>
              <a:lnSpc>
                <a:spcPct val="150000"/>
              </a:lnSpc>
            </a:pPr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ДОХ-ыг бүрэн эмчлэх эм, түүнээс урьдчилан сэргийлэх вакцин удахгүй гараасай гэсэн итгэл найдвар</a:t>
            </a:r>
          </a:p>
          <a:p>
            <a:pPr>
              <a:lnSpc>
                <a:spcPct val="150000"/>
              </a:lnSpc>
            </a:pPr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ХДХВ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ДОХ-той хүмүүсийг нийгмээс тусгаарлах, ялгаварлан гадуурхах, хүнлэг бус хандлагыг эсэргүүцэж буйн илэрхийлэл</a:t>
            </a:r>
          </a:p>
          <a:p>
            <a:pPr>
              <a:lnSpc>
                <a:spcPct val="150000"/>
              </a:lnSpc>
            </a:pPr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ХДХВ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ДОХ-той хүн бүр тэдний төрөл садан, найз нөхөд, ойр дотны хайртай хүмүүсийн эв нэгдлийн хүчтэй бэлгэ тэмдэг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 descr="D:\NCCD\WAD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71438"/>
            <a:ext cx="1379537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mn-MN" sz="2900" b="1" smtClean="0">
                <a:solidFill>
                  <a:srgbClr val="FF0000"/>
                </a:solidFill>
                <a:latin typeface="Times New Roman" pitchFamily="18" charset="0"/>
              </a:rPr>
              <a:t>ЭБЭ залуучуудын дунд ХДХВ-ын халдварын тархалтын байдал</a:t>
            </a:r>
            <a:r>
              <a:rPr lang="en-US" sz="2900" b="1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9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9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mn-MN" sz="2900" b="1" smtClean="0">
                <a:solidFill>
                  <a:srgbClr val="FF0000"/>
                </a:solidFill>
                <a:latin typeface="Times New Roman" pitchFamily="18" charset="0"/>
              </a:rPr>
              <a:t>ХДХВ, БЗДХ-ын Тандалтын судалгааны үр дүн</a:t>
            </a:r>
            <a:r>
              <a:rPr lang="en-US" sz="2900" b="1" smtClean="0">
                <a:solidFill>
                  <a:srgbClr val="FF0000"/>
                </a:solidFill>
                <a:latin typeface="Times New Roman" pitchFamily="18" charset="0"/>
              </a:rPr>
              <a:t>/</a:t>
            </a:r>
            <a:endParaRPr lang="en-GB" sz="29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6146" name="コンテンツ プレースホルダー 6"/>
          <p:cNvGraphicFramePr>
            <a:graphicFrameLocks noGrp="1"/>
          </p:cNvGraphicFramePr>
          <p:nvPr>
            <p:ph idx="1"/>
          </p:nvPr>
        </p:nvGraphicFramePr>
        <p:xfrm>
          <a:off x="444500" y="1339850"/>
          <a:ext cx="8331200" cy="4476750"/>
        </p:xfrm>
        <a:graphic>
          <a:graphicData uri="http://schemas.openxmlformats.org/presentationml/2006/ole">
            <p:oleObj spid="_x0000_s6146" r:id="rId3" imgW="8333954" imgH="4474852" progId="Excel.Sheet.8">
              <p:embed/>
            </p:oleObj>
          </a:graphicData>
        </a:graphic>
      </p:graphicFrame>
      <p:sp>
        <p:nvSpPr>
          <p:cNvPr id="6148" name="テキスト ボックス 5"/>
          <p:cNvSpPr txBox="1">
            <a:spLocks noChangeArrowheads="1"/>
          </p:cNvSpPr>
          <p:nvPr/>
        </p:nvSpPr>
        <p:spPr bwMode="auto">
          <a:xfrm>
            <a:off x="923925" y="6242050"/>
            <a:ext cx="2211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 i="1">
                <a:latin typeface="Times New Roman" pitchFamily="18" charset="0"/>
              </a:rPr>
              <a:t>* </a:t>
            </a:r>
            <a:r>
              <a:rPr lang="mn-MN" altLang="en-US" sz="1400" i="1">
                <a:latin typeface="Times New Roman" pitchFamily="18" charset="0"/>
              </a:rPr>
              <a:t>Урьдчилсан үр дүнгээр</a:t>
            </a:r>
            <a:endParaRPr lang="en-GB" altLang="en-US" sz="14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hart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1511300"/>
            <a:ext cx="74342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mn-MN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ХДХВ-ын халдвар тээгчид насны бүлгээр</a:t>
            </a:r>
            <a:endParaRPr lang="en-US" alt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304800" y="1549400"/>
          <a:ext cx="8432800" cy="5003800"/>
        </p:xfrm>
        <a:graphic>
          <a:graphicData uri="http://schemas.openxmlformats.org/presentationml/2006/ole">
            <p:oleObj spid="_x0000_s7170" r:id="rId3" imgW="8327858" imgH="4627265" progId="Excel.Sheet.8">
              <p:embed/>
            </p:oleObj>
          </a:graphicData>
        </a:graphic>
      </p:graphicFrame>
      <p:sp>
        <p:nvSpPr>
          <p:cNvPr id="7171" name="タイトル 1"/>
          <p:cNvSpPr txBox="1">
            <a:spLocks/>
          </p:cNvSpPr>
          <p:nvPr/>
        </p:nvSpPr>
        <p:spPr bwMode="auto">
          <a:xfrm>
            <a:off x="-19050" y="582613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mn-MN" altLang="en-US" sz="3200" b="1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mn-M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Ретровирүсийн эсрэг эмчилгээнд </a:t>
            </a:r>
          </a:p>
          <a:p>
            <a:pPr algn="ctr" eaLnBrk="0" hangingPunct="0"/>
            <a:r>
              <a:rPr lang="mn-MN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хамрагдсан байдал</a:t>
            </a:r>
            <a:r>
              <a:rPr lang="en-GB" altLang="en-US" sz="240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en-GB" altLang="en-US" sz="2400">
                <a:solidFill>
                  <a:srgbClr val="FF0000"/>
                </a:solidFill>
                <a:latin typeface="Tahoma" pitchFamily="34" charset="0"/>
              </a:rPr>
            </a:br>
            <a:endParaRPr lang="en-GB" altLang="en-US" sz="240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10731120_1526839794221985_175444688625423007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0" y="0"/>
            <a:ext cx="457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4572000" y="2209800"/>
            <a:ext cx="3733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mn-MN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“Эрүүл мэндийн боловсролыг дэмжье”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29613" cy="1071563"/>
          </a:xfrm>
        </p:spPr>
        <p:txBody>
          <a:bodyPr/>
          <a:lstStyle/>
          <a:p>
            <a:pPr eaLnBrk="1" hangingPunct="1"/>
            <a:r>
              <a:rPr lang="mn-MN" alt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ХДХВ-ын халдвар илрүүлэх шинжилгээ хийж буй газрууд /УБ/</a:t>
            </a:r>
            <a:endParaRPr lang="en-US" altLang="en-US" sz="3600" smtClean="0">
              <a:solidFill>
                <a:srgbClr val="FF0000"/>
              </a:solidFill>
            </a:endParaRPr>
          </a:p>
        </p:txBody>
      </p:sp>
      <p:pic>
        <p:nvPicPr>
          <p:cNvPr id="35843" name="Chart Placeholder 7" descr="800px-Ulaanbaatar_duuregs,_mn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513" y="1828800"/>
            <a:ext cx="5583237" cy="3733800"/>
          </a:xfrm>
        </p:spPr>
      </p:pic>
      <p:sp>
        <p:nvSpPr>
          <p:cNvPr id="35844" name="Content Placeholder 9"/>
          <p:cNvSpPr>
            <a:spLocks noGrp="1"/>
          </p:cNvSpPr>
          <p:nvPr>
            <p:ph sz="half" idx="2"/>
          </p:nvPr>
        </p:nvSpPr>
        <p:spPr>
          <a:xfrm>
            <a:off x="5926138" y="1524000"/>
            <a:ext cx="3209925" cy="4819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Сонгинохайрхан: 1 </a:t>
            </a: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Чингэлтэй: 1</a:t>
            </a: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Баянзүрх: 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mn-MN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Хан-уул: 1</a:t>
            </a: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Сүхбаатар: 1 </a:t>
            </a: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Баянгол: 1 </a:t>
            </a: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Налайх:1  </a:t>
            </a: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Багануур:1 </a:t>
            </a: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СДЗШ төвүүд: 43  </a:t>
            </a: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21 аймаг</a:t>
            </a: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Төв эмнэлгүүд :9</a:t>
            </a: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mn-MN" altLang="en-US" sz="2000" smtClean="0">
                <a:latin typeface="Times New Roman" pitchFamily="18" charset="0"/>
                <a:cs typeface="Times New Roman" pitchFamily="18" charset="0"/>
              </a:rPr>
              <a:t>ХӨСҮТ:1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mn-MN" altLang="en-US" sz="2000" b="1" i="1" smtClean="0">
                <a:latin typeface="Times New Roman" pitchFamily="18" charset="0"/>
                <a:cs typeface="Times New Roman" pitchFamily="18" charset="0"/>
              </a:rPr>
              <a:t>Нийт : 84 цэгт  ХДХВ-ын халдвар илрүүлэх шинжилгээ хийж байна.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7313" y="-228600"/>
            <a:ext cx="8893175" cy="1063625"/>
          </a:xfrm>
        </p:spPr>
        <p:txBody>
          <a:bodyPr/>
          <a:lstStyle/>
          <a:p>
            <a:pPr eaLnBrk="1" hangingPunct="1"/>
            <a:r>
              <a:rPr lang="mn-MN" alt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ХДХВ/ДОХ-ын талаархи бодлогын бичиг баримт </a:t>
            </a:r>
            <a:endParaRPr lang="en-US" altLang="en-US" sz="28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304800" y="304800"/>
            <a:ext cx="84582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00050" algn="l"/>
              </a:tabLst>
            </a:pP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tabLst>
                <a:tab pos="400050" algn="l"/>
              </a:tabLst>
            </a:pPr>
            <a:r>
              <a:rPr lang="mn-MN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altLang="en-US" sz="2400" b="1">
                <a:latin typeface="Times New Roman" pitchFamily="18" charset="0"/>
                <a:cs typeface="Times New Roman" pitchFamily="18" charset="0"/>
              </a:rPr>
              <a:t>“Хүний дархлал хомсдолын вирусын халдвар, дархлалын олдмол хомсдолоос сэргийлэх тухай” Монгол Улсын хууль, 2013 он</a:t>
            </a:r>
          </a:p>
          <a:p>
            <a:pPr algn="just" eaLnBrk="0" hangingPunct="0">
              <a:buFont typeface="Arial" pitchFamily="34" charset="0"/>
              <a:buNone/>
              <a:tabLst>
                <a:tab pos="400050" algn="l"/>
              </a:tabLst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tabLst>
                <a:tab pos="400050" algn="l"/>
              </a:tabLst>
            </a:pPr>
            <a:r>
              <a:rPr lang="mn-MN" altLang="en-US" sz="24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n-MN" altLang="en-US" sz="2400" b="1">
                <a:latin typeface="Times New Roman" pitchFamily="18" charset="0"/>
                <a:cs typeface="Times New Roman" pitchFamily="18" charset="0"/>
              </a:rPr>
              <a:t>ХДХВ/ДОХ/БЗДХ-ын тусламж үйлчилгээний заавар” Эрүүл мэндийн сайдын 2014 оны 8 сарын 278 тоот тушаал </a:t>
            </a:r>
          </a:p>
          <a:p>
            <a:pPr algn="just" eaLnBrk="0" hangingPunct="0">
              <a:buFont typeface="Wingdings" pitchFamily="2" charset="2"/>
              <a:buChar char="Ø"/>
              <a:tabLst>
                <a:tab pos="400050" algn="l"/>
              </a:tabLst>
            </a:pP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tabLst>
                <a:tab pos="400050" algn="l"/>
              </a:tabLst>
            </a:pPr>
            <a:r>
              <a:rPr lang="mn-MN" altLang="en-US" sz="2400" b="1">
                <a:latin typeface="Times New Roman" pitchFamily="18" charset="0"/>
                <a:cs typeface="Times New Roman" pitchFamily="18" charset="0"/>
              </a:rPr>
              <a:t>ХДХВ-ын халдвар илрүүлэх Сайн Дурын Зөвлөгөө Шинжилгээний төвийн дүрэм үйл ажиллагааны удирдамжийг боловсруулан  Эрүүл мэндийн Сайдын 2011 оны 12-р сарын 19-ний өдрийн 427 тоот тушаал </a:t>
            </a:r>
          </a:p>
          <a:p>
            <a:pPr algn="just" eaLnBrk="0" hangingPunct="0">
              <a:buFont typeface="Wingdings" pitchFamily="2" charset="2"/>
              <a:buChar char="Ø"/>
              <a:tabLst>
                <a:tab pos="400050" algn="l"/>
              </a:tabLst>
            </a:pPr>
            <a:endParaRPr lang="mn-MN" altLang="en-US" sz="2400" b="1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tabLst>
                <a:tab pos="400050" algn="l"/>
              </a:tabLst>
            </a:pPr>
            <a:r>
              <a:rPr lang="mn-MN" altLang="en-US" sz="2400" b="1">
                <a:latin typeface="Times New Roman" pitchFamily="18" charset="0"/>
                <a:cs typeface="Times New Roman" pitchFamily="18" charset="0"/>
              </a:rPr>
              <a:t>"Үйлчилгээ үзүүлэгчийн санаачлагаар хүний дархлал хомсдолын вирусийн халдвар илрүүлэх тандалт хийх удирдамж"-ыг Эрүүл мэндийн сайдын 2012 оны 6 сарын 04-ны 191 тоот тушаал </a:t>
            </a:r>
          </a:p>
          <a:p>
            <a:pPr algn="just" eaLnBrk="0" hangingPunct="0">
              <a:tabLst>
                <a:tab pos="400050" algn="l"/>
              </a:tabLst>
            </a:pPr>
            <a:endParaRPr lang="en-US" altLang="en-US" sz="1400">
              <a:latin typeface="Arial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400050" algn="l"/>
              </a:tabLst>
            </a:pPr>
            <a:endParaRPr lang="mn-MN" altLang="en-US" sz="14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3813"/>
            <a:ext cx="7772400" cy="949326"/>
          </a:xfrm>
        </p:spPr>
        <p:txBody>
          <a:bodyPr/>
          <a:lstStyle/>
          <a:p>
            <a:pPr eaLnBrk="1" hangingPunct="1"/>
            <a:r>
              <a:rPr lang="mn-MN" sz="3200" b="1" smtClean="0">
                <a:latin typeface="Arial Mon" pitchFamily="34" charset="0"/>
              </a:rPr>
              <a:t>Товчилсон нэршил </a:t>
            </a:r>
            <a:endParaRPr lang="en-US" sz="3200" b="1" smtClean="0">
              <a:latin typeface="Arial Mon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900" smtClean="0">
              <a:latin typeface="Arial Mon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mn-MN" sz="1800" smtClean="0">
                <a:latin typeface="Arial Mon" pitchFamily="34" charset="0"/>
              </a:rPr>
              <a:t>ДЭМБ - Дэлхийн Эрүүл Мэндийн байгууллага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mn-MN" sz="1800" smtClean="0">
                <a:latin typeface="Arial Mon" pitchFamily="34" charset="0"/>
              </a:rPr>
              <a:t>ХӨСҮТ- Халдварт Өвчин Судлалын Үндэсний төв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mn-MN" sz="1800" smtClean="0">
                <a:latin typeface="Arial Mon" pitchFamily="34" charset="0"/>
              </a:rPr>
              <a:t>ТСА -  Тандалт судалгааны алба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 Mon" pitchFamily="34" charset="0"/>
              </a:rPr>
              <a:t>ÕÄÕÂ</a:t>
            </a:r>
            <a:r>
              <a:rPr lang="mn-MN" sz="1800" smtClean="0">
                <a:latin typeface="Arial Mon" pitchFamily="34" charset="0"/>
              </a:rPr>
              <a:t> </a:t>
            </a:r>
            <a:r>
              <a:rPr lang="en-US" sz="1800" smtClean="0">
                <a:latin typeface="Arial Mon" pitchFamily="34" charset="0"/>
              </a:rPr>
              <a:t>-</a:t>
            </a:r>
            <a:r>
              <a:rPr lang="mn-MN" sz="1800" smtClean="0">
                <a:latin typeface="Arial Mon" pitchFamily="34" charset="0"/>
              </a:rPr>
              <a:t> Х</a:t>
            </a:r>
            <a:r>
              <a:rPr lang="en-US" sz="1800" smtClean="0">
                <a:latin typeface="Arial Mon" pitchFamily="34" charset="0"/>
              </a:rPr>
              <a:t>¿íèé </a:t>
            </a:r>
            <a:r>
              <a:rPr lang="mn-MN" sz="1800" smtClean="0">
                <a:latin typeface="Arial Mon" pitchFamily="34" charset="0"/>
              </a:rPr>
              <a:t>Д</a:t>
            </a:r>
            <a:r>
              <a:rPr lang="en-US" sz="1800" smtClean="0">
                <a:latin typeface="Arial Mon" pitchFamily="34" charset="0"/>
              </a:rPr>
              <a:t>àðõëàë </a:t>
            </a:r>
            <a:r>
              <a:rPr lang="mn-MN" sz="1800" smtClean="0">
                <a:latin typeface="Arial Mon" pitchFamily="34" charset="0"/>
              </a:rPr>
              <a:t>Х</a:t>
            </a:r>
            <a:r>
              <a:rPr lang="en-US" sz="1800" smtClean="0">
                <a:latin typeface="Arial Mon" pitchFamily="34" charset="0"/>
              </a:rPr>
              <a:t>îìñäîëûí</a:t>
            </a:r>
            <a:r>
              <a:rPr lang="mn-MN" sz="1800" smtClean="0">
                <a:latin typeface="Arial Mon" pitchFamily="34" charset="0"/>
              </a:rPr>
              <a:t> В</a:t>
            </a:r>
            <a:r>
              <a:rPr lang="en-US" sz="1800" smtClean="0">
                <a:latin typeface="Arial Mon" pitchFamily="34" charset="0"/>
              </a:rPr>
              <a:t>èðóñ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 Mon" pitchFamily="34" charset="0"/>
              </a:rPr>
              <a:t>ÄÎÕ</a:t>
            </a:r>
            <a:r>
              <a:rPr lang="mn-MN" sz="1800" smtClean="0">
                <a:latin typeface="Arial Mon" pitchFamily="34" charset="0"/>
              </a:rPr>
              <a:t>   </a:t>
            </a:r>
            <a:r>
              <a:rPr lang="en-US" sz="1800" smtClean="0">
                <a:latin typeface="Arial Mon" pitchFamily="34" charset="0"/>
              </a:rPr>
              <a:t>-</a:t>
            </a:r>
            <a:r>
              <a:rPr lang="mn-MN" sz="1800" smtClean="0">
                <a:latin typeface="Arial Mon" pitchFamily="34" charset="0"/>
              </a:rPr>
              <a:t> Д</a:t>
            </a:r>
            <a:r>
              <a:rPr lang="en-US" sz="1800" smtClean="0">
                <a:latin typeface="Arial Mon" pitchFamily="34" charset="0"/>
              </a:rPr>
              <a:t>àðõëàëûí </a:t>
            </a:r>
            <a:r>
              <a:rPr lang="mn-MN" sz="1800" smtClean="0">
                <a:latin typeface="Arial Mon" pitchFamily="34" charset="0"/>
              </a:rPr>
              <a:t>О</a:t>
            </a:r>
            <a:r>
              <a:rPr lang="en-US" sz="1800" smtClean="0">
                <a:latin typeface="Arial Mon" pitchFamily="34" charset="0"/>
              </a:rPr>
              <a:t>ëäìîë </a:t>
            </a:r>
            <a:r>
              <a:rPr lang="mn-MN" sz="1800" smtClean="0">
                <a:latin typeface="Arial Mon" pitchFamily="34" charset="0"/>
              </a:rPr>
              <a:t>Х</a:t>
            </a:r>
            <a:r>
              <a:rPr lang="en-US" sz="1800" smtClean="0">
                <a:latin typeface="Arial Mon" pitchFamily="34" charset="0"/>
              </a:rPr>
              <a:t>îìñäîë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800" smtClean="0">
                <a:latin typeface="Arial Mon" pitchFamily="34" charset="0"/>
              </a:rPr>
              <a:t>ÁÇÄÕ</a:t>
            </a:r>
            <a:r>
              <a:rPr lang="mn-MN" sz="1800" smtClean="0">
                <a:latin typeface="Arial Mon" pitchFamily="34" charset="0"/>
              </a:rPr>
              <a:t> </a:t>
            </a:r>
            <a:r>
              <a:rPr lang="en-US" sz="1800" smtClean="0">
                <a:latin typeface="Arial Mon" pitchFamily="34" charset="0"/>
              </a:rPr>
              <a:t>-</a:t>
            </a:r>
            <a:r>
              <a:rPr lang="mn-MN" sz="1800" smtClean="0">
                <a:latin typeface="Arial Mon" pitchFamily="34" charset="0"/>
              </a:rPr>
              <a:t> Б</a:t>
            </a:r>
            <a:r>
              <a:rPr lang="en-US" sz="1800" smtClean="0">
                <a:latin typeface="Arial Mon" pitchFamily="34" charset="0"/>
              </a:rPr>
              <a:t>ýëãèéí </a:t>
            </a:r>
            <a:r>
              <a:rPr lang="mn-MN" sz="1800" smtClean="0">
                <a:latin typeface="Arial Mon" pitchFamily="34" charset="0"/>
              </a:rPr>
              <a:t>з</a:t>
            </a:r>
            <a:r>
              <a:rPr lang="en-US" sz="1800" smtClean="0">
                <a:latin typeface="Arial Mon" pitchFamily="34" charset="0"/>
              </a:rPr>
              <a:t>àìààð äàìæèõ</a:t>
            </a:r>
            <a:r>
              <a:rPr lang="mn-MN" sz="1800" smtClean="0">
                <a:latin typeface="Arial Mon" pitchFamily="34" charset="0"/>
              </a:rPr>
              <a:t> </a:t>
            </a:r>
            <a:r>
              <a:rPr lang="en-US" sz="1800" smtClean="0">
                <a:latin typeface="Arial Mon" pitchFamily="34" charset="0"/>
              </a:rPr>
              <a:t>õàëäâàð</a:t>
            </a:r>
            <a:endParaRPr lang="mn-MN" sz="1800" smtClean="0">
              <a:latin typeface="Arial Mon" pitchFamily="34" charset="0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mn-MN" sz="1800" smtClean="0">
                <a:latin typeface="Arial Mon" pitchFamily="34" charset="0"/>
              </a:rPr>
              <a:t>РВЭЭ - Ретровирусын эсрэг эмчилгээ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mn-MN" sz="1800" smtClean="0">
                <a:latin typeface="Arial Mon" pitchFamily="34" charset="0"/>
              </a:rPr>
              <a:t>ЭБЭ - Эрчүүдтэй бэлгийн хавьталд ордог эрчүүд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r>
              <a:rPr lang="mn-MN" sz="1800" smtClean="0">
                <a:latin typeface="Arial Mon" pitchFamily="34" charset="0"/>
              </a:rPr>
              <a:t>ХТС – харуулдан тандалт судалгаа </a:t>
            </a: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Ø"/>
            </a:pPr>
            <a:endParaRPr lang="en-US" sz="2400" smtClean="0">
              <a:latin typeface="Arial Mo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“БИД ХАМТДАА СЭРГИЙЛЖ ЧАДНА” </a:t>
            </a:r>
            <a:r>
              <a:rPr lang="en-US" altLang="en-US" sz="3200" b="1" smtClean="0">
                <a:solidFill>
                  <a:srgbClr val="FF0000"/>
                </a:solidFill>
              </a:rPr>
              <a:t/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endParaRPr lang="en-US" sz="320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934200" cy="9144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mn-MN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600" b="1" smtClean="0">
                <a:latin typeface="Times New Roman" pitchFamily="18" charset="0"/>
                <a:cs typeface="Times New Roman" pitchFamily="18" charset="0"/>
              </a:rPr>
              <a:t>Анхаарал тавьсанд баярлалаа</a:t>
            </a:r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mn-M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ХДХВ-ын гарал үүсэл </a:t>
            </a:r>
            <a:endParaRPr lang="en-US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059363"/>
          </a:xfrm>
        </p:spPr>
        <p:txBody>
          <a:bodyPr/>
          <a:lstStyle/>
          <a:p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ХДХВ нь Өмнөд Африкийн шампанзе-ээс гарал үүсэлтэй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Chimpanzee Simian Immunodeficiency Virus (SIV cpz)</a:t>
            </a:r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-ийн мутант хэлбэр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mn-MN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400" smtClean="0">
                <a:latin typeface="Times New Roman" pitchFamily="18" charset="0"/>
                <a:cs typeface="Times New Roman" pitchFamily="18" charset="0"/>
              </a:rPr>
              <a:t>Өмнөд Африкт шампанзен махыг хүнсэндээ хэрэглэх үед халдвар анх хүнд халдварласан байж болзошгүй гэж үздэг. 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D:\NCCD\WAD\what-is-hiv-aids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594100"/>
            <a:ext cx="28162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D:\NCCD\WAD\chi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687763"/>
            <a:ext cx="34290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Arial Mon" pitchFamily="34" charset="0"/>
              </a:rPr>
              <a:t>ÕÄÕÂ-èéí õàëäâàðûí õýëõýý</a:t>
            </a:r>
            <a:endParaRPr lang="ru-RU" sz="3200" b="1" smtClean="0">
              <a:latin typeface="Arial Mon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638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Char char="Ø"/>
            </a:pPr>
            <a:r>
              <a:rPr lang="en-US" b="1" i="1" smtClean="0">
                <a:solidFill>
                  <a:schemeClr val="hlink"/>
                </a:solidFill>
                <a:latin typeface="Arial Mon" pitchFamily="34" charset="0"/>
              </a:rPr>
              <a:t>Õàëäâàð äàìæèõ çàì:</a:t>
            </a:r>
            <a:endParaRPr lang="mn-MN" b="1" i="1" smtClean="0">
              <a:solidFill>
                <a:schemeClr val="hlink"/>
              </a:solidFill>
              <a:latin typeface="Arial Mon" pitchFamily="34" charset="0"/>
            </a:endParaRP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mn-MN" smtClean="0">
                <a:latin typeface="Arial Mon" pitchFamily="34" charset="0"/>
              </a:rPr>
              <a:t>             </a:t>
            </a:r>
            <a:r>
              <a:rPr lang="en-US" smtClean="0">
                <a:latin typeface="Arial Mon" pitchFamily="34" charset="0"/>
              </a:rPr>
              <a:t>- </a:t>
            </a:r>
            <a:r>
              <a:rPr lang="en-US" sz="2800" b="1" smtClean="0">
                <a:latin typeface="Arial Mon" pitchFamily="34" charset="0"/>
              </a:rPr>
              <a:t>Áýëãèéí õàâüòàë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b="1" smtClean="0">
                <a:latin typeface="Arial Mon" pitchFamily="34" charset="0"/>
              </a:rPr>
              <a:t>	               (ãåòåðî-, ãîìî-, áèñåêñ)  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b="1" smtClean="0">
                <a:latin typeface="Arial Mon" pitchFamily="34" charset="0"/>
              </a:rPr>
              <a:t>		</a:t>
            </a:r>
            <a:r>
              <a:rPr lang="mn-MN" sz="2800" b="1" smtClean="0">
                <a:latin typeface="Arial Mon" pitchFamily="34" charset="0"/>
              </a:rPr>
              <a:t>      </a:t>
            </a:r>
            <a:r>
              <a:rPr lang="en-US" sz="2800" b="1" smtClean="0">
                <a:latin typeface="Arial Mon" pitchFamily="34" charset="0"/>
              </a:rPr>
              <a:t>- Öóñ, öóñàí á¿òýýãäýõ¿¿í</a:t>
            </a:r>
            <a:endParaRPr lang="mn-MN" sz="2800" b="1" smtClean="0">
              <a:latin typeface="Arial Mon" pitchFamily="34" charset="0"/>
            </a:endParaRP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mn-MN" sz="2800" b="1" smtClean="0">
                <a:latin typeface="Arial Mon" pitchFamily="34" charset="0"/>
              </a:rPr>
              <a:t>               - Бохир зүү тариур  </a:t>
            </a:r>
            <a:endParaRPr lang="en-US" sz="2800" b="1" smtClean="0">
              <a:latin typeface="Arial Mon" pitchFamily="34" charset="0"/>
            </a:endParaRP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2800" b="1" smtClean="0">
                <a:latin typeface="Arial Mon" pitchFamily="34" charset="0"/>
              </a:rPr>
              <a:t>		</a:t>
            </a:r>
            <a:r>
              <a:rPr lang="mn-MN" sz="2800" b="1" smtClean="0">
                <a:latin typeface="Arial Mon" pitchFamily="34" charset="0"/>
              </a:rPr>
              <a:t>      </a:t>
            </a:r>
            <a:r>
              <a:rPr lang="en-US" sz="2800" b="1" smtClean="0">
                <a:latin typeface="Arial Mon" pitchFamily="34" charset="0"/>
              </a:rPr>
              <a:t>- Ýõýýñ óðàãò, õ¿¿õäýä</a:t>
            </a:r>
          </a:p>
          <a:p>
            <a:pPr eaLnBrk="1" hangingPunct="1">
              <a:lnSpc>
                <a:spcPct val="140000"/>
              </a:lnSpc>
            </a:pPr>
            <a:endParaRPr lang="ru-RU" sz="2800" b="1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29613" cy="796925"/>
          </a:xfrm>
        </p:spPr>
        <p:txBody>
          <a:bodyPr/>
          <a:lstStyle/>
          <a:p>
            <a:pPr eaLnBrk="1" hangingPunct="1"/>
            <a:r>
              <a:rPr lang="mn-MN" altLang="en-US" sz="3600" b="1" smtClean="0">
                <a:solidFill>
                  <a:srgbClr val="FF0000"/>
                </a:solidFill>
                <a:latin typeface="Arial Mon" pitchFamily="34" charset="0"/>
              </a:rPr>
              <a:t>ХДХВ-ын халдвар дамжуулахгүй </a:t>
            </a:r>
            <a:endParaRPr lang="ru-RU" altLang="en-US" sz="3600" b="1" smtClean="0">
              <a:solidFill>
                <a:srgbClr val="FF0000"/>
              </a:solidFill>
              <a:latin typeface="Arial Mon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28750"/>
            <a:ext cx="83820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Нулимс	         (-)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Шээс		(-)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mn-MN" altLang="en-US" b="1" smtClean="0">
                <a:latin typeface="Times New Roman" pitchFamily="18" charset="0"/>
                <a:cs typeface="Times New Roman" pitchFamily="18" charset="0"/>
              </a:rPr>
              <a:t>Шүлс</a:t>
            </a:r>
            <a:r>
              <a:rPr lang="af-ZA" altLang="en-US" b="1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(-)</a:t>
            </a:r>
            <a:r>
              <a:rPr lang="mn-MN" altLang="en-US" b="1" smtClean="0">
                <a:latin typeface="Times New Roman" pitchFamily="18" charset="0"/>
                <a:cs typeface="Times New Roman" pitchFamily="18" charset="0"/>
              </a:rPr>
              <a:t>  +2 л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Баас		</a:t>
            </a:r>
            <a:r>
              <a:rPr lang="mn-MN" altLang="en-US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(-)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Хөлс, чихний хулхинд тодорхойлогдоогүй 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339137" cy="1000125"/>
          </a:xfrm>
        </p:spPr>
        <p:txBody>
          <a:bodyPr/>
          <a:lstStyle/>
          <a:p>
            <a:pPr eaLnBrk="1" hangingPunct="1"/>
            <a:r>
              <a:rPr lang="mn-MN" sz="4000" b="1" smtClean="0">
                <a:solidFill>
                  <a:srgbClr val="FF0000"/>
                </a:solidFill>
                <a:latin typeface="Arial Mon" pitchFamily="34" charset="0"/>
              </a:rPr>
              <a:t>ХДХВ-ын халдвар дамжуулна </a:t>
            </a:r>
            <a:endParaRPr lang="en-US" sz="4000" b="1" smtClean="0">
              <a:solidFill>
                <a:srgbClr val="FF0000"/>
              </a:solidFill>
              <a:latin typeface="Mongol" pitchFamily="18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071563"/>
            <a:ext cx="5029200" cy="57864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Хөхний сүү	</a:t>
            </a:r>
            <a:r>
              <a:rPr lang="mn-MN" altLang="en-US" sz="2400" b="1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Цус (0.1 мл) 	</a:t>
            </a:r>
            <a:r>
              <a:rPr lang="mn-MN" altLang="en-US" sz="2400" b="1" smtClean="0">
                <a:latin typeface="Times New Roman" pitchFamily="18" charset="0"/>
                <a:cs typeface="Times New Roman" pitchFamily="18" charset="0"/>
              </a:rPr>
              <a:t>                    + 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Нугасны ус (0.1 мл) </a:t>
            </a:r>
            <a:r>
              <a:rPr lang="mn-MN" altLang="en-US" sz="2400" b="1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+ 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Үрийн шингэн (0.1 мл) </a:t>
            </a:r>
            <a:r>
              <a:rPr lang="mn-MN" altLang="en-US" sz="2400" b="1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Үтрээний шүүрэл (0.1 мл) </a:t>
            </a:r>
            <a:r>
              <a:rPr lang="mn-MN" altLang="en-US" sz="2400" b="1" smtClean="0">
                <a:latin typeface="Times New Roman" pitchFamily="18" charset="0"/>
                <a:cs typeface="Times New Roman" pitchFamily="18" charset="0"/>
              </a:rPr>
              <a:t>     + 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Шивээс	</a:t>
            </a:r>
            <a:r>
              <a:rPr lang="mn-MN" altLang="en-US" sz="2400" b="1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Зүү, тариур		</a:t>
            </a:r>
            <a:r>
              <a:rPr lang="mn-MN" altLang="en-US" sz="24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Ил шарх, шалбархай	</a:t>
            </a:r>
            <a:r>
              <a:rPr lang="mn-MN" altLang="en-US" sz="2400" b="1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+    </a:t>
            </a: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Oval 4"/>
          <p:cNvSpPr>
            <a:spLocks noChangeArrowheads="1"/>
          </p:cNvSpPr>
          <p:nvPr/>
        </p:nvSpPr>
        <p:spPr bwMode="auto">
          <a:xfrm>
            <a:off x="1371600" y="25908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752600" y="3505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295400" y="3505200"/>
            <a:ext cx="1143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219200" y="5105400"/>
            <a:ext cx="381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2057400" y="5105400"/>
            <a:ext cx="381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" name="Oval 9"/>
          <p:cNvSpPr>
            <a:spLocks noChangeArrowheads="1"/>
          </p:cNvSpPr>
          <p:nvPr/>
        </p:nvSpPr>
        <p:spPr bwMode="auto">
          <a:xfrm>
            <a:off x="2057400" y="38100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5" name="Oval 10"/>
          <p:cNvSpPr>
            <a:spLocks noChangeArrowheads="1"/>
          </p:cNvSpPr>
          <p:nvPr/>
        </p:nvSpPr>
        <p:spPr bwMode="auto">
          <a:xfrm>
            <a:off x="15240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6" name="Oval 11"/>
          <p:cNvSpPr>
            <a:spLocks noChangeArrowheads="1"/>
          </p:cNvSpPr>
          <p:nvPr/>
        </p:nvSpPr>
        <p:spPr bwMode="auto">
          <a:xfrm>
            <a:off x="15240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7" name="Oval 12"/>
          <p:cNvSpPr>
            <a:spLocks noChangeArrowheads="1"/>
          </p:cNvSpPr>
          <p:nvPr/>
        </p:nvSpPr>
        <p:spPr bwMode="auto">
          <a:xfrm>
            <a:off x="1447800" y="38100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0" y="1071563"/>
          <a:ext cx="3886200" cy="5786437"/>
        </p:xfrm>
        <a:graphic>
          <a:graphicData uri="http://schemas.openxmlformats.org/presentationml/2006/ole">
            <p:oleObj spid="_x0000_s1026" name="Clip" r:id="rId3" imgW="716890" imgH="89245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533400" y="1676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en-US" sz="3200"/>
          </a:p>
        </p:txBody>
      </p:sp>
      <p:pic>
        <p:nvPicPr>
          <p:cNvPr id="15363" name="Picture 2" descr="C:\Users\user\Desktop\10389343_1526840397555258_3139821327820692401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4763" y="-28575"/>
            <a:ext cx="4419601" cy="6858000"/>
          </a:xfrm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4191000" y="381000"/>
            <a:ext cx="495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3200" b="1">
                <a:latin typeface="Times New Roman" pitchFamily="18" charset="0"/>
                <a:cs typeface="Times New Roman" pitchFamily="18" charset="0"/>
              </a:rPr>
              <a:t>ХДХВ/ДОХ-ын тархалт дэлхий дахинд 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4800600" y="2286000"/>
            <a:ext cx="39624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mn-MN" altLang="en-US" sz="3600" b="1" i="1">
                <a:solidFill>
                  <a:srgbClr val="E46C0A"/>
                </a:solidFill>
                <a:latin typeface="Times New Roman" pitchFamily="18" charset="0"/>
                <a:cs typeface="Times New Roman" pitchFamily="18" charset="0"/>
              </a:rPr>
              <a:t>Бид халдварын тархалтыг тэглэж чадна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0" y="798513"/>
            <a:ext cx="9144000" cy="1295400"/>
          </a:xfrm>
        </p:spPr>
        <p:txBody>
          <a:bodyPr/>
          <a:lstStyle/>
          <a:p>
            <a:pPr eaLnBrk="1" hangingPunct="1"/>
            <a:r>
              <a:rPr lang="mn-MN" altLang="en-US" sz="2000" b="1" smtClean="0">
                <a:latin typeface="Times New Roman" pitchFamily="18" charset="0"/>
                <a:cs typeface="Times New Roman" pitchFamily="18" charset="0"/>
              </a:rPr>
              <a:t> НҮБ-ын ДОХ-ын Нэгдсэн хөтөлбөрөөс  дэвшүүлсэн хэтийн зорилго:</a:t>
            </a:r>
            <a:br>
              <a:rPr lang="mn-MN" altLang="en-US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mn-MN" altLang="en-US" sz="2000" b="1" smtClean="0">
                <a:latin typeface="Times New Roman" pitchFamily="18" charset="0"/>
                <a:cs typeface="Times New Roman" pitchFamily="18" charset="0"/>
              </a:rPr>
              <a:t>2030 он гэхэд ХДХВ-ын халдварын тархалтыг  хяналтандаа авч, цаашид ямар ч улс орны  хувьд нийгмийн эрүүл мэндийн тулгамдсан асуудал биш болгох </a:t>
            </a:r>
            <a:endParaRPr lang="en-US" altLang="en-US" sz="20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61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0" y="5534025"/>
            <a:ext cx="304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mn-MN" altLang="en-US" sz="2000" b="1">
                <a:latin typeface="Times New Roman" pitchFamily="18" charset="0"/>
                <a:cs typeface="Times New Roman" pitchFamily="18" charset="0"/>
              </a:rPr>
              <a:t>        ХДХВ-ын  халдвар тээгчдийн 90% -г оношоо мэддэг болгох   </a:t>
            </a:r>
            <a:r>
              <a:rPr lang="mn-MN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276600" y="5534025"/>
            <a:ext cx="2590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altLang="en-US" sz="2000" b="1">
                <a:latin typeface="Times New Roman" pitchFamily="18" charset="0"/>
                <a:cs typeface="Times New Roman" pitchFamily="18" charset="0"/>
              </a:rPr>
              <a:t>Халдвартай нь оношлогдсон  хүмүүсийн  90%-г РВЭЭ-нд хамруулах </a:t>
            </a:r>
            <a:endParaRPr lang="en-US" altLang="en-US" sz="2000"/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5791200" y="5534025"/>
            <a:ext cx="3124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/>
            <a:r>
              <a:rPr lang="mn-MN" altLang="en-US" sz="2000" b="1">
                <a:latin typeface="Times New Roman" pitchFamily="18" charset="0"/>
                <a:cs typeface="Times New Roman" pitchFamily="18" charset="0"/>
              </a:rPr>
              <a:t>        РВЭЭ хамрагдсан хүмүүсийн 90%-д  вирусын ачааллыг бууруулах </a:t>
            </a:r>
            <a:endParaRPr lang="en-US" altLang="en-US" sz="2000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630238" y="152400"/>
            <a:ext cx="83185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n-MN" alt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“БИД ХАМТДАА СЭРГИЙЛЖ ЧАДНА” </a:t>
            </a:r>
            <a:endParaRPr lang="en-US" altLang="en-US" sz="3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1086</Words>
  <Application>Microsoft Office PowerPoint</Application>
  <PresentationFormat>On-screen Show (4:3)</PresentationFormat>
  <Paragraphs>184</Paragraphs>
  <Slides>37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Calibri</vt:lpstr>
      <vt:lpstr>Arial</vt:lpstr>
      <vt:lpstr>Times New Roman</vt:lpstr>
      <vt:lpstr>Arial Mon</vt:lpstr>
      <vt:lpstr>Wingdings</vt:lpstr>
      <vt:lpstr>Mongol</vt:lpstr>
      <vt:lpstr>Courier New</vt:lpstr>
      <vt:lpstr>Tahoma</vt:lpstr>
      <vt:lpstr>MS PGothic</vt:lpstr>
      <vt:lpstr>Office Theme</vt:lpstr>
      <vt:lpstr>Clip</vt:lpstr>
      <vt:lpstr>Microsoft Excel 97-2003 ワークシート</vt:lpstr>
      <vt:lpstr>Microsoft Excel グラフ</vt:lpstr>
      <vt:lpstr>Microsoft Excel 97-2003 Worksheet</vt:lpstr>
      <vt:lpstr>Slide 1</vt:lpstr>
      <vt:lpstr>Slide 2</vt:lpstr>
      <vt:lpstr>Улаан тууз </vt:lpstr>
      <vt:lpstr>ХДХВ-ын гарал үүсэл </vt:lpstr>
      <vt:lpstr>ÕÄÕÂ-èéí õàëäâàðûí õýëõýý</vt:lpstr>
      <vt:lpstr>ХДХВ-ын халдвар дамжуулахгүй </vt:lpstr>
      <vt:lpstr>ХДХВ-ын халдвар дамжуулна </vt:lpstr>
      <vt:lpstr>Slide 8</vt:lpstr>
      <vt:lpstr> НҮБ-ын ДОХ-ын Нэгдсэн хөтөлбөрөөс  дэвшүүлсэн хэтийн зорилго: 2030 он гэхэд ХДХВ-ын халдварын тархалтыг  хяналтандаа авч, цаашид ямар ч улс орны  хувьд нийгмийн эрүүл мэндийн тулгамдсан асуудал биш болгох </vt:lpstr>
      <vt:lpstr>“Бид халдварын тархалтыг тэглэж чадна”  ХДХВ/ДОХ-ын тархалт дэлхий дахинд </vt:lpstr>
      <vt:lpstr>“Эрүүл мэндийн боловсролыг дэмжье” </vt:lpstr>
      <vt:lpstr>“Чиний, миний, бидний оролцоо  ХДХВ/ДОХ-гүй ирээдүйг хамтдаа бүтээе”</vt:lpstr>
      <vt:lpstr>Slide 13</vt:lpstr>
      <vt:lpstr>“Мэдлэг бол бидэнд байгаа цорын ганц вакцин”   </vt:lpstr>
      <vt:lpstr>Хүний эрхийн чиглэлээр ажилладаг  иргэний нийгмийн байгууллагуудын  санхүүжилтийн өөрчлөлт дэлхий дахинд </vt:lpstr>
      <vt:lpstr>“Чиний миний бидний оролцоо  ХДХВ/ДОХ-гүй ирээдүйг хамтдаа бүтээе” </vt:lpstr>
      <vt:lpstr>Оросын Холбооны улсад  ХДХВ/ДОХ-ын тархалтын  өнөөгийн байдал</vt:lpstr>
      <vt:lpstr>Оросын Холбооны улсад  ХДХВ/ДОХ-ын тархалт</vt:lpstr>
      <vt:lpstr>Slide 19</vt:lpstr>
      <vt:lpstr>Slide 20</vt:lpstr>
      <vt:lpstr>Slide 21</vt:lpstr>
      <vt:lpstr>2001-2013 оны зонхилон тохиолдох БЗДХ-ын өвчлөлийн байдал, 10000 хүн амд </vt:lpstr>
      <vt:lpstr>Slide 23</vt:lpstr>
      <vt:lpstr>Сүүлийн 3 жилийн байдлаар төрөлхийн тэмбүүгийн тохиолдол нэмэгдэх хандлагатай байгаа бөгөөд 2013 онд нийт 26 тохиолдол бүртгэгдсэнээс Улаанбаатарт 13, Дорнод 4, Орхон 3, Өвөрхангай 3, Хэнтий 1, Архангай 1, Баян-Өлгий1 байна.    </vt:lpstr>
      <vt:lpstr>ХДХВ/ДОХ-ын өнөөгийн байдал  Монголд</vt:lpstr>
      <vt:lpstr>Монголд бүртгэгдсэн ХДХВ/ДОХ-ын тохиолдол өссөн дүнгээр /1992-10.2014/</vt:lpstr>
      <vt:lpstr>ХДХВ/ДОХ-ын тархвар зүйн зарим  үзүүлэлтүүд</vt:lpstr>
      <vt:lpstr>Монгол дах ХДХВ-ын халдварын тархалт тооцооллоор (1992-2020)</vt:lpstr>
      <vt:lpstr>ХДХВ-ын халдвар тээгчдийн хүйсийн байдал</vt:lpstr>
      <vt:lpstr>ЭБЭ залуучуудын дунд ХДХВ-ын халдварын тархалтын байдал /ХДХВ, БЗДХ-ын Тандалтын судалгааны үр дүн/</vt:lpstr>
      <vt:lpstr>ХДХВ-ын халдвар тээгчид насны бүлгээр</vt:lpstr>
      <vt:lpstr>Slide 32</vt:lpstr>
      <vt:lpstr>Slide 33</vt:lpstr>
      <vt:lpstr>ХДХВ-ын халдвар илрүүлэх шинжилгээ хийж буй газрууд /УБ/</vt:lpstr>
      <vt:lpstr>ХДХВ/ДОХ-ын талаархи бодлогын бичиг баримт </vt:lpstr>
      <vt:lpstr>Товчилсон нэршил </vt:lpstr>
      <vt:lpstr>“БИД ХАМТДАА СЭРГИЙЛЖ ЧАДНА”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fhdfdfh</dc:title>
  <dc:creator>Hosut-DoH-8</dc:creator>
  <cp:lastModifiedBy>Odnoo Brown</cp:lastModifiedBy>
  <cp:revision>79</cp:revision>
  <dcterms:created xsi:type="dcterms:W3CDTF">2014-11-12T07:22:23Z</dcterms:created>
  <dcterms:modified xsi:type="dcterms:W3CDTF">2014-11-26T16:23:27Z</dcterms:modified>
</cp:coreProperties>
</file>