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handoutMasterIdLst>
    <p:handoutMasterId r:id="rId33"/>
  </p:handoutMasterIdLst>
  <p:sldIdLst>
    <p:sldId id="257" r:id="rId2"/>
    <p:sldId id="259" r:id="rId3"/>
    <p:sldId id="262" r:id="rId4"/>
    <p:sldId id="263" r:id="rId5"/>
    <p:sldId id="267" r:id="rId6"/>
    <p:sldId id="268" r:id="rId7"/>
    <p:sldId id="271" r:id="rId8"/>
    <p:sldId id="273" r:id="rId9"/>
    <p:sldId id="301" r:id="rId10"/>
    <p:sldId id="275" r:id="rId11"/>
    <p:sldId id="277" r:id="rId12"/>
    <p:sldId id="278" r:id="rId13"/>
    <p:sldId id="279" r:id="rId14"/>
    <p:sldId id="280" r:id="rId15"/>
    <p:sldId id="281" r:id="rId16"/>
    <p:sldId id="296" r:id="rId17"/>
    <p:sldId id="282" r:id="rId18"/>
    <p:sldId id="285" r:id="rId19"/>
    <p:sldId id="286" r:id="rId20"/>
    <p:sldId id="298" r:id="rId21"/>
    <p:sldId id="290" r:id="rId22"/>
    <p:sldId id="299" r:id="rId23"/>
    <p:sldId id="297" r:id="rId24"/>
    <p:sldId id="300" r:id="rId25"/>
    <p:sldId id="302" r:id="rId26"/>
    <p:sldId id="303" r:id="rId27"/>
    <p:sldId id="305" r:id="rId28"/>
    <p:sldId id="304" r:id="rId29"/>
    <p:sldId id="294" r:id="rId30"/>
    <p:sldId id="295"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Documents%20and%20Settings\Administrator\My%20Documents\Downloads\&#1256;&#1074;&#1095;&#1083;&#1257;&#1083;%202013%20&#1086;&#1085;%20&#1073;&#1199;&#1089;%20(2).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oninkhuu\Desktop\&#1256;&#1074;&#1095;&#1083;&#1257;&#1083;%202013%20&#1086;&#1085;%20&#1073;&#1199;&#1089;%20(2).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Soninkhuu\Desktop\&#1256;&#1074;&#1095;&#1083;&#1257;&#1083;%202013%20&#1086;&#1085;%20&#1073;&#1199;&#1089;%20(2).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Soninkhuu\Desktop\&#1256;&#1074;&#1095;&#1083;&#1257;&#1083;%202013%20&#1086;&#1085;%20&#1073;&#1199;&#10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a:pPr>
            <a:r>
              <a:rPr lang="mn-MN" sz="1500" dirty="0" smtClean="0"/>
              <a:t>Хүн амын өвчлөл</a:t>
            </a:r>
            <a:r>
              <a:rPr lang="mn-MN" sz="1500" baseline="0" dirty="0" smtClean="0"/>
              <a:t> бүсээр 10000 хүн </a:t>
            </a:r>
            <a:r>
              <a:rPr lang="mn-MN" sz="1500" baseline="0" dirty="0"/>
              <a:t>амд ЭМХТ 2013 он</a:t>
            </a:r>
            <a:endParaRPr lang="mn-MN" sz="1500" dirty="0"/>
          </a:p>
        </c:rich>
      </c:tx>
    </c:title>
    <c:plotArea>
      <c:layout>
        <c:manualLayout>
          <c:layoutTarget val="inner"/>
          <c:xMode val="edge"/>
          <c:yMode val="edge"/>
          <c:x val="0.14201974753155874"/>
          <c:y val="0.10157004830917875"/>
          <c:w val="0.68816122984626849"/>
          <c:h val="0.80494560462551223"/>
        </c:manualLayout>
      </c:layout>
      <c:barChart>
        <c:barDir val="bar"/>
        <c:grouping val="clustered"/>
        <c:ser>
          <c:idx val="0"/>
          <c:order val="0"/>
          <c:tx>
            <c:strRef>
              <c:f>Sheet1!$B$38</c:f>
              <c:strCache>
                <c:ptCount val="1"/>
                <c:pt idx="0">
                  <c:v>Нийт өвчлөл </c:v>
                </c:pt>
              </c:strCache>
            </c:strRef>
          </c:tx>
          <c:dLbls>
            <c:txPr>
              <a:bodyPr/>
              <a:lstStyle/>
              <a:p>
                <a:pPr>
                  <a:defRPr lang="en-US"/>
                </a:pPr>
                <a:endParaRPr lang="en-US"/>
              </a:p>
            </c:txPr>
            <c:showVal val="1"/>
          </c:dLbls>
          <c:cat>
            <c:strRef>
              <c:f>Sheet1!$A$39:$A$43</c:f>
              <c:strCache>
                <c:ptCount val="4"/>
                <c:pt idx="0">
                  <c:v>Баруун бүс</c:v>
                </c:pt>
                <c:pt idx="1">
                  <c:v>Хангайн бүс</c:v>
                </c:pt>
                <c:pt idx="2">
                  <c:v>Төвийн бүс</c:v>
                </c:pt>
                <c:pt idx="3">
                  <c:v>Зүүн бүс </c:v>
                </c:pt>
              </c:strCache>
            </c:strRef>
          </c:cat>
          <c:val>
            <c:numRef>
              <c:f>Sheet1!$B$39:$B$43</c:f>
              <c:numCache>
                <c:formatCode>General</c:formatCode>
                <c:ptCount val="5"/>
                <c:pt idx="0">
                  <c:v>5780.7</c:v>
                </c:pt>
                <c:pt idx="1">
                  <c:v>6474.5</c:v>
                </c:pt>
                <c:pt idx="2">
                  <c:v>6591.5</c:v>
                </c:pt>
                <c:pt idx="3">
                  <c:v>6481.9</c:v>
                </c:pt>
              </c:numCache>
            </c:numRef>
          </c:val>
        </c:ser>
        <c:axId val="64859136"/>
        <c:axId val="64938752"/>
      </c:barChart>
      <c:catAx>
        <c:axId val="64859136"/>
        <c:scaling>
          <c:orientation val="minMax"/>
        </c:scaling>
        <c:axPos val="l"/>
        <c:tickLblPos val="nextTo"/>
        <c:txPr>
          <a:bodyPr/>
          <a:lstStyle/>
          <a:p>
            <a:pPr>
              <a:defRPr lang="en-US"/>
            </a:pPr>
            <a:endParaRPr lang="en-US"/>
          </a:p>
        </c:txPr>
        <c:crossAx val="64938752"/>
        <c:crosses val="autoZero"/>
        <c:auto val="1"/>
        <c:lblAlgn val="ctr"/>
        <c:lblOffset val="100"/>
      </c:catAx>
      <c:valAx>
        <c:axId val="64938752"/>
        <c:scaling>
          <c:orientation val="minMax"/>
        </c:scaling>
        <c:axPos val="b"/>
        <c:majorGridlines/>
        <c:numFmt formatCode="General" sourceLinked="1"/>
        <c:tickLblPos val="nextTo"/>
        <c:txPr>
          <a:bodyPr/>
          <a:lstStyle/>
          <a:p>
            <a:pPr>
              <a:defRPr lang="en-US"/>
            </a:pPr>
            <a:endParaRPr lang="en-US"/>
          </a:p>
        </c:txPr>
        <c:crossAx val="64859136"/>
        <c:crosses val="autoZero"/>
        <c:crossBetween val="between"/>
      </c:valAx>
    </c:plotArea>
    <c:legend>
      <c:legendPos val="r"/>
      <c:txPr>
        <a:bodyPr/>
        <a:lstStyle/>
        <a:p>
          <a:pPr>
            <a:defRPr lang="en-US"/>
          </a:pPr>
          <a:endParaRPr lang="en-US"/>
        </a:p>
      </c:txPr>
    </c:legend>
    <c:plotVisOnly val="1"/>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latin typeface="Arial Mon" pitchFamily="34" charset="0"/>
                <a:cs typeface="Arial" pitchFamily="34" charset="0"/>
              </a:defRPr>
            </a:pPr>
            <a:r>
              <a:rPr lang="en-US" sz="1200" dirty="0" err="1">
                <a:latin typeface="Arial Mon" pitchFamily="34" charset="0"/>
                <a:cs typeface="Arial" pitchFamily="34" charset="0"/>
              </a:rPr>
              <a:t>Õ¿í</a:t>
            </a:r>
            <a:r>
              <a:rPr lang="en-US" sz="1200" dirty="0">
                <a:latin typeface="Arial Mon" pitchFamily="34" charset="0"/>
                <a:cs typeface="Arial" pitchFamily="34" charset="0"/>
              </a:rPr>
              <a:t> </a:t>
            </a:r>
            <a:r>
              <a:rPr lang="en-US" sz="1200" dirty="0" err="1">
                <a:latin typeface="Arial Mon" pitchFamily="34" charset="0"/>
                <a:cs typeface="Arial" pitchFamily="34" charset="0"/>
              </a:rPr>
              <a:t>àìûí</a:t>
            </a:r>
            <a:r>
              <a:rPr lang="en-US" sz="1200" dirty="0">
                <a:latin typeface="Arial Mon" pitchFamily="34" charset="0"/>
                <a:cs typeface="Arial" pitchFamily="34" charset="0"/>
              </a:rPr>
              <a:t> ºâ</a:t>
            </a:r>
            <a:r>
              <a:rPr lang="mn-MN" sz="1200" dirty="0">
                <a:latin typeface="Arial Mon" pitchFamily="34" charset="0"/>
                <a:cs typeface="Arial" pitchFamily="34" charset="0"/>
              </a:rPr>
              <a:t>ч</a:t>
            </a:r>
            <a:r>
              <a:rPr lang="en-US" sz="1200" dirty="0" err="1">
                <a:latin typeface="Arial Mon" pitchFamily="34" charset="0"/>
                <a:cs typeface="Arial" pitchFamily="34" charset="0"/>
              </a:rPr>
              <a:t>ëºëèéí</a:t>
            </a:r>
            <a:r>
              <a:rPr lang="en-US" sz="1200" dirty="0">
                <a:latin typeface="Arial Mon" pitchFamily="34" charset="0"/>
                <a:cs typeface="Arial" pitchFamily="34" charset="0"/>
              </a:rPr>
              <a:t> </a:t>
            </a:r>
            <a:r>
              <a:rPr lang="en-US" sz="1200" dirty="0" err="1">
                <a:latin typeface="Arial Mon" pitchFamily="34" charset="0"/>
                <a:cs typeface="Arial" pitchFamily="34" charset="0"/>
              </a:rPr>
              <a:t>òýðã</a:t>
            </a:r>
            <a:r>
              <a:rPr lang="en-US" sz="1200" dirty="0">
                <a:latin typeface="Arial Mon" pitchFamily="34" charset="0"/>
                <a:cs typeface="Arial" pitchFamily="34" charset="0"/>
              </a:rPr>
              <a:t>¿¿</a:t>
            </a:r>
            <a:r>
              <a:rPr lang="en-US" sz="1200" dirty="0" err="1">
                <a:latin typeface="Arial Mon" pitchFamily="34" charset="0"/>
                <a:cs typeface="Arial" pitchFamily="34" charset="0"/>
              </a:rPr>
              <a:t>ëýõ</a:t>
            </a:r>
            <a:r>
              <a:rPr lang="en-US" sz="1200" dirty="0">
                <a:latin typeface="Arial Mon" pitchFamily="34" charset="0"/>
                <a:cs typeface="Arial" pitchFamily="34" charset="0"/>
              </a:rPr>
              <a:t> 5 </a:t>
            </a:r>
            <a:r>
              <a:rPr lang="en-US" sz="1200" dirty="0" err="1">
                <a:latin typeface="Arial Mon" pitchFamily="34" charset="0"/>
                <a:cs typeface="Arial" pitchFamily="34" charset="0"/>
              </a:rPr>
              <a:t>øàëòãààí</a:t>
            </a:r>
            <a:r>
              <a:rPr lang="en-US" sz="1200" dirty="0">
                <a:latin typeface="Arial Mon" pitchFamily="34" charset="0"/>
                <a:cs typeface="Arial" pitchFamily="34" charset="0"/>
              </a:rPr>
              <a:t> </a:t>
            </a:r>
            <a:endParaRPr lang="mn-MN" sz="1200" dirty="0">
              <a:latin typeface="Arial Mon" pitchFamily="34" charset="0"/>
              <a:cs typeface="Arial" pitchFamily="34" charset="0"/>
            </a:endParaRPr>
          </a:p>
          <a:p>
            <a:pPr>
              <a:defRPr lang="en-US">
                <a:latin typeface="Arial Mon" pitchFamily="34" charset="0"/>
                <a:cs typeface="Arial" pitchFamily="34" charset="0"/>
              </a:defRPr>
            </a:pPr>
            <a:r>
              <a:rPr lang="en-US" sz="1200" dirty="0">
                <a:latin typeface="Arial Mon" pitchFamily="34" charset="0"/>
                <a:cs typeface="Arial" pitchFamily="34" charset="0"/>
              </a:rPr>
              <a:t>10</a:t>
            </a:r>
            <a:r>
              <a:rPr lang="mn-MN" sz="1200" dirty="0">
                <a:latin typeface="Arial Mon" pitchFamily="34" charset="0"/>
                <a:cs typeface="Arial" pitchFamily="34" charset="0"/>
              </a:rPr>
              <a:t> </a:t>
            </a:r>
            <a:r>
              <a:rPr lang="en-US" sz="1200" dirty="0">
                <a:latin typeface="Arial Mon" pitchFamily="34" charset="0"/>
                <a:cs typeface="Arial" pitchFamily="34" charset="0"/>
              </a:rPr>
              <a:t>000 </a:t>
            </a:r>
            <a:r>
              <a:rPr lang="mn-MN" sz="1200" dirty="0">
                <a:latin typeface="Arial Mon" pitchFamily="34" charset="0"/>
                <a:cs typeface="Arial" pitchFamily="34" charset="0"/>
              </a:rPr>
              <a:t>хүн</a:t>
            </a:r>
            <a:r>
              <a:rPr lang="mn-MN" sz="1200" baseline="0" dirty="0">
                <a:latin typeface="Arial Mon" pitchFamily="34" charset="0"/>
                <a:cs typeface="Arial" pitchFamily="34" charset="0"/>
              </a:rPr>
              <a:t> амд</a:t>
            </a:r>
            <a:r>
              <a:rPr lang="en-US" sz="1200" dirty="0">
                <a:latin typeface="Arial Mon" pitchFamily="34" charset="0"/>
                <a:cs typeface="Arial" pitchFamily="34" charset="0"/>
              </a:rPr>
              <a:t>, </a:t>
            </a:r>
            <a:r>
              <a:rPr lang="mn-MN" sz="1200" dirty="0">
                <a:latin typeface="Arial Mon" pitchFamily="34" charset="0"/>
                <a:cs typeface="Arial" pitchFamily="34" charset="0"/>
              </a:rPr>
              <a:t>бүсээр, 2013</a:t>
            </a:r>
            <a:r>
              <a:rPr lang="mn-MN" sz="1200" baseline="0" dirty="0">
                <a:latin typeface="Arial Mon" pitchFamily="34" charset="0"/>
                <a:cs typeface="Arial" pitchFamily="34" charset="0"/>
              </a:rPr>
              <a:t> он, </a:t>
            </a:r>
            <a:r>
              <a:rPr lang="en-US" sz="1200" baseline="0" dirty="0">
                <a:latin typeface="Arial Mon" pitchFamily="34" charset="0"/>
                <a:cs typeface="Arial" pitchFamily="34" charset="0"/>
              </a:rPr>
              <a:t> </a:t>
            </a:r>
            <a:endParaRPr lang="mn-MN" sz="1200" baseline="0" dirty="0">
              <a:latin typeface="Arial Mon" pitchFamily="34" charset="0"/>
              <a:cs typeface="Arial" pitchFamily="34" charset="0"/>
            </a:endParaRPr>
          </a:p>
          <a:p>
            <a:pPr>
              <a:defRPr lang="en-US">
                <a:latin typeface="Arial Mon" pitchFamily="34" charset="0"/>
                <a:cs typeface="Arial" pitchFamily="34" charset="0"/>
              </a:defRPr>
            </a:pPr>
            <a:r>
              <a:rPr lang="mn-MN" sz="1200" dirty="0">
                <a:latin typeface="Arial Mon" pitchFamily="34" charset="0"/>
                <a:cs typeface="Arial" pitchFamily="34" charset="0"/>
              </a:rPr>
              <a:t>Эрүүл мэндийн хөгжлийн </a:t>
            </a:r>
            <a:r>
              <a:rPr lang="mn-MN" sz="1200" baseline="0" dirty="0">
                <a:latin typeface="Arial Mon" pitchFamily="34" charset="0"/>
                <a:cs typeface="Arial" pitchFamily="34" charset="0"/>
              </a:rPr>
              <a:t> </a:t>
            </a:r>
            <a:r>
              <a:rPr lang="mn-MN" sz="1200" baseline="0" dirty="0" smtClean="0">
                <a:latin typeface="Arial Mon" pitchFamily="34" charset="0"/>
                <a:cs typeface="Arial" pitchFamily="34" charset="0"/>
              </a:rPr>
              <a:t>төв</a:t>
            </a:r>
            <a:r>
              <a:rPr lang="en-US" sz="1200" baseline="0" dirty="0" smtClean="0">
                <a:latin typeface="Arial Mon" pitchFamily="34" charset="0"/>
                <a:cs typeface="Arial" pitchFamily="34" charset="0"/>
              </a:rPr>
              <a:t> </a:t>
            </a:r>
            <a:r>
              <a:rPr lang="mn-MN" sz="1200" baseline="0" dirty="0" smtClean="0">
                <a:latin typeface="Arial Mon" pitchFamily="34" charset="0"/>
                <a:cs typeface="Arial" pitchFamily="34" charset="0"/>
              </a:rPr>
              <a:t> </a:t>
            </a:r>
            <a:endParaRPr lang="en-US" sz="1200" dirty="0">
              <a:latin typeface="Arial Mon" pitchFamily="34" charset="0"/>
              <a:cs typeface="Arial" pitchFamily="34" charset="0"/>
            </a:endParaRPr>
          </a:p>
        </c:rich>
      </c:tx>
      <c:layout>
        <c:manualLayout>
          <c:xMode val="edge"/>
          <c:yMode val="edge"/>
          <c:x val="6.5287144450455137E-2"/>
          <c:y val="1.6176524446072267E-2"/>
        </c:manualLayout>
      </c:layout>
    </c:title>
    <c:plotArea>
      <c:layout>
        <c:manualLayout>
          <c:layoutTarget val="inner"/>
          <c:xMode val="edge"/>
          <c:yMode val="edge"/>
          <c:x val="8.277388937493925E-2"/>
          <c:y val="0.15919717933430644"/>
          <c:w val="0.77685027218820346"/>
          <c:h val="0.65690590242799585"/>
        </c:manualLayout>
      </c:layout>
      <c:barChart>
        <c:barDir val="col"/>
        <c:grouping val="clustered"/>
        <c:ser>
          <c:idx val="0"/>
          <c:order val="0"/>
          <c:tx>
            <c:strRef>
              <c:f>'2'!$B$6</c:f>
              <c:strCache>
                <c:ptCount val="1"/>
                <c:pt idx="0">
                  <c:v>Баруун бүс</c:v>
                </c:pt>
              </c:strCache>
            </c:strRef>
          </c:tx>
          <c:cat>
            <c:strRef>
              <c:f>'2'!$C$5:$G$5</c:f>
              <c:strCache>
                <c:ptCount val="5"/>
                <c:pt idx="0">
                  <c:v>Амьсгалын тогтолцооны өвчин </c:v>
                </c:pt>
                <c:pt idx="1">
                  <c:v>Хоол боловсруулах тогтолцооны өвчин </c:v>
                </c:pt>
                <c:pt idx="2">
                  <c:v> Шээс, бэлгийн  тогтолцооны эмгэг </c:v>
                </c:pt>
                <c:pt idx="3">
                  <c:v> Зүрх судасны тогтолцооны  тогтолцооны эмгэг </c:v>
                </c:pt>
                <c:pt idx="4">
                  <c:v>Гэмтэл, хордлого   ба гадны шалтгаант бусад эмгэг </c:v>
                </c:pt>
              </c:strCache>
            </c:strRef>
          </c:cat>
          <c:val>
            <c:numRef>
              <c:f>'2'!$C$6:$G$6</c:f>
              <c:numCache>
                <c:formatCode>General</c:formatCode>
                <c:ptCount val="5"/>
                <c:pt idx="0">
                  <c:v>1124.2</c:v>
                </c:pt>
                <c:pt idx="1">
                  <c:v>929.5</c:v>
                </c:pt>
                <c:pt idx="2">
                  <c:v>925.7</c:v>
                </c:pt>
                <c:pt idx="3">
                  <c:v>858.2</c:v>
                </c:pt>
                <c:pt idx="4">
                  <c:v>172.1</c:v>
                </c:pt>
              </c:numCache>
            </c:numRef>
          </c:val>
        </c:ser>
        <c:ser>
          <c:idx val="1"/>
          <c:order val="1"/>
          <c:tx>
            <c:strRef>
              <c:f>'2'!$B$7</c:f>
              <c:strCache>
                <c:ptCount val="1"/>
                <c:pt idx="0">
                  <c:v>Хангайн бүс</c:v>
                </c:pt>
              </c:strCache>
            </c:strRef>
          </c:tx>
          <c:cat>
            <c:strRef>
              <c:f>'2'!$C$5:$G$5</c:f>
              <c:strCache>
                <c:ptCount val="5"/>
                <c:pt idx="0">
                  <c:v>Амьсгалын тогтолцооны өвчин </c:v>
                </c:pt>
                <c:pt idx="1">
                  <c:v>Хоол боловсруулах тогтолцооны өвчин </c:v>
                </c:pt>
                <c:pt idx="2">
                  <c:v> Шээс, бэлгийн  тогтолцооны эмгэг </c:v>
                </c:pt>
                <c:pt idx="3">
                  <c:v> Зүрх судасны тогтолцооны  тогтолцооны эмгэг </c:v>
                </c:pt>
                <c:pt idx="4">
                  <c:v>Гэмтэл, хордлого   ба гадны шалтгаант бусад эмгэг </c:v>
                </c:pt>
              </c:strCache>
            </c:strRef>
          </c:cat>
          <c:val>
            <c:numRef>
              <c:f>'2'!$C$7:$G$7</c:f>
              <c:numCache>
                <c:formatCode>General</c:formatCode>
                <c:ptCount val="5"/>
                <c:pt idx="0">
                  <c:v>1033.8</c:v>
                </c:pt>
                <c:pt idx="1">
                  <c:v>1074.8</c:v>
                </c:pt>
                <c:pt idx="2">
                  <c:v>935</c:v>
                </c:pt>
                <c:pt idx="3">
                  <c:v>1000.4</c:v>
                </c:pt>
                <c:pt idx="4">
                  <c:v>248.1</c:v>
                </c:pt>
              </c:numCache>
            </c:numRef>
          </c:val>
        </c:ser>
        <c:ser>
          <c:idx val="2"/>
          <c:order val="2"/>
          <c:tx>
            <c:strRef>
              <c:f>'2'!$B$8</c:f>
              <c:strCache>
                <c:ptCount val="1"/>
                <c:pt idx="0">
                  <c:v>Төвийн бүс</c:v>
                </c:pt>
              </c:strCache>
            </c:strRef>
          </c:tx>
          <c:cat>
            <c:strRef>
              <c:f>'2'!$C$5:$G$5</c:f>
              <c:strCache>
                <c:ptCount val="5"/>
                <c:pt idx="0">
                  <c:v>Амьсгалын тогтолцооны өвчин </c:v>
                </c:pt>
                <c:pt idx="1">
                  <c:v>Хоол боловсруулах тогтолцооны өвчин </c:v>
                </c:pt>
                <c:pt idx="2">
                  <c:v> Шээс, бэлгийн  тогтолцооны эмгэг </c:v>
                </c:pt>
                <c:pt idx="3">
                  <c:v> Зүрх судасны тогтолцооны  тогтолцооны эмгэг </c:v>
                </c:pt>
                <c:pt idx="4">
                  <c:v>Гэмтэл, хордлого   ба гадны шалтгаант бусад эмгэг </c:v>
                </c:pt>
              </c:strCache>
            </c:strRef>
          </c:cat>
          <c:val>
            <c:numRef>
              <c:f>'2'!$C$8:$G$8</c:f>
              <c:numCache>
                <c:formatCode>General</c:formatCode>
                <c:ptCount val="5"/>
                <c:pt idx="0">
                  <c:v>1260.4000000000001</c:v>
                </c:pt>
                <c:pt idx="1">
                  <c:v>1087</c:v>
                </c:pt>
                <c:pt idx="2">
                  <c:v>848.8</c:v>
                </c:pt>
                <c:pt idx="3">
                  <c:v>964.1</c:v>
                </c:pt>
                <c:pt idx="4">
                  <c:v>369.5</c:v>
                </c:pt>
              </c:numCache>
            </c:numRef>
          </c:val>
        </c:ser>
        <c:ser>
          <c:idx val="3"/>
          <c:order val="3"/>
          <c:tx>
            <c:strRef>
              <c:f>'2'!$B$9</c:f>
              <c:strCache>
                <c:ptCount val="1"/>
                <c:pt idx="0">
                  <c:v>Зүүн бүс </c:v>
                </c:pt>
              </c:strCache>
            </c:strRef>
          </c:tx>
          <c:cat>
            <c:strRef>
              <c:f>'2'!$C$5:$G$5</c:f>
              <c:strCache>
                <c:ptCount val="5"/>
                <c:pt idx="0">
                  <c:v>Амьсгалын тогтолцооны өвчин </c:v>
                </c:pt>
                <c:pt idx="1">
                  <c:v>Хоол боловсруулах тогтолцооны өвчин </c:v>
                </c:pt>
                <c:pt idx="2">
                  <c:v> Шээс, бэлгийн  тогтолцооны эмгэг </c:v>
                </c:pt>
                <c:pt idx="3">
                  <c:v> Зүрх судасны тогтолцооны  тогтолцооны эмгэг </c:v>
                </c:pt>
                <c:pt idx="4">
                  <c:v>Гэмтэл, хордлого   ба гадны шалтгаант бусад эмгэг </c:v>
                </c:pt>
              </c:strCache>
            </c:strRef>
          </c:cat>
          <c:val>
            <c:numRef>
              <c:f>'2'!$C$9:$G$9</c:f>
              <c:numCache>
                <c:formatCode>General</c:formatCode>
                <c:ptCount val="5"/>
                <c:pt idx="0">
                  <c:v>1377.2</c:v>
                </c:pt>
                <c:pt idx="1">
                  <c:v>1382.6</c:v>
                </c:pt>
                <c:pt idx="2">
                  <c:v>684.5</c:v>
                </c:pt>
                <c:pt idx="3">
                  <c:v>681.9</c:v>
                </c:pt>
                <c:pt idx="4">
                  <c:v>312.8</c:v>
                </c:pt>
              </c:numCache>
            </c:numRef>
          </c:val>
        </c:ser>
        <c:ser>
          <c:idx val="4"/>
          <c:order val="4"/>
          <c:tx>
            <c:strRef>
              <c:f>'2'!$B$10</c:f>
              <c:strCache>
                <c:ptCount val="1"/>
                <c:pt idx="0">
                  <c:v>Улсын дүн</c:v>
                </c:pt>
              </c:strCache>
            </c:strRef>
          </c:tx>
          <c:cat>
            <c:strRef>
              <c:f>'2'!$C$5:$G$5</c:f>
              <c:strCache>
                <c:ptCount val="5"/>
                <c:pt idx="0">
                  <c:v>Амьсгалын тогтолцооны өвчин </c:v>
                </c:pt>
                <c:pt idx="1">
                  <c:v>Хоол боловсруулах тогтолцооны өвчин </c:v>
                </c:pt>
                <c:pt idx="2">
                  <c:v> Шээс, бэлгийн  тогтолцооны эмгэг </c:v>
                </c:pt>
                <c:pt idx="3">
                  <c:v> Зүрх судасны тогтолцооны  тогтолцооны эмгэг </c:v>
                </c:pt>
                <c:pt idx="4">
                  <c:v>Гэмтэл, хордлого   ба гадны шалтгаант бусад эмгэг </c:v>
                </c:pt>
              </c:strCache>
            </c:strRef>
          </c:cat>
          <c:val>
            <c:numRef>
              <c:f>'2'!$C$10:$G$10</c:f>
              <c:numCache>
                <c:formatCode>General</c:formatCode>
                <c:ptCount val="5"/>
                <c:pt idx="0">
                  <c:v>1339.4</c:v>
                </c:pt>
                <c:pt idx="1">
                  <c:v>1056.8</c:v>
                </c:pt>
                <c:pt idx="2">
                  <c:v>773</c:v>
                </c:pt>
                <c:pt idx="3">
                  <c:v>848.1</c:v>
                </c:pt>
                <c:pt idx="4">
                  <c:v>578.4</c:v>
                </c:pt>
              </c:numCache>
            </c:numRef>
          </c:val>
        </c:ser>
        <c:axId val="65590400"/>
        <c:axId val="65591936"/>
      </c:barChart>
      <c:catAx>
        <c:axId val="65590400"/>
        <c:scaling>
          <c:orientation val="minMax"/>
        </c:scaling>
        <c:axPos val="b"/>
        <c:majorTickMark val="none"/>
        <c:tickLblPos val="nextTo"/>
        <c:txPr>
          <a:bodyPr/>
          <a:lstStyle/>
          <a:p>
            <a:pPr>
              <a:defRPr lang="en-US"/>
            </a:pPr>
            <a:endParaRPr lang="en-US"/>
          </a:p>
        </c:txPr>
        <c:crossAx val="65591936"/>
        <c:crosses val="autoZero"/>
        <c:auto val="1"/>
        <c:lblAlgn val="ctr"/>
        <c:lblOffset val="100"/>
      </c:catAx>
      <c:valAx>
        <c:axId val="65591936"/>
        <c:scaling>
          <c:orientation val="minMax"/>
        </c:scaling>
        <c:axPos val="l"/>
        <c:majorGridlines/>
        <c:numFmt formatCode="General" sourceLinked="1"/>
        <c:majorTickMark val="none"/>
        <c:tickLblPos val="nextTo"/>
        <c:txPr>
          <a:bodyPr/>
          <a:lstStyle/>
          <a:p>
            <a:pPr>
              <a:defRPr lang="en-US"/>
            </a:pPr>
            <a:endParaRPr lang="en-US"/>
          </a:p>
        </c:txPr>
        <c:crossAx val="65590400"/>
        <c:crosses val="autoZero"/>
        <c:crossBetween val="between"/>
      </c:valAx>
      <c:spPr>
        <a:noFill/>
        <a:ln w="25400">
          <a:noFill/>
        </a:ln>
      </c:spPr>
    </c:plotArea>
    <c:legend>
      <c:legendPos val="r"/>
      <c:txPr>
        <a:bodyPr/>
        <a:lstStyle/>
        <a:p>
          <a:pPr>
            <a:defRPr lang="en-US"/>
          </a:pPr>
          <a:endParaRPr lang="en-US"/>
        </a:p>
      </c:txPr>
    </c:legend>
    <c:plotVisOnly val="1"/>
  </c:chart>
  <c:spPr>
    <a:noFill/>
  </c:sp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a:latin typeface="Arial" pitchFamily="34" charset="0"/>
                <a:cs typeface="Arial" pitchFamily="34" charset="0"/>
              </a:defRPr>
            </a:pPr>
            <a:r>
              <a:rPr lang="mn-MN" sz="1800" b="1" i="0" baseline="0">
                <a:latin typeface="Arial" pitchFamily="34" charset="0"/>
                <a:cs typeface="Arial" pitchFamily="34" charset="0"/>
              </a:rPr>
              <a:t>Зүүн бүсийн хүн амын өвчлөлийн тэргүүлэх 3 шалтгаан ЭМХТ 2013 он</a:t>
            </a:r>
          </a:p>
        </c:rich>
      </c:tx>
    </c:title>
    <c:plotArea>
      <c:layout/>
      <c:barChart>
        <c:barDir val="col"/>
        <c:grouping val="clustered"/>
        <c:ser>
          <c:idx val="0"/>
          <c:order val="0"/>
          <c:tx>
            <c:strRef>
              <c:f>'3'!$B$6</c:f>
              <c:strCache>
                <c:ptCount val="1"/>
                <c:pt idx="0">
                  <c:v>Амьсгалын тогтолцооны өвчин </c:v>
                </c:pt>
              </c:strCache>
            </c:strRef>
          </c:tx>
          <c:dLbls>
            <c:dLbl>
              <c:idx val="3"/>
              <c:layout>
                <c:manualLayout>
                  <c:x val="-3.3566428637713981E-2"/>
                  <c:y val="-1.3097579649785319E-2"/>
                </c:manualLayout>
              </c:layout>
              <c:showVal val="1"/>
            </c:dLbl>
            <c:txPr>
              <a:bodyPr/>
              <a:lstStyle/>
              <a:p>
                <a:pPr>
                  <a:defRPr lang="en-US"/>
                </a:pPr>
                <a:endParaRPr lang="en-US"/>
              </a:p>
            </c:txPr>
            <c:showVal val="1"/>
          </c:dLbls>
          <c:cat>
            <c:strRef>
              <c:f>'3'!$A$7:$A$11</c:f>
              <c:strCache>
                <c:ptCount val="5"/>
                <c:pt idx="0">
                  <c:v>Баруун бүс</c:v>
                </c:pt>
                <c:pt idx="1">
                  <c:v>Хангайн бүс</c:v>
                </c:pt>
                <c:pt idx="2">
                  <c:v>Төвийн бүс</c:v>
                </c:pt>
                <c:pt idx="3">
                  <c:v>Зүүн бүс </c:v>
                </c:pt>
                <c:pt idx="4">
                  <c:v>Улсын дүн</c:v>
                </c:pt>
              </c:strCache>
            </c:strRef>
          </c:cat>
          <c:val>
            <c:numRef>
              <c:f>'3'!$B$7:$B$11</c:f>
              <c:numCache>
                <c:formatCode>General</c:formatCode>
                <c:ptCount val="5"/>
                <c:pt idx="0">
                  <c:v>1124.2</c:v>
                </c:pt>
                <c:pt idx="1">
                  <c:v>1033.8</c:v>
                </c:pt>
                <c:pt idx="2">
                  <c:v>1260.4000000000001</c:v>
                </c:pt>
                <c:pt idx="3">
                  <c:v>1377.2</c:v>
                </c:pt>
                <c:pt idx="4">
                  <c:v>1339.4</c:v>
                </c:pt>
              </c:numCache>
            </c:numRef>
          </c:val>
        </c:ser>
        <c:ser>
          <c:idx val="1"/>
          <c:order val="1"/>
          <c:tx>
            <c:strRef>
              <c:f>'3'!$C$6</c:f>
              <c:strCache>
                <c:ptCount val="1"/>
                <c:pt idx="0">
                  <c:v>Хоол боловсруулах тогтолцооны өвчин </c:v>
                </c:pt>
              </c:strCache>
            </c:strRef>
          </c:tx>
          <c:dLbls>
            <c:dLbl>
              <c:idx val="0"/>
              <c:layout>
                <c:manualLayout>
                  <c:x val="1.6783214318857143E-2"/>
                  <c:y val="0"/>
                </c:manualLayout>
              </c:layout>
              <c:showVal val="1"/>
            </c:dLbl>
            <c:dLbl>
              <c:idx val="1"/>
              <c:layout>
                <c:manualLayout>
                  <c:x val="2.7972023864761691E-2"/>
                  <c:y val="-4.8023903939644068E-17"/>
                </c:manualLayout>
              </c:layout>
              <c:showVal val="1"/>
            </c:dLbl>
            <c:dLbl>
              <c:idx val="2"/>
              <c:layout>
                <c:manualLayout>
                  <c:x val="2.0512817500825418E-2"/>
                  <c:y val="5.2390318599140834E-3"/>
                </c:manualLayout>
              </c:layout>
              <c:showVal val="1"/>
            </c:dLbl>
            <c:dLbl>
              <c:idx val="3"/>
              <c:layout>
                <c:manualLayout>
                  <c:x val="2.7972023864761681E-2"/>
                  <c:y val="1.5717095579742189E-2"/>
                </c:manualLayout>
              </c:layout>
              <c:showVal val="1"/>
            </c:dLbl>
            <c:dLbl>
              <c:idx val="4"/>
              <c:layout>
                <c:manualLayout>
                  <c:x val="4.2890436592634897E-2"/>
                  <c:y val="1.309757964978534E-2"/>
                </c:manualLayout>
              </c:layout>
              <c:showVal val="1"/>
            </c:dLbl>
            <c:txPr>
              <a:bodyPr/>
              <a:lstStyle/>
              <a:p>
                <a:pPr>
                  <a:defRPr lang="en-US"/>
                </a:pPr>
                <a:endParaRPr lang="en-US"/>
              </a:p>
            </c:txPr>
            <c:showVal val="1"/>
          </c:dLbls>
          <c:cat>
            <c:strRef>
              <c:f>'3'!$A$7:$A$11</c:f>
              <c:strCache>
                <c:ptCount val="5"/>
                <c:pt idx="0">
                  <c:v>Баруун бүс</c:v>
                </c:pt>
                <c:pt idx="1">
                  <c:v>Хангайн бүс</c:v>
                </c:pt>
                <c:pt idx="2">
                  <c:v>Төвийн бүс</c:v>
                </c:pt>
                <c:pt idx="3">
                  <c:v>Зүүн бүс </c:v>
                </c:pt>
                <c:pt idx="4">
                  <c:v>Улсын дүн</c:v>
                </c:pt>
              </c:strCache>
            </c:strRef>
          </c:cat>
          <c:val>
            <c:numRef>
              <c:f>'3'!$C$7:$C$11</c:f>
              <c:numCache>
                <c:formatCode>General</c:formatCode>
                <c:ptCount val="5"/>
                <c:pt idx="0">
                  <c:v>929.5</c:v>
                </c:pt>
                <c:pt idx="1">
                  <c:v>1074.8</c:v>
                </c:pt>
                <c:pt idx="2">
                  <c:v>1087</c:v>
                </c:pt>
                <c:pt idx="3">
                  <c:v>1382.6</c:v>
                </c:pt>
                <c:pt idx="4">
                  <c:v>1056.8</c:v>
                </c:pt>
              </c:numCache>
            </c:numRef>
          </c:val>
        </c:ser>
        <c:ser>
          <c:idx val="2"/>
          <c:order val="2"/>
          <c:tx>
            <c:strRef>
              <c:f>'3'!$D$6</c:f>
              <c:strCache>
                <c:ptCount val="1"/>
                <c:pt idx="0">
                  <c:v>Гэмтэл хордлого  ба гадны шалтгаант бусад эмгэг </c:v>
                </c:pt>
              </c:strCache>
            </c:strRef>
          </c:tx>
          <c:dLbls>
            <c:dLbl>
              <c:idx val="0"/>
              <c:layout>
                <c:manualLayout>
                  <c:x val="1.118880954590473E-2"/>
                  <c:y val="9.6047807879287494E-17"/>
                </c:manualLayout>
              </c:layout>
              <c:showVal val="1"/>
            </c:dLbl>
            <c:dLbl>
              <c:idx val="1"/>
              <c:layout>
                <c:manualLayout>
                  <c:x val="2.2377619091809412E-2"/>
                  <c:y val="0"/>
                </c:manualLayout>
              </c:layout>
              <c:showVal val="1"/>
            </c:dLbl>
            <c:dLbl>
              <c:idx val="2"/>
              <c:layout>
                <c:manualLayout>
                  <c:x val="1.6783214318857119E-2"/>
                  <c:y val="2.6195159299570352E-3"/>
                </c:manualLayout>
              </c:layout>
              <c:showVal val="1"/>
            </c:dLbl>
            <c:dLbl>
              <c:idx val="3"/>
              <c:layout>
                <c:manualLayout>
                  <c:x val="2.2377619091809412E-2"/>
                  <c:y val="0"/>
                </c:manualLayout>
              </c:layout>
              <c:showVal val="1"/>
            </c:dLbl>
            <c:dLbl>
              <c:idx val="4"/>
              <c:layout>
                <c:manualLayout>
                  <c:x val="2.2377619091809412E-2"/>
                  <c:y val="5.2390318599140834E-3"/>
                </c:manualLayout>
              </c:layout>
              <c:showVal val="1"/>
            </c:dLbl>
            <c:txPr>
              <a:bodyPr/>
              <a:lstStyle/>
              <a:p>
                <a:pPr>
                  <a:defRPr lang="en-US"/>
                </a:pPr>
                <a:endParaRPr lang="en-US"/>
              </a:p>
            </c:txPr>
            <c:showVal val="1"/>
          </c:dLbls>
          <c:cat>
            <c:strRef>
              <c:f>'3'!$A$7:$A$11</c:f>
              <c:strCache>
                <c:ptCount val="5"/>
                <c:pt idx="0">
                  <c:v>Баруун бүс</c:v>
                </c:pt>
                <c:pt idx="1">
                  <c:v>Хангайн бүс</c:v>
                </c:pt>
                <c:pt idx="2">
                  <c:v>Төвийн бүс</c:v>
                </c:pt>
                <c:pt idx="3">
                  <c:v>Зүүн бүс </c:v>
                </c:pt>
                <c:pt idx="4">
                  <c:v>Улсын дүн</c:v>
                </c:pt>
              </c:strCache>
            </c:strRef>
          </c:cat>
          <c:val>
            <c:numRef>
              <c:f>'3'!$D$7:$D$11</c:f>
              <c:numCache>
                <c:formatCode>General</c:formatCode>
                <c:ptCount val="5"/>
                <c:pt idx="0">
                  <c:v>172.1</c:v>
                </c:pt>
                <c:pt idx="1">
                  <c:v>248.1</c:v>
                </c:pt>
                <c:pt idx="2">
                  <c:v>369.5</c:v>
                </c:pt>
                <c:pt idx="3">
                  <c:v>312.8</c:v>
                </c:pt>
                <c:pt idx="4">
                  <c:v>578.4</c:v>
                </c:pt>
              </c:numCache>
            </c:numRef>
          </c:val>
        </c:ser>
        <c:axId val="65628032"/>
        <c:axId val="65629568"/>
      </c:barChart>
      <c:catAx>
        <c:axId val="65628032"/>
        <c:scaling>
          <c:orientation val="minMax"/>
        </c:scaling>
        <c:axPos val="b"/>
        <c:majorTickMark val="none"/>
        <c:tickLblPos val="nextTo"/>
        <c:txPr>
          <a:bodyPr/>
          <a:lstStyle/>
          <a:p>
            <a:pPr>
              <a:defRPr lang="en-US"/>
            </a:pPr>
            <a:endParaRPr lang="en-US"/>
          </a:p>
        </c:txPr>
        <c:crossAx val="65629568"/>
        <c:crosses val="autoZero"/>
        <c:auto val="1"/>
        <c:lblAlgn val="ctr"/>
        <c:lblOffset val="100"/>
      </c:catAx>
      <c:valAx>
        <c:axId val="65629568"/>
        <c:scaling>
          <c:orientation val="minMax"/>
        </c:scaling>
        <c:axPos val="l"/>
        <c:numFmt formatCode="General" sourceLinked="1"/>
        <c:majorTickMark val="none"/>
        <c:tickLblPos val="nextTo"/>
        <c:txPr>
          <a:bodyPr/>
          <a:lstStyle/>
          <a:p>
            <a:pPr>
              <a:defRPr lang="en-US"/>
            </a:pPr>
            <a:endParaRPr lang="en-US"/>
          </a:p>
        </c:txPr>
        <c:crossAx val="65628032"/>
        <c:crosses val="autoZero"/>
        <c:crossBetween val="between"/>
      </c:valAx>
    </c:plotArea>
    <c:legend>
      <c:legendPos val="r"/>
      <c:layout>
        <c:manualLayout>
          <c:xMode val="edge"/>
          <c:yMode val="edge"/>
          <c:x val="0.65277777777778001"/>
          <c:y val="0.58296313579300685"/>
          <c:w val="0.33796296296296635"/>
          <c:h val="0.33467006572304647"/>
        </c:manualLayout>
      </c:layout>
      <c:txPr>
        <a:bodyPr/>
        <a:lstStyle/>
        <a:p>
          <a:pPr>
            <a:defRPr lang="en-US"/>
          </a:pPr>
          <a:endParaRPr lang="en-US"/>
        </a:p>
      </c:txPr>
    </c:legend>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lang="en-US" sz="1400"/>
            </a:pPr>
            <a:r>
              <a:rPr lang="mn-MN" sz="1400" b="0">
                <a:latin typeface="Arial" pitchFamily="34" charset="0"/>
                <a:cs typeface="Arial" pitchFamily="34" charset="0"/>
              </a:rPr>
              <a:t>Өмнөговь</a:t>
            </a:r>
            <a:r>
              <a:rPr lang="mn-MN" sz="1400" b="0" baseline="0">
                <a:latin typeface="Arial" pitchFamily="34" charset="0"/>
                <a:cs typeface="Arial" pitchFamily="34" charset="0"/>
              </a:rPr>
              <a:t> аймгийн хүн амын өвчлөл, сүүлийн 7 жил, </a:t>
            </a:r>
          </a:p>
          <a:p>
            <a:pPr algn="ctr">
              <a:defRPr lang="en-US" sz="1400"/>
            </a:pPr>
            <a:r>
              <a:rPr lang="mn-MN" sz="1400" b="0" baseline="0">
                <a:latin typeface="Arial" pitchFamily="34" charset="0"/>
                <a:cs typeface="Arial" pitchFamily="34" charset="0"/>
              </a:rPr>
              <a:t>10 000 хүн амд, ЭМХТ</a:t>
            </a:r>
            <a:endParaRPr lang="en-US" sz="1400" b="0">
              <a:latin typeface="Arial" pitchFamily="34" charset="0"/>
              <a:cs typeface="Arial" pitchFamily="34" charset="0"/>
            </a:endParaRPr>
          </a:p>
        </c:rich>
      </c:tx>
      <c:layout>
        <c:manualLayout>
          <c:xMode val="edge"/>
          <c:yMode val="edge"/>
          <c:x val="0.10831530139103555"/>
          <c:y val="0"/>
        </c:manualLayout>
      </c:layout>
    </c:title>
    <c:view3D>
      <c:rAngAx val="1"/>
    </c:view3D>
    <c:plotArea>
      <c:layout>
        <c:manualLayout>
          <c:layoutTarget val="inner"/>
          <c:xMode val="edge"/>
          <c:yMode val="edge"/>
          <c:x val="8.5544290814052348E-2"/>
          <c:y val="0.11004360499691673"/>
          <c:w val="0.91445570918594588"/>
          <c:h val="0.69116916469806788"/>
        </c:manualLayout>
      </c:layout>
      <c:bar3DChart>
        <c:barDir val="col"/>
        <c:grouping val="clustered"/>
        <c:ser>
          <c:idx val="0"/>
          <c:order val="0"/>
          <c:tx>
            <c:strRef>
              <c:f>'[Өвчлөл 2013 он бүс++++.xlsx]Sheet4'!$B$12</c:f>
              <c:strCache>
                <c:ptCount val="1"/>
                <c:pt idx="0">
                  <c:v>2007</c:v>
                </c:pt>
              </c:strCache>
            </c:strRef>
          </c:tx>
          <c:dLbls>
            <c:dLbl>
              <c:idx val="0"/>
              <c:layout>
                <c:manualLayout>
                  <c:x val="-5.1599578817422172E-2"/>
                  <c:y val="-6.1585835257890733E-3"/>
                </c:manualLayout>
              </c:layout>
              <c:showVal val="1"/>
            </c:dLbl>
            <c:dLbl>
              <c:idx val="1"/>
              <c:layout>
                <c:manualLayout>
                  <c:x val="-3.5087713595847086E-2"/>
                  <c:y val="-1.5396458814472685E-2"/>
                </c:manualLayout>
              </c:layout>
              <c:showVal val="1"/>
            </c:dLbl>
            <c:dLbl>
              <c:idx val="2"/>
              <c:layout>
                <c:manualLayout>
                  <c:x val="0"/>
                  <c:y val="-3.0792917628945583E-2"/>
                </c:manualLayout>
              </c:layout>
              <c:showVal val="1"/>
            </c:dLbl>
            <c:txPr>
              <a:bodyPr/>
              <a:lstStyle/>
              <a:p>
                <a:pPr>
                  <a:defRPr lang="en-US"/>
                </a:pPr>
                <a:endParaRPr lang="en-US"/>
              </a:p>
            </c:txPr>
            <c:showVal val="1"/>
          </c:dLbls>
          <c:cat>
            <c:strRef>
              <c:f>'[Өвчлөл 2013 он бүс++++.xlsx]Sheet4'!$A$13:$A$15</c:f>
              <c:strCache>
                <c:ptCount val="3"/>
                <c:pt idx="0">
                  <c:v>Амьсгалын тогтолцооны өвчин </c:v>
                </c:pt>
                <c:pt idx="1">
                  <c:v>Хоол боловсруулах тогтолцооны өвчин </c:v>
                </c:pt>
                <c:pt idx="2">
                  <c:v>Гэмтэл, хордлого ба   гадны шалтгаант бусад эмгэгүүд </c:v>
                </c:pt>
              </c:strCache>
            </c:strRef>
          </c:cat>
          <c:val>
            <c:numRef>
              <c:f>'[Өвчлөл 2013 он бүс++++.xlsx]Sheet4'!$B$13:$B$15</c:f>
              <c:numCache>
                <c:formatCode>General</c:formatCode>
                <c:ptCount val="3"/>
                <c:pt idx="0">
                  <c:v>1513</c:v>
                </c:pt>
                <c:pt idx="1">
                  <c:v>953</c:v>
                </c:pt>
                <c:pt idx="2">
                  <c:v>364</c:v>
                </c:pt>
              </c:numCache>
            </c:numRef>
          </c:val>
        </c:ser>
        <c:ser>
          <c:idx val="1"/>
          <c:order val="1"/>
          <c:tx>
            <c:strRef>
              <c:f>'[Өвчлөл 2013 он бүс++++.xlsx]Sheet4'!$C$12</c:f>
              <c:strCache>
                <c:ptCount val="1"/>
                <c:pt idx="0">
                  <c:v>2013</c:v>
                </c:pt>
              </c:strCache>
            </c:strRef>
          </c:tx>
          <c:dLbls>
            <c:dLbl>
              <c:idx val="0"/>
              <c:layout>
                <c:manualLayout>
                  <c:x val="-1.8575848374271977E-2"/>
                  <c:y val="-2.1555042340261742E-2"/>
                </c:manualLayout>
              </c:layout>
              <c:showVal val="1"/>
            </c:dLbl>
            <c:dLbl>
              <c:idx val="1"/>
              <c:layout>
                <c:manualLayout>
                  <c:x val="0"/>
                  <c:y val="-2.7713625866050841E-2"/>
                </c:manualLayout>
              </c:layout>
              <c:showVal val="1"/>
            </c:dLbl>
            <c:dLbl>
              <c:idx val="2"/>
              <c:layout>
                <c:manualLayout>
                  <c:x val="1.0319915763484433E-2"/>
                  <c:y val="-3.0792917628945583E-2"/>
                </c:manualLayout>
              </c:layout>
              <c:showVal val="1"/>
            </c:dLbl>
            <c:txPr>
              <a:bodyPr/>
              <a:lstStyle/>
              <a:p>
                <a:pPr>
                  <a:defRPr lang="en-US"/>
                </a:pPr>
                <a:endParaRPr lang="en-US"/>
              </a:p>
            </c:txPr>
            <c:showVal val="1"/>
          </c:dLbls>
          <c:cat>
            <c:strRef>
              <c:f>'[Өвчлөл 2013 он бүс++++.xlsx]Sheet4'!$A$13:$A$15</c:f>
              <c:strCache>
                <c:ptCount val="3"/>
                <c:pt idx="0">
                  <c:v>Амьсгалын тогтолцооны өвчин </c:v>
                </c:pt>
                <c:pt idx="1">
                  <c:v>Хоол боловсруулах тогтолцооны өвчин </c:v>
                </c:pt>
                <c:pt idx="2">
                  <c:v>Гэмтэл, хордлого ба   гадны шалтгаант бусад эмгэгүүд </c:v>
                </c:pt>
              </c:strCache>
            </c:strRef>
          </c:cat>
          <c:val>
            <c:numRef>
              <c:f>'[Өвчлөл 2013 он бүс++++.xlsx]Sheet4'!$C$13:$C$15</c:f>
              <c:numCache>
                <c:formatCode>General</c:formatCode>
                <c:ptCount val="3"/>
                <c:pt idx="0">
                  <c:v>1788</c:v>
                </c:pt>
                <c:pt idx="1">
                  <c:v>1426</c:v>
                </c:pt>
                <c:pt idx="2">
                  <c:v>396</c:v>
                </c:pt>
              </c:numCache>
            </c:numRef>
          </c:val>
        </c:ser>
        <c:shape val="box"/>
        <c:axId val="66763008"/>
        <c:axId val="65667072"/>
        <c:axId val="0"/>
      </c:bar3DChart>
      <c:catAx>
        <c:axId val="66763008"/>
        <c:scaling>
          <c:orientation val="minMax"/>
        </c:scaling>
        <c:axPos val="b"/>
        <c:majorTickMark val="none"/>
        <c:tickLblPos val="nextTo"/>
        <c:txPr>
          <a:bodyPr/>
          <a:lstStyle/>
          <a:p>
            <a:pPr>
              <a:defRPr lang="en-US"/>
            </a:pPr>
            <a:endParaRPr lang="en-US"/>
          </a:p>
        </c:txPr>
        <c:crossAx val="65667072"/>
        <c:crosses val="autoZero"/>
        <c:auto val="1"/>
        <c:lblAlgn val="ctr"/>
        <c:lblOffset val="100"/>
      </c:catAx>
      <c:valAx>
        <c:axId val="65667072"/>
        <c:scaling>
          <c:orientation val="minMax"/>
        </c:scaling>
        <c:axPos val="l"/>
        <c:numFmt formatCode="General" sourceLinked="1"/>
        <c:majorTickMark val="none"/>
        <c:tickLblPos val="nextTo"/>
        <c:txPr>
          <a:bodyPr/>
          <a:lstStyle/>
          <a:p>
            <a:pPr>
              <a:defRPr lang="en-US"/>
            </a:pPr>
            <a:endParaRPr lang="en-US"/>
          </a:p>
        </c:txPr>
        <c:crossAx val="66763008"/>
        <c:crosses val="autoZero"/>
        <c:crossBetween val="between"/>
      </c:valAx>
    </c:plotArea>
    <c:legend>
      <c:legendPos val="r"/>
      <c:txPr>
        <a:bodyPr/>
        <a:lstStyle/>
        <a:p>
          <a:pPr>
            <a:defRPr lang="en-US"/>
          </a:pPr>
          <a:endParaRPr lang="en-US"/>
        </a:p>
      </c:txPr>
    </c:legend>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0.81905</cdr:x>
      <cdr:y>0.08696</cdr:y>
    </cdr:from>
    <cdr:to>
      <cdr:x>0.99048</cdr:x>
      <cdr:y>0.44928</cdr:y>
    </cdr:to>
    <cdr:sp macro="" textlink="">
      <cdr:nvSpPr>
        <cdr:cNvPr id="2" name="Oval 1"/>
        <cdr:cNvSpPr/>
      </cdr:nvSpPr>
      <cdr:spPr>
        <a:xfrm xmlns:a="http://schemas.openxmlformats.org/drawingml/2006/main">
          <a:off x="6553200" y="457200"/>
          <a:ext cx="1371600" cy="1905000"/>
        </a:xfrm>
        <a:prstGeom xmlns:a="http://schemas.openxmlformats.org/drawingml/2006/main" prst="ellipse">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mn-MN" dirty="0" smtClean="0">
              <a:solidFill>
                <a:schemeClr val="tx1"/>
              </a:solidFill>
            </a:rPr>
            <a:t>Уул уурхай  эрчимтэй хөгжиж буй Зүүн, </a:t>
          </a:r>
        </a:p>
        <a:p xmlns:a="http://schemas.openxmlformats.org/drawingml/2006/main">
          <a:r>
            <a:rPr lang="mn-MN" dirty="0" smtClean="0">
              <a:solidFill>
                <a:schemeClr val="tx1"/>
              </a:solidFill>
            </a:rPr>
            <a:t>Төвийн бүсүүдэд өвчлөл өндөр   байна.</a:t>
          </a:r>
          <a:endParaRPr lang="sr-Latn-CS" dirty="0"/>
        </a:p>
      </cdr:txBody>
    </cdr:sp>
  </cdr:relSizeAnchor>
  <cdr:relSizeAnchor xmlns:cdr="http://schemas.openxmlformats.org/drawingml/2006/chartDrawing">
    <cdr:from>
      <cdr:x>0.79048</cdr:x>
      <cdr:y>0.01449</cdr:y>
    </cdr:from>
    <cdr:to>
      <cdr:x>1</cdr:x>
      <cdr:y>0.4058</cdr:y>
    </cdr:to>
    <cdr:sp macro="" textlink="">
      <cdr:nvSpPr>
        <cdr:cNvPr id="4" name="TextBox 3"/>
        <cdr:cNvSpPr txBox="1"/>
      </cdr:nvSpPr>
      <cdr:spPr>
        <a:xfrm xmlns:a="http://schemas.openxmlformats.org/drawingml/2006/main">
          <a:off x="6324600" y="76200"/>
          <a:ext cx="1676400" cy="2057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hr-HR" sz="1100" dirty="0"/>
        </a:p>
      </cdr:txBody>
    </cdr:sp>
  </cdr:relSizeAnchor>
  <cdr:relSizeAnchor xmlns:cdr="http://schemas.openxmlformats.org/drawingml/2006/chartDrawing">
    <cdr:from>
      <cdr:x>0.80952</cdr:x>
      <cdr:y>0.15942</cdr:y>
    </cdr:from>
    <cdr:to>
      <cdr:x>0.92381</cdr:x>
      <cdr:y>0.33333</cdr:y>
    </cdr:to>
    <cdr:sp macro="" textlink="">
      <cdr:nvSpPr>
        <cdr:cNvPr id="5" name="TextBox 4"/>
        <cdr:cNvSpPr txBox="1"/>
      </cdr:nvSpPr>
      <cdr:spPr>
        <a:xfrm xmlns:a="http://schemas.openxmlformats.org/drawingml/2006/main">
          <a:off x="6477000" y="8382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hr-HR" sz="1100" dirty="0"/>
        </a:p>
      </cdr:txBody>
    </cdr:sp>
  </cdr:relSizeAnchor>
  <cdr:relSizeAnchor xmlns:cdr="http://schemas.openxmlformats.org/drawingml/2006/chartDrawing">
    <cdr:from>
      <cdr:x>0.90476</cdr:x>
      <cdr:y>0.04348</cdr:y>
    </cdr:from>
    <cdr:to>
      <cdr:x>0.91048</cdr:x>
      <cdr:y>0.05217</cdr:y>
    </cdr:to>
    <cdr:sp macro="" textlink="">
      <cdr:nvSpPr>
        <cdr:cNvPr id="6" name="TextBox 5"/>
        <cdr:cNvSpPr txBox="1"/>
      </cdr:nvSpPr>
      <cdr:spPr>
        <a:xfrm xmlns:a="http://schemas.openxmlformats.org/drawingml/2006/main">
          <a:off x="7239000" y="228600"/>
          <a:ext cx="45719" cy="45719"/>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hr-HR"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0.18519</cdr:x>
      <cdr:y>0.09399</cdr:y>
    </cdr:from>
    <cdr:to>
      <cdr:x>0.71296</cdr:x>
      <cdr:y>0.26632</cdr:y>
    </cdr:to>
    <cdr:sp macro="" textlink="">
      <cdr:nvSpPr>
        <cdr:cNvPr id="26" name="Straight Arrow Connector 25"/>
        <cdr:cNvSpPr/>
      </cdr:nvSpPr>
      <cdr:spPr>
        <a:xfrm xmlns:a="http://schemas.openxmlformats.org/drawingml/2006/main" flipV="1">
          <a:off x="1524000" y="457200"/>
          <a:ext cx="4343400" cy="8382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0.76852</cdr:x>
      <cdr:y>0.26632</cdr:y>
    </cdr:from>
    <cdr:to>
      <cdr:x>0.77778</cdr:x>
      <cdr:y>0.72063</cdr:y>
    </cdr:to>
    <cdr:sp macro="" textlink="">
      <cdr:nvSpPr>
        <cdr:cNvPr id="28" name="Straight Arrow Connector 27"/>
        <cdr:cNvSpPr/>
      </cdr:nvSpPr>
      <cdr:spPr>
        <a:xfrm xmlns:a="http://schemas.openxmlformats.org/drawingml/2006/main" flipH="1" flipV="1">
          <a:off x="6324600" y="1295400"/>
          <a:ext cx="76200" cy="22098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0.2037</cdr:x>
      <cdr:y>0.12533</cdr:y>
    </cdr:from>
    <cdr:to>
      <cdr:x>0.72222</cdr:x>
      <cdr:y>0.28198</cdr:y>
    </cdr:to>
    <cdr:sp macro="" textlink="">
      <cdr:nvSpPr>
        <cdr:cNvPr id="29" name="Straight Arrow Connector 28"/>
        <cdr:cNvSpPr/>
      </cdr:nvSpPr>
      <cdr:spPr>
        <a:xfrm xmlns:a="http://schemas.openxmlformats.org/drawingml/2006/main" flipV="1">
          <a:off x="1676400" y="609600"/>
          <a:ext cx="4267200" cy="7620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0.59259</cdr:x>
      <cdr:y>0.21932</cdr:y>
    </cdr:from>
    <cdr:to>
      <cdr:x>0.73148</cdr:x>
      <cdr:y>0.43864</cdr:y>
    </cdr:to>
    <cdr:sp macro="" textlink="">
      <cdr:nvSpPr>
        <cdr:cNvPr id="31" name="Straight Arrow Connector 30"/>
        <cdr:cNvSpPr/>
      </cdr:nvSpPr>
      <cdr:spPr>
        <a:xfrm xmlns:a="http://schemas.openxmlformats.org/drawingml/2006/main" flipV="1">
          <a:off x="4876800" y="1066800"/>
          <a:ext cx="1143000" cy="10668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0.72222</cdr:x>
      <cdr:y>0.047</cdr:y>
    </cdr:from>
    <cdr:to>
      <cdr:x>0.99074</cdr:x>
      <cdr:y>0.21932</cdr:y>
    </cdr:to>
    <cdr:sp macro="" textlink="">
      <cdr:nvSpPr>
        <cdr:cNvPr id="35" name="Rounded Rectangle 34"/>
        <cdr:cNvSpPr/>
      </cdr:nvSpPr>
      <cdr:spPr>
        <a:xfrm xmlns:a="http://schemas.openxmlformats.org/drawingml/2006/main">
          <a:off x="5943600" y="228600"/>
          <a:ext cx="2209800" cy="838200"/>
        </a:xfrm>
        <a:prstGeom xmlns:a="http://schemas.openxmlformats.org/drawingml/2006/main" prst="round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mn-MN" sz="1000" dirty="0" smtClean="0">
              <a:solidFill>
                <a:sysClr val="windowText" lastClr="000000"/>
              </a:solidFill>
              <a:latin typeface="Arial" pitchFamily="34" charset="0"/>
              <a:cs typeface="Arial" pitchFamily="34" charset="0"/>
            </a:rPr>
            <a:t>Зүүн , Төвийн бүсэд амьсгал, хоол боловсруулах тогтолцооны эмгэг, Төвийн бүсэд зүрх судас, осол гэмтэл   улсын түвшнээс өндөр байна. </a:t>
          </a:r>
          <a:endParaRPr lang="en-US" sz="1000" dirty="0">
            <a:solidFill>
              <a:sysClr val="windowText" lastClr="000000"/>
            </a:solidFill>
            <a:latin typeface="Arial" pitchFamily="34" charset="0"/>
            <a:cs typeface="Arial" pitchFamily="34" charset="0"/>
          </a:endParaRPr>
        </a:p>
      </cdr:txBody>
    </cdr:sp>
  </cdr:relSizeAnchor>
  <cdr:relSizeAnchor xmlns:cdr="http://schemas.openxmlformats.org/drawingml/2006/chartDrawing">
    <cdr:from>
      <cdr:x>0.73148</cdr:x>
      <cdr:y>0</cdr:y>
    </cdr:from>
    <cdr:to>
      <cdr:x>0.94444</cdr:x>
      <cdr:y>0.26632</cdr:y>
    </cdr:to>
    <cdr:sp macro="" textlink="">
      <cdr:nvSpPr>
        <cdr:cNvPr id="39" name="TextBox 38"/>
        <cdr:cNvSpPr txBox="1"/>
      </cdr:nvSpPr>
      <cdr:spPr>
        <a:xfrm xmlns:a="http://schemas.openxmlformats.org/drawingml/2006/main">
          <a:off x="6019800" y="0"/>
          <a:ext cx="1752600" cy="1295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0.34259</cdr:x>
      <cdr:y>0.18799</cdr:y>
    </cdr:from>
    <cdr:to>
      <cdr:x>0.73148</cdr:x>
      <cdr:y>0.28198</cdr:y>
    </cdr:to>
    <cdr:sp macro="" textlink="">
      <cdr:nvSpPr>
        <cdr:cNvPr id="41" name="Straight Arrow Connector 40"/>
        <cdr:cNvSpPr/>
      </cdr:nvSpPr>
      <cdr:spPr>
        <a:xfrm xmlns:a="http://schemas.openxmlformats.org/drawingml/2006/main" flipV="1">
          <a:off x="2819400" y="914400"/>
          <a:ext cx="3200400" cy="4572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0.31481</cdr:x>
      <cdr:y>0.20366</cdr:y>
    </cdr:from>
    <cdr:to>
      <cdr:x>0.73148</cdr:x>
      <cdr:y>0.39164</cdr:y>
    </cdr:to>
    <cdr:sp macro="" textlink="">
      <cdr:nvSpPr>
        <cdr:cNvPr id="42" name="Straight Arrow Connector 41"/>
        <cdr:cNvSpPr/>
      </cdr:nvSpPr>
      <cdr:spPr>
        <a:xfrm xmlns:a="http://schemas.openxmlformats.org/drawingml/2006/main" flipV="1">
          <a:off x="2590800" y="990600"/>
          <a:ext cx="3429000" cy="9144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0.7963</cdr:x>
      <cdr:y>0.05051</cdr:y>
    </cdr:from>
    <cdr:to>
      <cdr:x>0.97222</cdr:x>
      <cdr:y>0.40407</cdr:y>
    </cdr:to>
    <cdr:sp macro="" textlink="">
      <cdr:nvSpPr>
        <cdr:cNvPr id="2" name="Flowchart: Punched Tape 1"/>
        <cdr:cNvSpPr/>
      </cdr:nvSpPr>
      <cdr:spPr>
        <a:xfrm xmlns:a="http://schemas.openxmlformats.org/drawingml/2006/main">
          <a:off x="6553200" y="228600"/>
          <a:ext cx="1447800" cy="1600200"/>
        </a:xfrm>
        <a:prstGeom xmlns:a="http://schemas.openxmlformats.org/drawingml/2006/main" prst="flowChartPunchedTape">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mn-MN" sz="800" dirty="0" smtClean="0">
              <a:solidFill>
                <a:schemeClr val="tx1"/>
              </a:solidFill>
              <a:latin typeface="Arial" pitchFamily="34" charset="0"/>
              <a:cs typeface="Arial" pitchFamily="34" charset="0"/>
            </a:rPr>
            <a:t>Зүүн бүсэд Амьсгалын болон  Хоол боловсруулах тогтолцооны эмгэг  улсын түвшнээс  өндөр</a:t>
          </a:r>
          <a:endParaRPr lang="en-US" sz="800" dirty="0">
            <a:solidFill>
              <a:schemeClr val="tx1"/>
            </a:solidFill>
            <a:latin typeface="Arial" pitchFamily="34" charset="0"/>
            <a:cs typeface="Arial"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0.77576</cdr:x>
      <cdr:y>0.10458</cdr:y>
    </cdr:from>
    <cdr:to>
      <cdr:x>0.99125</cdr:x>
      <cdr:y>0.27887</cdr:y>
    </cdr:to>
    <cdr:sp macro="" textlink="">
      <cdr:nvSpPr>
        <cdr:cNvPr id="2" name="Oval 1"/>
        <cdr:cNvSpPr/>
      </cdr:nvSpPr>
      <cdr:spPr>
        <a:xfrm xmlns:a="http://schemas.openxmlformats.org/drawingml/2006/main">
          <a:off x="5486400" y="457200"/>
          <a:ext cx="1524000" cy="762000"/>
        </a:xfrm>
        <a:prstGeom xmlns:a="http://schemas.openxmlformats.org/drawingml/2006/main" prst="ellipse">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mn-MN" sz="800" dirty="0" smtClean="0">
              <a:solidFill>
                <a:schemeClr val="tx1"/>
              </a:solidFill>
              <a:latin typeface="Arial" pitchFamily="34" charset="0"/>
              <a:cs typeface="Arial" pitchFamily="34" charset="0"/>
            </a:rPr>
            <a:t>Өмнөговь аймагт сүүлийн жилүүдэд </a:t>
          </a:r>
        </a:p>
        <a:p xmlns:a="http://schemas.openxmlformats.org/drawingml/2006/main">
          <a:r>
            <a:rPr lang="mn-MN" sz="800" dirty="0" smtClean="0">
              <a:solidFill>
                <a:schemeClr val="tx1"/>
              </a:solidFill>
              <a:latin typeface="Arial" pitchFamily="34" charset="0"/>
              <a:cs typeface="Arial" pitchFamily="34" charset="0"/>
            </a:rPr>
            <a:t>эдгээр эмгэгүүд өсч байна.</a:t>
          </a:r>
          <a:endParaRPr lang="en-US" sz="800" dirty="0">
            <a:latin typeface="Arial" pitchFamily="34" charset="0"/>
            <a:cs typeface="Arial" pitchFamily="34" charset="0"/>
          </a:endParaRPr>
        </a:p>
      </cdr:txBody>
    </cdr:sp>
  </cdr:relSizeAnchor>
  <cdr:relSizeAnchor xmlns:cdr="http://schemas.openxmlformats.org/drawingml/2006/chartDrawing">
    <cdr:from>
      <cdr:x>0.36633</cdr:x>
      <cdr:y>0.15686</cdr:y>
    </cdr:from>
    <cdr:to>
      <cdr:x>0.77576</cdr:x>
      <cdr:y>0.17429</cdr:y>
    </cdr:to>
    <cdr:sp macro="" textlink="">
      <cdr:nvSpPr>
        <cdr:cNvPr id="4" name="Straight Arrow Connector 3"/>
        <cdr:cNvSpPr/>
      </cdr:nvSpPr>
      <cdr:spPr>
        <a:xfrm xmlns:a="http://schemas.openxmlformats.org/drawingml/2006/main" flipV="1">
          <a:off x="2590800" y="685800"/>
          <a:ext cx="2895600" cy="762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0.58182</cdr:x>
      <cdr:y>0.24401</cdr:y>
    </cdr:from>
    <cdr:to>
      <cdr:x>0.76498</cdr:x>
      <cdr:y>0.2963</cdr:y>
    </cdr:to>
    <cdr:sp macro="" textlink="">
      <cdr:nvSpPr>
        <cdr:cNvPr id="5" name="Straight Arrow Connector 4"/>
        <cdr:cNvSpPr/>
      </cdr:nvSpPr>
      <cdr:spPr>
        <a:xfrm xmlns:a="http://schemas.openxmlformats.org/drawingml/2006/main" flipV="1">
          <a:off x="4114800" y="1066800"/>
          <a:ext cx="1295400" cy="2286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0.8404</cdr:x>
      <cdr:y>0.34858</cdr:y>
    </cdr:from>
    <cdr:to>
      <cdr:x>0.87273</cdr:x>
      <cdr:y>0.62745</cdr:y>
    </cdr:to>
    <cdr:sp macro="" textlink="">
      <cdr:nvSpPr>
        <cdr:cNvPr id="6" name="Straight Arrow Connector 5"/>
        <cdr:cNvSpPr/>
      </cdr:nvSpPr>
      <cdr:spPr>
        <a:xfrm xmlns:a="http://schemas.openxmlformats.org/drawingml/2006/main" flipV="1">
          <a:off x="5943600" y="1524000"/>
          <a:ext cx="228600" cy="12192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145EC47-E42E-433A-96AA-8BC8038F0D1B}" type="datetimeFigureOut">
              <a:rPr lang="en-US" smtClean="0"/>
              <a:t>2014/10/29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6C0CF07-9B32-4100-8CFF-1B6D6F73C1B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86C8B1C-F82F-46E6-B38D-F77AA8220D80}" type="datetimeFigureOut">
              <a:rPr lang="en-US" smtClean="0"/>
              <a:pPr/>
              <a:t>2014/10/29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10C4DD4-1DCE-4738-919A-7E780EF3E2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2013</a:t>
            </a:r>
            <a:r>
              <a:rPr lang="mn-MN" dirty="0" smtClean="0"/>
              <a:t> оны </a:t>
            </a:r>
            <a:r>
              <a:rPr lang="en-US" dirty="0" err="1" smtClean="0"/>
              <a:t>байдлаар</a:t>
            </a:r>
            <a:r>
              <a:rPr lang="mn-MN" dirty="0" smtClean="0"/>
              <a:t>  Манай улсад </a:t>
            </a:r>
            <a:r>
              <a:rPr lang="en-US" dirty="0" err="1" smtClean="0"/>
              <a:t>нийтдээ</a:t>
            </a:r>
            <a:r>
              <a:rPr lang="en-US" dirty="0" smtClean="0"/>
              <a:t> 15 </a:t>
            </a:r>
            <a:r>
              <a:rPr lang="en-US" dirty="0" err="1" smtClean="0"/>
              <a:t>сая</a:t>
            </a:r>
            <a:r>
              <a:rPr lang="en-US" dirty="0" smtClean="0"/>
              <a:t> </a:t>
            </a:r>
            <a:r>
              <a:rPr lang="en-US" dirty="0" err="1" smtClean="0"/>
              <a:t>га</a:t>
            </a:r>
            <a:r>
              <a:rPr lang="en-US" dirty="0" smtClean="0"/>
              <a:t> </a:t>
            </a:r>
            <a:r>
              <a:rPr lang="en-US" dirty="0" err="1" smtClean="0"/>
              <a:t>талбайг</a:t>
            </a:r>
            <a:r>
              <a:rPr lang="en-US" dirty="0" smtClean="0"/>
              <a:t> </a:t>
            </a:r>
            <a:r>
              <a:rPr lang="en-US" dirty="0" err="1" smtClean="0"/>
              <a:t>хамарсан</a:t>
            </a:r>
            <a:r>
              <a:rPr lang="en-US" dirty="0" smtClean="0"/>
              <a:t> </a:t>
            </a:r>
            <a:r>
              <a:rPr lang="en-US" dirty="0" err="1" smtClean="0"/>
              <a:t>ашигт</a:t>
            </a:r>
            <a:r>
              <a:rPr lang="en-US" dirty="0" smtClean="0"/>
              <a:t> </a:t>
            </a:r>
            <a:r>
              <a:rPr lang="en-US" dirty="0" err="1" smtClean="0"/>
              <a:t>малтмалын</a:t>
            </a:r>
            <a:r>
              <a:rPr lang="en-US" dirty="0" smtClean="0"/>
              <a:t> 3050 </a:t>
            </a:r>
            <a:r>
              <a:rPr lang="en-US" dirty="0" err="1" smtClean="0"/>
              <a:t>тусгай</a:t>
            </a:r>
            <a:r>
              <a:rPr lang="en-US" dirty="0" smtClean="0"/>
              <a:t> </a:t>
            </a:r>
            <a:r>
              <a:rPr lang="en-US" dirty="0" err="1" smtClean="0"/>
              <a:t>зөвшөөрөл</a:t>
            </a:r>
            <a:r>
              <a:rPr lang="en-US" dirty="0" smtClean="0"/>
              <a:t> </a:t>
            </a:r>
            <a:r>
              <a:rPr lang="en-US" dirty="0" err="1" smtClean="0"/>
              <a:t>хүчин</a:t>
            </a:r>
            <a:r>
              <a:rPr lang="en-US" dirty="0" smtClean="0"/>
              <a:t> </a:t>
            </a:r>
            <a:r>
              <a:rPr lang="en-US" dirty="0" err="1" smtClean="0"/>
              <a:t>төгөлдөр</a:t>
            </a:r>
            <a:r>
              <a:rPr lang="en-US" dirty="0" smtClean="0"/>
              <a:t> </a:t>
            </a:r>
            <a:r>
              <a:rPr lang="en-US" dirty="0" err="1" smtClean="0"/>
              <a:t>байна</a:t>
            </a:r>
            <a:r>
              <a:rPr lang="mn-MN" dirty="0" smtClean="0"/>
              <a:t>.</a:t>
            </a:r>
            <a:r>
              <a:rPr lang="mn-MN" baseline="0" dirty="0" smtClean="0"/>
              <a:t> </a:t>
            </a:r>
            <a:endParaRPr lang="mn-MN" dirty="0" smtClean="0"/>
          </a:p>
          <a:p>
            <a:r>
              <a:rPr lang="mn-MN" dirty="0" smtClean="0"/>
              <a:t>Төв аймагт 61, Дорноговь аймагт 42, Өмнөговь аймагт 24,  Хэнтий  аймагт 25, Улаанбаатар хотын ойролцоо нутаг дэвсгэрт 36  аж ахуйн нэгж  ажиллаж байгаа нь хамгийн олон уул уурхайн</a:t>
            </a:r>
            <a:r>
              <a:rPr lang="mn-MN" baseline="0" dirty="0" smtClean="0"/>
              <a:t> компани ажиллаж байгаа аймаг, орон нутагт тооцогдож байна. </a:t>
            </a:r>
            <a:r>
              <a:rPr lang="mn-MN" dirty="0" smtClean="0"/>
              <a:t> </a:t>
            </a:r>
            <a:endParaRPr lang="en-US" dirty="0"/>
          </a:p>
        </p:txBody>
      </p:sp>
      <p:sp>
        <p:nvSpPr>
          <p:cNvPr id="4" name="Slide Number Placeholder 3"/>
          <p:cNvSpPr>
            <a:spLocks noGrp="1"/>
          </p:cNvSpPr>
          <p:nvPr>
            <p:ph type="sldNum" sz="quarter" idx="10"/>
          </p:nvPr>
        </p:nvSpPr>
        <p:spPr/>
        <p:txBody>
          <a:bodyPr/>
          <a:lstStyle/>
          <a:p>
            <a:fld id="{E1FA4885-69C9-4A1F-8A40-6596CA601D6F}"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r>
              <a:rPr lang="mn-MN" dirty="0" smtClean="0">
                <a:latin typeface="Arial" pitchFamily="34" charset="0"/>
                <a:cs typeface="Arial" pitchFamily="34" charset="0"/>
              </a:rPr>
              <a:t>Байгаль орчинд нөлөөлөх байдлын үнэлгээний тухай </a:t>
            </a:r>
            <a:r>
              <a:rPr lang="en-US" dirty="0" smtClean="0">
                <a:latin typeface="Arial" pitchFamily="34" charset="0"/>
                <a:cs typeface="Arial" pitchFamily="34" charset="0"/>
              </a:rPr>
              <a:t> </a:t>
            </a:r>
            <a:r>
              <a:rPr lang="en-US" dirty="0" err="1" smtClean="0">
                <a:latin typeface="Arial" pitchFamily="34" charset="0"/>
                <a:cs typeface="Arial" pitchFamily="34" charset="0"/>
              </a:rPr>
              <a:t>хуул</a:t>
            </a:r>
            <a:r>
              <a:rPr lang="mn-MN" dirty="0" smtClean="0">
                <a:latin typeface="Arial" pitchFamily="34" charset="0"/>
                <a:cs typeface="Arial" pitchFamily="34" charset="0"/>
              </a:rPr>
              <a:t>ь”-иар </a:t>
            </a:r>
            <a:r>
              <a:rPr lang="en-US" dirty="0" smtClean="0">
                <a:latin typeface="Arial" pitchFamily="34" charset="0"/>
                <a:cs typeface="Arial" pitchFamily="34" charset="0"/>
              </a:rPr>
              <a:t> </a:t>
            </a:r>
            <a:r>
              <a:rPr lang="en-US" dirty="0" err="1" smtClean="0">
                <a:latin typeface="Arial" pitchFamily="34" charset="0"/>
                <a:cs typeface="Arial" pitchFamily="34" charset="0"/>
              </a:rPr>
              <a:t>бүх</a:t>
            </a:r>
            <a:r>
              <a:rPr lang="en-US" dirty="0" smtClean="0">
                <a:latin typeface="Arial" pitchFamily="34" charset="0"/>
                <a:cs typeface="Arial" pitchFamily="34" charset="0"/>
              </a:rPr>
              <a:t> </a:t>
            </a:r>
            <a:r>
              <a:rPr lang="en-US" dirty="0" err="1" smtClean="0">
                <a:latin typeface="Arial" pitchFamily="34" charset="0"/>
                <a:cs typeface="Arial" pitchFamily="34" charset="0"/>
              </a:rPr>
              <a:t>төрлийн</a:t>
            </a:r>
            <a:r>
              <a:rPr lang="en-US" dirty="0" smtClean="0">
                <a:latin typeface="Arial" pitchFamily="34" charset="0"/>
                <a:cs typeface="Arial" pitchFamily="34" charset="0"/>
              </a:rPr>
              <a:t> </a:t>
            </a:r>
            <a:r>
              <a:rPr lang="mn-MN" dirty="0" smtClean="0">
                <a:latin typeface="Arial" pitchFamily="34" charset="0"/>
                <a:cs typeface="Arial" pitchFamily="34" charset="0"/>
              </a:rPr>
              <a:t>уул уурхайн </a:t>
            </a:r>
            <a:r>
              <a:rPr lang="en-US" dirty="0" err="1" smtClean="0">
                <a:latin typeface="Arial" pitchFamily="34" charset="0"/>
                <a:cs typeface="Arial" pitchFamily="34" charset="0"/>
              </a:rPr>
              <a:t>төсөл</a:t>
            </a:r>
            <a:r>
              <a:rPr lang="en-US" dirty="0" smtClean="0">
                <a:latin typeface="Arial" pitchFamily="34" charset="0"/>
                <a:cs typeface="Arial" pitchFamily="34" charset="0"/>
              </a:rPr>
              <a:t> </a:t>
            </a:r>
            <a:r>
              <a:rPr lang="en-US" dirty="0" err="1" smtClean="0">
                <a:latin typeface="Arial" pitchFamily="34" charset="0"/>
                <a:cs typeface="Arial" pitchFamily="34" charset="0"/>
              </a:rPr>
              <a:t>эхлүүлэхээс</a:t>
            </a:r>
            <a:r>
              <a:rPr lang="en-US" dirty="0" smtClean="0">
                <a:latin typeface="Arial" pitchFamily="34" charset="0"/>
                <a:cs typeface="Arial" pitchFamily="34" charset="0"/>
              </a:rPr>
              <a:t> </a:t>
            </a:r>
            <a:r>
              <a:rPr lang="en-US" dirty="0" err="1" smtClean="0">
                <a:latin typeface="Arial" pitchFamily="34" charset="0"/>
                <a:cs typeface="Arial" pitchFamily="34" charset="0"/>
              </a:rPr>
              <a:t>өмнө</a:t>
            </a:r>
            <a:r>
              <a:rPr lang="en-US" dirty="0" smtClean="0">
                <a:latin typeface="Arial" pitchFamily="34" charset="0"/>
                <a:cs typeface="Arial" pitchFamily="34" charset="0"/>
              </a:rPr>
              <a:t> </a:t>
            </a:r>
            <a:r>
              <a:rPr lang="en-US" dirty="0" err="1" smtClean="0">
                <a:latin typeface="Arial" pitchFamily="34" charset="0"/>
                <a:cs typeface="Arial" pitchFamily="34" charset="0"/>
              </a:rPr>
              <a:t>хүний</a:t>
            </a:r>
            <a:r>
              <a:rPr lang="en-US" dirty="0" smtClean="0">
                <a:latin typeface="Arial" pitchFamily="34" charset="0"/>
                <a:cs typeface="Arial" pitchFamily="34" charset="0"/>
              </a:rPr>
              <a:t> </a:t>
            </a:r>
            <a:r>
              <a:rPr lang="en-US" dirty="0" err="1" smtClean="0">
                <a:latin typeface="Arial" pitchFamily="34" charset="0"/>
                <a:cs typeface="Arial" pitchFamily="34" charset="0"/>
              </a:rPr>
              <a:t>эрүүл</a:t>
            </a:r>
            <a:r>
              <a:rPr lang="en-US" dirty="0" smtClean="0">
                <a:latin typeface="Arial" pitchFamily="34" charset="0"/>
                <a:cs typeface="Arial" pitchFamily="34" charset="0"/>
              </a:rPr>
              <a:t> </a:t>
            </a:r>
            <a:r>
              <a:rPr lang="en-US" dirty="0" err="1" smtClean="0">
                <a:latin typeface="Arial" pitchFamily="34" charset="0"/>
                <a:cs typeface="Arial" pitchFamily="34" charset="0"/>
              </a:rPr>
              <a:t>мэнд</a:t>
            </a:r>
            <a:r>
              <a:rPr lang="en-US" dirty="0" smtClean="0">
                <a:latin typeface="Arial" pitchFamily="34" charset="0"/>
                <a:cs typeface="Arial" pitchFamily="34" charset="0"/>
              </a:rPr>
              <a:t> </a:t>
            </a:r>
            <a:r>
              <a:rPr lang="en-US" dirty="0" err="1" smtClean="0">
                <a:latin typeface="Arial" pitchFamily="34" charset="0"/>
                <a:cs typeface="Arial" pitchFamily="34" charset="0"/>
              </a:rPr>
              <a:t>ба</a:t>
            </a:r>
            <a:r>
              <a:rPr lang="en-US" dirty="0" smtClean="0">
                <a:latin typeface="Arial" pitchFamily="34" charset="0"/>
                <a:cs typeface="Arial" pitchFamily="34" charset="0"/>
              </a:rPr>
              <a:t> </a:t>
            </a:r>
            <a:r>
              <a:rPr lang="en-US" dirty="0" err="1" smtClean="0">
                <a:latin typeface="Arial" pitchFamily="34" charset="0"/>
                <a:cs typeface="Arial" pitchFamily="34" charset="0"/>
              </a:rPr>
              <a:t>нийгэмд</a:t>
            </a:r>
            <a:r>
              <a:rPr lang="en-US" dirty="0" smtClean="0">
                <a:latin typeface="Arial" pitchFamily="34" charset="0"/>
                <a:cs typeface="Arial" pitchFamily="34" charset="0"/>
              </a:rPr>
              <a:t> </a:t>
            </a:r>
            <a:r>
              <a:rPr lang="en-US" dirty="0" err="1" smtClean="0">
                <a:latin typeface="Arial" pitchFamily="34" charset="0"/>
                <a:cs typeface="Arial" pitchFamily="34" charset="0"/>
              </a:rPr>
              <a:t>нөлөөлөх</a:t>
            </a:r>
            <a:r>
              <a:rPr lang="en-US" dirty="0" smtClean="0">
                <a:latin typeface="Arial" pitchFamily="34" charset="0"/>
                <a:cs typeface="Arial" pitchFamily="34" charset="0"/>
              </a:rPr>
              <a:t> </a:t>
            </a:r>
            <a:r>
              <a:rPr lang="en-US" dirty="0" err="1" smtClean="0">
                <a:latin typeface="Arial" pitchFamily="34" charset="0"/>
                <a:cs typeface="Arial" pitchFamily="34" charset="0"/>
              </a:rPr>
              <a:t>нөлөөллийг</a:t>
            </a:r>
            <a:r>
              <a:rPr lang="mn-MN" dirty="0" smtClean="0">
                <a:latin typeface="Arial" pitchFamily="34" charset="0"/>
                <a:cs typeface="Arial" pitchFamily="34" charset="0"/>
              </a:rPr>
              <a:t> “байгаль орчинд нөлөөлөх үнэлгээ”-ний </a:t>
            </a:r>
            <a:r>
              <a:rPr lang="en-US" dirty="0" err="1" smtClean="0">
                <a:latin typeface="Arial" pitchFamily="34" charset="0"/>
                <a:cs typeface="Arial" pitchFamily="34" charset="0"/>
              </a:rPr>
              <a:t>хүрээнд</a:t>
            </a:r>
            <a:r>
              <a:rPr lang="en-US" dirty="0" smtClean="0">
                <a:latin typeface="Arial" pitchFamily="34" charset="0"/>
                <a:cs typeface="Arial" pitchFamily="34" charset="0"/>
              </a:rPr>
              <a:t> </a:t>
            </a:r>
            <a:r>
              <a:rPr lang="en-US" dirty="0" err="1" smtClean="0">
                <a:latin typeface="Arial" pitchFamily="34" charset="0"/>
                <a:cs typeface="Arial" pitchFamily="34" charset="0"/>
              </a:rPr>
              <a:t>байгаль</a:t>
            </a:r>
            <a:r>
              <a:rPr lang="en-US" dirty="0" smtClean="0">
                <a:latin typeface="Arial" pitchFamily="34" charset="0"/>
                <a:cs typeface="Arial" pitchFamily="34" charset="0"/>
              </a:rPr>
              <a:t> </a:t>
            </a:r>
            <a:r>
              <a:rPr lang="en-US" dirty="0" err="1" smtClean="0">
                <a:latin typeface="Arial" pitchFamily="34" charset="0"/>
                <a:cs typeface="Arial" pitchFamily="34" charset="0"/>
              </a:rPr>
              <a:t>орчны</a:t>
            </a:r>
            <a:r>
              <a:rPr lang="en-US" dirty="0" smtClean="0">
                <a:latin typeface="Arial" pitchFamily="34" charset="0"/>
                <a:cs typeface="Arial" pitchFamily="34" charset="0"/>
              </a:rPr>
              <a:t> </a:t>
            </a:r>
            <a:r>
              <a:rPr lang="en-US" dirty="0" err="1" smtClean="0">
                <a:latin typeface="Arial" pitchFamily="34" charset="0"/>
                <a:cs typeface="Arial" pitchFamily="34" charset="0"/>
              </a:rPr>
              <a:t>мэргэжлийн</a:t>
            </a:r>
            <a:r>
              <a:rPr lang="en-US" dirty="0" smtClean="0">
                <a:latin typeface="Arial" pitchFamily="34" charset="0"/>
                <a:cs typeface="Arial" pitchFamily="34" charset="0"/>
              </a:rPr>
              <a:t> </a:t>
            </a:r>
            <a:r>
              <a:rPr lang="en-US" dirty="0" err="1" smtClean="0">
                <a:latin typeface="Arial" pitchFamily="34" charset="0"/>
                <a:cs typeface="Arial" pitchFamily="34" charset="0"/>
              </a:rPr>
              <a:t>байгууллага</a:t>
            </a:r>
            <a:r>
              <a:rPr lang="en-US" dirty="0" smtClean="0">
                <a:latin typeface="Arial" pitchFamily="34" charset="0"/>
                <a:cs typeface="Arial" pitchFamily="34" charset="0"/>
              </a:rPr>
              <a:t> </a:t>
            </a:r>
            <a:r>
              <a:rPr lang="en-US" dirty="0" err="1" smtClean="0">
                <a:latin typeface="Arial" pitchFamily="34" charset="0"/>
                <a:cs typeface="Arial" pitchFamily="34" charset="0"/>
              </a:rPr>
              <a:t>хийж</a:t>
            </a:r>
            <a:r>
              <a:rPr lang="en-US" dirty="0" smtClean="0">
                <a:latin typeface="Arial" pitchFamily="34" charset="0"/>
                <a:cs typeface="Arial" pitchFamily="34" charset="0"/>
              </a:rPr>
              <a:t> </a:t>
            </a:r>
            <a:r>
              <a:rPr lang="en-US" dirty="0" err="1" smtClean="0">
                <a:latin typeface="Arial" pitchFamily="34" charset="0"/>
                <a:cs typeface="Arial" pitchFamily="34" charset="0"/>
              </a:rPr>
              <a:t>байгаа</a:t>
            </a:r>
            <a:r>
              <a:rPr lang="mn-MN" dirty="0" smtClean="0">
                <a:latin typeface="Arial" pitchFamily="34" charset="0"/>
                <a:cs typeface="Arial" pitchFamily="34" charset="0"/>
              </a:rPr>
              <a:t> боловч, </a:t>
            </a:r>
            <a:r>
              <a:rPr lang="en-US" dirty="0" err="1" smtClean="0">
                <a:latin typeface="Arial" pitchFamily="34" charset="0"/>
                <a:cs typeface="Arial" pitchFamily="34" charset="0"/>
              </a:rPr>
              <a:t>хүн</a:t>
            </a:r>
            <a:r>
              <a:rPr lang="en-US" dirty="0" smtClean="0">
                <a:latin typeface="Arial" pitchFamily="34" charset="0"/>
                <a:cs typeface="Arial" pitchFamily="34" charset="0"/>
              </a:rPr>
              <a:t> </a:t>
            </a:r>
            <a:r>
              <a:rPr lang="en-US" dirty="0" err="1" smtClean="0">
                <a:latin typeface="Arial" pitchFamily="34" charset="0"/>
                <a:cs typeface="Arial" pitchFamily="34" charset="0"/>
              </a:rPr>
              <a:t>амын</a:t>
            </a:r>
            <a:r>
              <a:rPr lang="en-US" dirty="0" smtClean="0">
                <a:latin typeface="Arial" pitchFamily="34" charset="0"/>
                <a:cs typeface="Arial" pitchFamily="34" charset="0"/>
              </a:rPr>
              <a:t> </a:t>
            </a:r>
            <a:r>
              <a:rPr lang="en-US" dirty="0" err="1" smtClean="0">
                <a:latin typeface="Arial" pitchFamily="34" charset="0"/>
                <a:cs typeface="Arial" pitchFamily="34" charset="0"/>
              </a:rPr>
              <a:t>эрүүл</a:t>
            </a:r>
            <a:r>
              <a:rPr lang="en-US" dirty="0" smtClean="0">
                <a:latin typeface="Arial" pitchFamily="34" charset="0"/>
                <a:cs typeface="Arial" pitchFamily="34" charset="0"/>
              </a:rPr>
              <a:t> </a:t>
            </a:r>
            <a:r>
              <a:rPr lang="en-US" dirty="0" err="1" smtClean="0">
                <a:latin typeface="Arial" pitchFamily="34" charset="0"/>
                <a:cs typeface="Arial" pitchFamily="34" charset="0"/>
              </a:rPr>
              <a:t>мэнд</a:t>
            </a:r>
            <a:r>
              <a:rPr lang="mn-MN" dirty="0" smtClean="0">
                <a:latin typeface="Arial" pitchFamily="34" charset="0"/>
                <a:cs typeface="Arial" pitchFamily="34" charset="0"/>
              </a:rPr>
              <a:t>, </a:t>
            </a:r>
            <a:r>
              <a:rPr lang="en-US" dirty="0" err="1" smtClean="0">
                <a:latin typeface="Arial" pitchFamily="34" charset="0"/>
                <a:cs typeface="Arial" pitchFamily="34" charset="0"/>
              </a:rPr>
              <a:t>нийгэмд</a:t>
            </a:r>
            <a:r>
              <a:rPr lang="en-US" dirty="0" smtClean="0">
                <a:latin typeface="Arial" pitchFamily="34" charset="0"/>
                <a:cs typeface="Arial" pitchFamily="34" charset="0"/>
              </a:rPr>
              <a:t> </a:t>
            </a:r>
            <a:r>
              <a:rPr lang="en-US" dirty="0" err="1" smtClean="0">
                <a:latin typeface="Arial" pitchFamily="34" charset="0"/>
                <a:cs typeface="Arial" pitchFamily="34" charset="0"/>
              </a:rPr>
              <a:t>хэрхэн</a:t>
            </a:r>
            <a:r>
              <a:rPr lang="en-US" dirty="0" smtClean="0">
                <a:latin typeface="Arial" pitchFamily="34" charset="0"/>
                <a:cs typeface="Arial" pitchFamily="34" charset="0"/>
              </a:rPr>
              <a:t> </a:t>
            </a:r>
            <a:r>
              <a:rPr lang="en-US" dirty="0" err="1" smtClean="0">
                <a:latin typeface="Arial" pitchFamily="34" charset="0"/>
                <a:cs typeface="Arial" pitchFamily="34" charset="0"/>
              </a:rPr>
              <a:t>нөлөөлөх</a:t>
            </a:r>
            <a:r>
              <a:rPr lang="en-US" dirty="0" smtClean="0">
                <a:latin typeface="Arial" pitchFamily="34" charset="0"/>
                <a:cs typeface="Arial" pitchFamily="34" charset="0"/>
              </a:rPr>
              <a:t> </a:t>
            </a:r>
            <a:r>
              <a:rPr lang="en-US" dirty="0" err="1" smtClean="0">
                <a:latin typeface="Arial" pitchFamily="34" charset="0"/>
                <a:cs typeface="Arial" pitchFamily="34" charset="0"/>
              </a:rPr>
              <a:t>асуудлыг</a:t>
            </a:r>
            <a:r>
              <a:rPr lang="en-US" dirty="0" smtClean="0">
                <a:latin typeface="Arial" pitchFamily="34" charset="0"/>
                <a:cs typeface="Arial" pitchFamily="34" charset="0"/>
              </a:rPr>
              <a:t> </a:t>
            </a:r>
            <a:r>
              <a:rPr lang="en-US" dirty="0" err="1" smtClean="0">
                <a:latin typeface="Arial" pitchFamily="34" charset="0"/>
                <a:cs typeface="Arial" pitchFamily="34" charset="0"/>
              </a:rPr>
              <a:t>мэргэжлийн</a:t>
            </a:r>
            <a:r>
              <a:rPr lang="en-US" dirty="0" smtClean="0">
                <a:latin typeface="Arial" pitchFamily="34" charset="0"/>
                <a:cs typeface="Arial" pitchFamily="34" charset="0"/>
              </a:rPr>
              <a:t> </a:t>
            </a:r>
            <a:r>
              <a:rPr lang="en-US" dirty="0" err="1" smtClean="0">
                <a:latin typeface="Arial" pitchFamily="34" charset="0"/>
                <a:cs typeface="Arial" pitchFamily="34" charset="0"/>
              </a:rPr>
              <a:t>бус</a:t>
            </a:r>
            <a:r>
              <a:rPr lang="en-US" dirty="0" smtClean="0">
                <a:latin typeface="Arial" pitchFamily="34" charset="0"/>
                <a:cs typeface="Arial" pitchFamily="34" charset="0"/>
              </a:rPr>
              <a:t> </a:t>
            </a:r>
            <a:r>
              <a:rPr lang="en-US" dirty="0" err="1" smtClean="0">
                <a:latin typeface="Arial" pitchFamily="34" charset="0"/>
                <a:cs typeface="Arial" pitchFamily="34" charset="0"/>
              </a:rPr>
              <a:t>байгууллагын</a:t>
            </a:r>
            <a:r>
              <a:rPr lang="en-US" dirty="0" smtClean="0">
                <a:latin typeface="Arial" pitchFamily="34" charset="0"/>
                <a:cs typeface="Arial" pitchFamily="34" charset="0"/>
              </a:rPr>
              <a:t> </a:t>
            </a:r>
            <a:r>
              <a:rPr lang="en-US" dirty="0" err="1" smtClean="0">
                <a:latin typeface="Arial" pitchFamily="34" charset="0"/>
                <a:cs typeface="Arial" pitchFamily="34" charset="0"/>
              </a:rPr>
              <a:t>тайланд</a:t>
            </a:r>
            <a:r>
              <a:rPr lang="en-US" dirty="0" smtClean="0">
                <a:latin typeface="Arial" pitchFamily="34" charset="0"/>
                <a:cs typeface="Arial" pitchFamily="34" charset="0"/>
              </a:rPr>
              <a:t> </a:t>
            </a:r>
            <a:r>
              <a:rPr lang="en-US" dirty="0" err="1" smtClean="0">
                <a:latin typeface="Arial" pitchFamily="34" charset="0"/>
                <a:cs typeface="Arial" pitchFamily="34" charset="0"/>
              </a:rPr>
              <a:t>дурда</a:t>
            </a:r>
            <a:r>
              <a:rPr lang="mn-MN" dirty="0" smtClean="0">
                <a:latin typeface="Arial" pitchFamily="34" charset="0"/>
                <a:cs typeface="Arial" pitchFamily="34" charset="0"/>
              </a:rPr>
              <a:t>х </a:t>
            </a:r>
            <a:r>
              <a:rPr lang="en-US" dirty="0" err="1" smtClean="0">
                <a:latin typeface="Arial" pitchFamily="34" charset="0"/>
                <a:cs typeface="Arial" pitchFamily="34" charset="0"/>
              </a:rPr>
              <a:t>төдий</a:t>
            </a:r>
            <a:r>
              <a:rPr lang="en-US" dirty="0" smtClean="0">
                <a:latin typeface="Arial" pitchFamily="34" charset="0"/>
                <a:cs typeface="Arial" pitchFamily="34" charset="0"/>
              </a:rPr>
              <a:t> </a:t>
            </a:r>
            <a:r>
              <a:rPr lang="en-US" dirty="0" err="1" smtClean="0">
                <a:latin typeface="Arial" pitchFamily="34" charset="0"/>
                <a:cs typeface="Arial" pitchFamily="34" charset="0"/>
              </a:rPr>
              <a:t>байна</a:t>
            </a:r>
            <a:r>
              <a:rPr lang="en-US" dirty="0" smtClean="0">
                <a:latin typeface="Arial" pitchFamily="34" charset="0"/>
                <a:cs typeface="Arial" pitchFamily="34" charset="0"/>
              </a:rPr>
              <a:t>.</a:t>
            </a:r>
            <a:r>
              <a:rPr lang="mn-MN" dirty="0" smtClean="0">
                <a:latin typeface="Arial" pitchFamily="34" charset="0"/>
                <a:cs typeface="Arial" pitchFamily="34" charset="0"/>
              </a:rPr>
              <a:t> Иймд:</a:t>
            </a:r>
          </a:p>
          <a:p>
            <a:pPr marL="232943" indent="-232943">
              <a:buFont typeface="+mj-lt"/>
              <a:buAutoNum type="arabicPeriod"/>
            </a:pPr>
            <a:r>
              <a:rPr lang="mn-MN" dirty="0" smtClean="0">
                <a:latin typeface="Arial" pitchFamily="34" charset="0"/>
                <a:cs typeface="Arial" pitchFamily="34" charset="0"/>
              </a:rPr>
              <a:t>Х</a:t>
            </a:r>
            <a:r>
              <a:rPr lang="en-US" dirty="0" err="1" smtClean="0">
                <a:latin typeface="Arial" pitchFamily="34" charset="0"/>
                <a:cs typeface="Arial" pitchFamily="34" charset="0"/>
              </a:rPr>
              <a:t>үний</a:t>
            </a:r>
            <a:r>
              <a:rPr lang="en-US" dirty="0" smtClean="0">
                <a:latin typeface="Arial" pitchFamily="34" charset="0"/>
                <a:cs typeface="Arial" pitchFamily="34" charset="0"/>
              </a:rPr>
              <a:t> </a:t>
            </a:r>
            <a:r>
              <a:rPr lang="en-US" dirty="0" err="1" smtClean="0">
                <a:latin typeface="Arial" pitchFamily="34" charset="0"/>
                <a:cs typeface="Arial" pitchFamily="34" charset="0"/>
              </a:rPr>
              <a:t>эрүүл</a:t>
            </a:r>
            <a:r>
              <a:rPr lang="en-US" dirty="0" smtClean="0">
                <a:latin typeface="Arial" pitchFamily="34" charset="0"/>
                <a:cs typeface="Arial" pitchFamily="34" charset="0"/>
              </a:rPr>
              <a:t> </a:t>
            </a:r>
            <a:r>
              <a:rPr lang="en-US" dirty="0" err="1" smtClean="0">
                <a:latin typeface="Arial" pitchFamily="34" charset="0"/>
                <a:cs typeface="Arial" pitchFamily="34" charset="0"/>
              </a:rPr>
              <a:t>мэнд</a:t>
            </a:r>
            <a:r>
              <a:rPr lang="en-US" dirty="0" smtClean="0">
                <a:latin typeface="Arial" pitchFamily="34" charset="0"/>
                <a:cs typeface="Arial" pitchFamily="34" charset="0"/>
              </a:rPr>
              <a:t> </a:t>
            </a:r>
            <a:r>
              <a:rPr lang="en-US" dirty="0" err="1" smtClean="0">
                <a:latin typeface="Arial" pitchFamily="34" charset="0"/>
                <a:cs typeface="Arial" pitchFamily="34" charset="0"/>
              </a:rPr>
              <a:t>болон</a:t>
            </a:r>
            <a:r>
              <a:rPr lang="en-US" dirty="0" smtClean="0">
                <a:latin typeface="Arial" pitchFamily="34" charset="0"/>
                <a:cs typeface="Arial" pitchFamily="34" charset="0"/>
              </a:rPr>
              <a:t> </a:t>
            </a:r>
            <a:r>
              <a:rPr lang="en-US" dirty="0" err="1" smtClean="0">
                <a:latin typeface="Arial" pitchFamily="34" charset="0"/>
                <a:cs typeface="Arial" pitchFamily="34" charset="0"/>
              </a:rPr>
              <a:t>нийгмийн</a:t>
            </a:r>
            <a:r>
              <a:rPr lang="en-US" dirty="0" smtClean="0">
                <a:latin typeface="Arial" pitchFamily="34" charset="0"/>
                <a:cs typeface="Arial" pitchFamily="34" charset="0"/>
              </a:rPr>
              <a:t> </a:t>
            </a:r>
            <a:r>
              <a:rPr lang="en-US" dirty="0" err="1" smtClean="0">
                <a:latin typeface="Arial" pitchFamily="34" charset="0"/>
                <a:cs typeface="Arial" pitchFamily="34" charset="0"/>
              </a:rPr>
              <a:t>нөлөөлөл</a:t>
            </a:r>
            <a:r>
              <a:rPr lang="en-US" dirty="0" smtClean="0">
                <a:latin typeface="Arial" pitchFamily="34" charset="0"/>
                <a:cs typeface="Arial" pitchFamily="34" charset="0"/>
              </a:rPr>
              <a:t> </a:t>
            </a:r>
            <a:r>
              <a:rPr lang="mn-MN" dirty="0" smtClean="0">
                <a:latin typeface="Arial" pitchFamily="34" charset="0"/>
                <a:cs typeface="Arial" pitchFamily="34" charset="0"/>
              </a:rPr>
              <a:t>бүрэн </a:t>
            </a:r>
            <a:r>
              <a:rPr lang="en-US" dirty="0" err="1" smtClean="0">
                <a:latin typeface="Arial" pitchFamily="34" charset="0"/>
                <a:cs typeface="Arial" pitchFamily="34" charset="0"/>
              </a:rPr>
              <a:t>тогтоогддоггүй</a:t>
            </a:r>
            <a:r>
              <a:rPr lang="en-US" dirty="0" smtClean="0">
                <a:latin typeface="Arial" pitchFamily="34" charset="0"/>
                <a:cs typeface="Arial" pitchFamily="34" charset="0"/>
              </a:rPr>
              <a:t>; </a:t>
            </a:r>
            <a:endParaRPr lang="mn-MN" dirty="0" smtClean="0">
              <a:latin typeface="Arial" pitchFamily="34" charset="0"/>
              <a:cs typeface="Arial" pitchFamily="34" charset="0"/>
            </a:endParaRPr>
          </a:p>
          <a:p>
            <a:pPr marL="232943" indent="-232943">
              <a:buFont typeface="+mj-lt"/>
              <a:buAutoNum type="arabicPeriod"/>
            </a:pPr>
            <a:r>
              <a:rPr lang="mn-MN" dirty="0" smtClean="0">
                <a:latin typeface="Arial" pitchFamily="34" charset="0"/>
                <a:cs typeface="Arial" pitchFamily="34" charset="0"/>
              </a:rPr>
              <a:t>Н</a:t>
            </a:r>
            <a:r>
              <a:rPr lang="en-US" dirty="0" err="1" smtClean="0">
                <a:latin typeface="Arial" pitchFamily="34" charset="0"/>
                <a:cs typeface="Arial" pitchFamily="34" charset="0"/>
              </a:rPr>
              <a:t>өлөөлөл</a:t>
            </a:r>
            <a:r>
              <a:rPr lang="mn-MN" dirty="0" smtClean="0">
                <a:latin typeface="Arial" pitchFamily="34" charset="0"/>
                <a:cs typeface="Arial" pitchFamily="34" charset="0"/>
              </a:rPr>
              <a:t> бүрэн</a:t>
            </a:r>
            <a:r>
              <a:rPr lang="en-US" dirty="0" smtClean="0">
                <a:latin typeface="Arial" pitchFamily="34" charset="0"/>
                <a:cs typeface="Arial" pitchFamily="34" charset="0"/>
              </a:rPr>
              <a:t> </a:t>
            </a:r>
            <a:r>
              <a:rPr lang="en-US" dirty="0" err="1" smtClean="0">
                <a:latin typeface="Arial" pitchFamily="34" charset="0"/>
                <a:cs typeface="Arial" pitchFamily="34" charset="0"/>
              </a:rPr>
              <a:t>тогтоогдоогүй</a:t>
            </a:r>
            <a:r>
              <a:rPr lang="en-US" dirty="0" smtClean="0">
                <a:latin typeface="Arial" pitchFamily="34" charset="0"/>
                <a:cs typeface="Arial" pitchFamily="34" charset="0"/>
              </a:rPr>
              <a:t> </a:t>
            </a:r>
            <a:r>
              <a:rPr lang="en-US" dirty="0" err="1" smtClean="0">
                <a:latin typeface="Arial" pitchFamily="34" charset="0"/>
                <a:cs typeface="Arial" pitchFamily="34" charset="0"/>
              </a:rPr>
              <a:t>тул</a:t>
            </a:r>
            <a:r>
              <a:rPr lang="en-US" dirty="0" smtClean="0">
                <a:latin typeface="Arial" pitchFamily="34" charset="0"/>
                <a:cs typeface="Arial" pitchFamily="34" charset="0"/>
              </a:rPr>
              <a:t> </a:t>
            </a:r>
            <a:r>
              <a:rPr lang="en-US" dirty="0" err="1" smtClean="0">
                <a:latin typeface="Arial" pitchFamily="34" charset="0"/>
                <a:cs typeface="Arial" pitchFamily="34" charset="0"/>
              </a:rPr>
              <a:t>хүн</a:t>
            </a:r>
            <a:r>
              <a:rPr lang="mn-MN" dirty="0" smtClean="0">
                <a:latin typeface="Arial" pitchFamily="34" charset="0"/>
                <a:cs typeface="Arial" pitchFamily="34" charset="0"/>
              </a:rPr>
              <a:t> амын </a:t>
            </a:r>
            <a:r>
              <a:rPr lang="en-US" dirty="0" smtClean="0">
                <a:latin typeface="Arial" pitchFamily="34" charset="0"/>
                <a:cs typeface="Arial" pitchFamily="34" charset="0"/>
              </a:rPr>
              <a:t> </a:t>
            </a:r>
            <a:r>
              <a:rPr lang="en-US" dirty="0" err="1" smtClean="0">
                <a:latin typeface="Arial" pitchFamily="34" charset="0"/>
                <a:cs typeface="Arial" pitchFamily="34" charset="0"/>
              </a:rPr>
              <a:t>эрүүл</a:t>
            </a:r>
            <a:r>
              <a:rPr lang="en-US" dirty="0" smtClean="0">
                <a:latin typeface="Arial" pitchFamily="34" charset="0"/>
                <a:cs typeface="Arial" pitchFamily="34" charset="0"/>
              </a:rPr>
              <a:t> </a:t>
            </a:r>
            <a:r>
              <a:rPr lang="en-US" dirty="0" err="1" smtClean="0">
                <a:latin typeface="Arial" pitchFamily="34" charset="0"/>
                <a:cs typeface="Arial" pitchFamily="34" charset="0"/>
              </a:rPr>
              <a:t>мэндийг</a:t>
            </a:r>
            <a:r>
              <a:rPr lang="en-US" dirty="0" smtClean="0">
                <a:latin typeface="Arial" pitchFamily="34" charset="0"/>
                <a:cs typeface="Arial" pitchFamily="34" charset="0"/>
              </a:rPr>
              <a:t>, </a:t>
            </a:r>
            <a:r>
              <a:rPr lang="en-US" dirty="0" err="1" smtClean="0">
                <a:latin typeface="Arial" pitchFamily="34" charset="0"/>
                <a:cs typeface="Arial" pitchFamily="34" charset="0"/>
              </a:rPr>
              <a:t>нийгмийн</a:t>
            </a:r>
            <a:r>
              <a:rPr lang="en-US" dirty="0" smtClean="0">
                <a:latin typeface="Arial" pitchFamily="34" charset="0"/>
                <a:cs typeface="Arial" pitchFamily="34" charset="0"/>
              </a:rPr>
              <a:t> </a:t>
            </a:r>
            <a:r>
              <a:rPr lang="en-US" dirty="0" err="1" smtClean="0">
                <a:latin typeface="Arial" pitchFamily="34" charset="0"/>
                <a:cs typeface="Arial" pitchFamily="34" charset="0"/>
              </a:rPr>
              <a:t>сөрөг</a:t>
            </a:r>
            <a:r>
              <a:rPr lang="en-US" dirty="0" smtClean="0">
                <a:latin typeface="Arial" pitchFamily="34" charset="0"/>
                <a:cs typeface="Arial" pitchFamily="34" charset="0"/>
              </a:rPr>
              <a:t> </a:t>
            </a:r>
            <a:r>
              <a:rPr lang="en-US" dirty="0" err="1" smtClean="0">
                <a:latin typeface="Arial" pitchFamily="34" charset="0"/>
                <a:cs typeface="Arial" pitchFamily="34" charset="0"/>
              </a:rPr>
              <a:t>нөлөөллөөс</a:t>
            </a:r>
            <a:r>
              <a:rPr lang="en-US" dirty="0" smtClean="0">
                <a:latin typeface="Arial" pitchFamily="34" charset="0"/>
                <a:cs typeface="Arial" pitchFamily="34" charset="0"/>
              </a:rPr>
              <a:t> </a:t>
            </a:r>
            <a:r>
              <a:rPr lang="en-US" dirty="0" err="1" smtClean="0">
                <a:latin typeface="Arial" pitchFamily="34" charset="0"/>
                <a:cs typeface="Arial" pitchFamily="34" charset="0"/>
              </a:rPr>
              <a:t>хамгаалах</a:t>
            </a:r>
            <a:r>
              <a:rPr lang="en-US" dirty="0" smtClean="0">
                <a:latin typeface="Arial" pitchFamily="34" charset="0"/>
                <a:cs typeface="Arial" pitchFamily="34" charset="0"/>
              </a:rPr>
              <a:t> </a:t>
            </a:r>
            <a:r>
              <a:rPr lang="en-US" dirty="0" err="1" smtClean="0">
                <a:latin typeface="Arial" pitchFamily="34" charset="0"/>
                <a:cs typeface="Arial" pitchFamily="34" charset="0"/>
              </a:rPr>
              <a:t>төлөвлөгөө</a:t>
            </a:r>
            <a:r>
              <a:rPr lang="en-US" dirty="0" smtClean="0">
                <a:latin typeface="Arial" pitchFamily="34" charset="0"/>
                <a:cs typeface="Arial" pitchFamily="34" charset="0"/>
              </a:rPr>
              <a:t> </a:t>
            </a:r>
            <a:r>
              <a:rPr lang="en-US" dirty="0" err="1" smtClean="0">
                <a:latin typeface="Arial" pitchFamily="34" charset="0"/>
                <a:cs typeface="Arial" pitchFamily="34" charset="0"/>
              </a:rPr>
              <a:t>гэж</a:t>
            </a:r>
            <a:r>
              <a:rPr lang="en-US" dirty="0" smtClean="0">
                <a:latin typeface="Arial" pitchFamily="34" charset="0"/>
                <a:cs typeface="Arial" pitchFamily="34" charset="0"/>
              </a:rPr>
              <a:t> </a:t>
            </a:r>
            <a:r>
              <a:rPr lang="en-US" dirty="0" err="1" smtClean="0">
                <a:latin typeface="Arial" pitchFamily="34" charset="0"/>
                <a:cs typeface="Arial" pitchFamily="34" charset="0"/>
              </a:rPr>
              <a:t>баталдаггүй</a:t>
            </a:r>
            <a:r>
              <a:rPr lang="mn-MN" dirty="0" smtClean="0">
                <a:latin typeface="Arial" pitchFamily="34" charset="0"/>
                <a:cs typeface="Arial" pitchFamily="34" charset="0"/>
              </a:rPr>
              <a:t>, з</a:t>
            </a:r>
            <a:r>
              <a:rPr lang="en-US" dirty="0" err="1" smtClean="0">
                <a:latin typeface="Arial" pitchFamily="34" charset="0"/>
                <a:cs typeface="Arial" pitchFamily="34" charset="0"/>
              </a:rPr>
              <a:t>өвхөн</a:t>
            </a:r>
            <a:r>
              <a:rPr lang="en-US" dirty="0" smtClean="0">
                <a:latin typeface="Arial" pitchFamily="34" charset="0"/>
                <a:cs typeface="Arial" pitchFamily="34" charset="0"/>
              </a:rPr>
              <a:t> </a:t>
            </a:r>
            <a:r>
              <a:rPr lang="en-US" dirty="0" err="1" smtClean="0">
                <a:latin typeface="Arial" pitchFamily="34" charset="0"/>
                <a:cs typeface="Arial" pitchFamily="34" charset="0"/>
              </a:rPr>
              <a:t>байгаль</a:t>
            </a:r>
            <a:r>
              <a:rPr lang="en-US" dirty="0" smtClean="0">
                <a:latin typeface="Arial" pitchFamily="34" charset="0"/>
                <a:cs typeface="Arial" pitchFamily="34" charset="0"/>
              </a:rPr>
              <a:t> </a:t>
            </a:r>
            <a:r>
              <a:rPr lang="en-US" dirty="0" err="1" smtClean="0">
                <a:latin typeface="Arial" pitchFamily="34" charset="0"/>
                <a:cs typeface="Arial" pitchFamily="34" charset="0"/>
              </a:rPr>
              <a:t>хамгаалах</a:t>
            </a:r>
            <a:r>
              <a:rPr lang="en-US" dirty="0" smtClean="0">
                <a:latin typeface="Arial" pitchFamily="34" charset="0"/>
                <a:cs typeface="Arial" pitchFamily="34" charset="0"/>
              </a:rPr>
              <a:t> </a:t>
            </a:r>
            <a:r>
              <a:rPr lang="en-US" dirty="0" err="1" smtClean="0">
                <a:latin typeface="Arial" pitchFamily="34" charset="0"/>
                <a:cs typeface="Arial" pitchFamily="34" charset="0"/>
              </a:rPr>
              <a:t>төлөвлөгөө</a:t>
            </a:r>
            <a:r>
              <a:rPr lang="en-US" dirty="0" smtClean="0">
                <a:latin typeface="Arial" pitchFamily="34" charset="0"/>
                <a:cs typeface="Arial" pitchFamily="34" charset="0"/>
              </a:rPr>
              <a:t> </a:t>
            </a:r>
            <a:r>
              <a:rPr lang="en-US" dirty="0" err="1" smtClean="0">
                <a:latin typeface="Arial" pitchFamily="34" charset="0"/>
                <a:cs typeface="Arial" pitchFamily="34" charset="0"/>
              </a:rPr>
              <a:t>ёс</a:t>
            </a:r>
            <a:r>
              <a:rPr lang="en-US" dirty="0" smtClean="0">
                <a:latin typeface="Arial" pitchFamily="34" charset="0"/>
                <a:cs typeface="Arial" pitchFamily="34" charset="0"/>
              </a:rPr>
              <a:t> </a:t>
            </a:r>
            <a:r>
              <a:rPr lang="en-US" dirty="0" err="1" smtClean="0">
                <a:latin typeface="Arial" pitchFamily="34" charset="0"/>
                <a:cs typeface="Arial" pitchFamily="34" charset="0"/>
              </a:rPr>
              <a:t>төдий</a:t>
            </a:r>
            <a:r>
              <a:rPr lang="en-US" dirty="0" smtClean="0">
                <a:latin typeface="Arial" pitchFamily="34" charset="0"/>
                <a:cs typeface="Arial" pitchFamily="34" charset="0"/>
              </a:rPr>
              <a:t> </a:t>
            </a:r>
            <a:r>
              <a:rPr lang="en-US" dirty="0" err="1" smtClean="0">
                <a:latin typeface="Arial" pitchFamily="34" charset="0"/>
                <a:cs typeface="Arial" pitchFamily="34" charset="0"/>
              </a:rPr>
              <a:t>хийгдэж</a:t>
            </a:r>
            <a:r>
              <a:rPr lang="en-US" dirty="0" smtClean="0">
                <a:latin typeface="Arial" pitchFamily="34" charset="0"/>
                <a:cs typeface="Arial" pitchFamily="34" charset="0"/>
              </a:rPr>
              <a:t> </a:t>
            </a:r>
            <a:r>
              <a:rPr lang="en-US" dirty="0" err="1" smtClean="0">
                <a:latin typeface="Arial" pitchFamily="34" charset="0"/>
                <a:cs typeface="Arial" pitchFamily="34" charset="0"/>
              </a:rPr>
              <a:t>байна</a:t>
            </a:r>
            <a:r>
              <a:rPr lang="en-US" dirty="0" smtClean="0">
                <a:latin typeface="Arial" pitchFamily="34" charset="0"/>
                <a:cs typeface="Arial" pitchFamily="34" charset="0"/>
              </a:rPr>
              <a:t>. </a:t>
            </a:r>
          </a:p>
          <a:p>
            <a:endParaRPr lang="en-US" dirty="0"/>
          </a:p>
        </p:txBody>
      </p:sp>
      <p:sp>
        <p:nvSpPr>
          <p:cNvPr id="4" name="Slide Number Placeholder 3"/>
          <p:cNvSpPr>
            <a:spLocks noGrp="1"/>
          </p:cNvSpPr>
          <p:nvPr>
            <p:ph type="sldNum" sz="quarter" idx="10"/>
          </p:nvPr>
        </p:nvSpPr>
        <p:spPr/>
        <p:txBody>
          <a:bodyPr/>
          <a:lstStyle/>
          <a:p>
            <a:fld id="{E1FA4885-69C9-4A1F-8A40-6596CA601D6F}"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latin typeface="Arial" pitchFamily="34" charset="0"/>
                <a:cs typeface="Arial" pitchFamily="34" charset="0"/>
              </a:rPr>
              <a:t>Монгол улсын Үндсэн хуулийн 16.2 хэсэгт: </a:t>
            </a:r>
            <a:r>
              <a:rPr lang="en-US" i="1" dirty="0" err="1" smtClean="0">
                <a:latin typeface="Arial" pitchFamily="34" charset="0"/>
                <a:cs typeface="Arial" pitchFamily="34" charset="0"/>
              </a:rPr>
              <a:t>Монгол</a:t>
            </a:r>
            <a:r>
              <a:rPr lang="en-US" i="1" dirty="0" smtClean="0">
                <a:latin typeface="Arial" pitchFamily="34" charset="0"/>
                <a:cs typeface="Arial" pitchFamily="34" charset="0"/>
              </a:rPr>
              <a:t> </a:t>
            </a:r>
            <a:r>
              <a:rPr lang="en-US" i="1" dirty="0" err="1" smtClean="0">
                <a:latin typeface="Arial" pitchFamily="34" charset="0"/>
                <a:cs typeface="Arial" pitchFamily="34" charset="0"/>
              </a:rPr>
              <a:t>Улсын</a:t>
            </a:r>
            <a:r>
              <a:rPr lang="en-US" i="1" dirty="0" smtClean="0">
                <a:latin typeface="Arial" pitchFamily="34" charset="0"/>
                <a:cs typeface="Arial" pitchFamily="34" charset="0"/>
              </a:rPr>
              <a:t> </a:t>
            </a:r>
            <a:r>
              <a:rPr lang="en-US" i="1" dirty="0" err="1" smtClean="0">
                <a:latin typeface="Arial" pitchFamily="34" charset="0"/>
                <a:cs typeface="Arial" pitchFamily="34" charset="0"/>
              </a:rPr>
              <a:t>иргэн</a:t>
            </a:r>
            <a:r>
              <a:rPr lang="en-US" i="1" dirty="0" smtClean="0">
                <a:latin typeface="Arial" pitchFamily="34" charset="0"/>
                <a:cs typeface="Arial" pitchFamily="34" charset="0"/>
              </a:rPr>
              <a:t> </a:t>
            </a:r>
            <a:r>
              <a:rPr lang="en-US" i="1" dirty="0" err="1" smtClean="0">
                <a:latin typeface="Arial" pitchFamily="34" charset="0"/>
                <a:cs typeface="Arial" pitchFamily="34" charset="0"/>
              </a:rPr>
              <a:t>эрүүл</a:t>
            </a:r>
            <a:r>
              <a:rPr lang="en-US" i="1" dirty="0" smtClean="0">
                <a:latin typeface="Arial" pitchFamily="34" charset="0"/>
                <a:cs typeface="Arial" pitchFamily="34" charset="0"/>
              </a:rPr>
              <a:t>, </a:t>
            </a:r>
            <a:r>
              <a:rPr lang="en-US" i="1" dirty="0" err="1" smtClean="0">
                <a:latin typeface="Arial" pitchFamily="34" charset="0"/>
                <a:cs typeface="Arial" pitchFamily="34" charset="0"/>
              </a:rPr>
              <a:t>аюулгүй</a:t>
            </a:r>
            <a:r>
              <a:rPr lang="en-US" i="1" dirty="0" smtClean="0">
                <a:latin typeface="Arial" pitchFamily="34" charset="0"/>
                <a:cs typeface="Arial" pitchFamily="34" charset="0"/>
              </a:rPr>
              <a:t> </a:t>
            </a:r>
            <a:r>
              <a:rPr lang="en-US" i="1" dirty="0" err="1" smtClean="0">
                <a:latin typeface="Arial" pitchFamily="34" charset="0"/>
                <a:cs typeface="Arial" pitchFamily="34" charset="0"/>
              </a:rPr>
              <a:t>орчинд</a:t>
            </a:r>
            <a:r>
              <a:rPr lang="en-US" i="1" dirty="0" smtClean="0">
                <a:latin typeface="Arial" pitchFamily="34" charset="0"/>
                <a:cs typeface="Arial" pitchFamily="34" charset="0"/>
              </a:rPr>
              <a:t> </a:t>
            </a:r>
            <a:r>
              <a:rPr lang="en-US" i="1" dirty="0" err="1" smtClean="0">
                <a:latin typeface="Arial" pitchFamily="34" charset="0"/>
                <a:cs typeface="Arial" pitchFamily="34" charset="0"/>
              </a:rPr>
              <a:t>амьдрах</a:t>
            </a:r>
            <a:r>
              <a:rPr lang="en-US" i="1" dirty="0" smtClean="0">
                <a:latin typeface="Arial" pitchFamily="34" charset="0"/>
                <a:cs typeface="Arial" pitchFamily="34" charset="0"/>
              </a:rPr>
              <a:t>, </a:t>
            </a:r>
            <a:r>
              <a:rPr lang="en-US" i="1" dirty="0" err="1" smtClean="0">
                <a:latin typeface="Arial" pitchFamily="34" charset="0"/>
                <a:cs typeface="Arial" pitchFamily="34" charset="0"/>
              </a:rPr>
              <a:t>орчны</a:t>
            </a:r>
            <a:r>
              <a:rPr lang="en-US" i="1" dirty="0" smtClean="0">
                <a:latin typeface="Arial" pitchFamily="34" charset="0"/>
                <a:cs typeface="Arial" pitchFamily="34" charset="0"/>
              </a:rPr>
              <a:t> </a:t>
            </a:r>
            <a:r>
              <a:rPr lang="en-US" i="1" dirty="0" err="1" smtClean="0">
                <a:latin typeface="Arial" pitchFamily="34" charset="0"/>
                <a:cs typeface="Arial" pitchFamily="34" charset="0"/>
              </a:rPr>
              <a:t>бохирдол</a:t>
            </a:r>
            <a:r>
              <a:rPr lang="en-US" i="1" dirty="0" smtClean="0">
                <a:latin typeface="Arial" pitchFamily="34" charset="0"/>
                <a:cs typeface="Arial" pitchFamily="34" charset="0"/>
              </a:rPr>
              <a:t>, </a:t>
            </a:r>
            <a:r>
              <a:rPr lang="en-US" i="1" dirty="0" err="1" smtClean="0">
                <a:latin typeface="Arial" pitchFamily="34" charset="0"/>
                <a:cs typeface="Arial" pitchFamily="34" charset="0"/>
              </a:rPr>
              <a:t>байгалийн</a:t>
            </a:r>
            <a:r>
              <a:rPr lang="en-US" i="1" dirty="0" smtClean="0">
                <a:latin typeface="Arial" pitchFamily="34" charset="0"/>
                <a:cs typeface="Arial" pitchFamily="34" charset="0"/>
              </a:rPr>
              <a:t> </a:t>
            </a:r>
            <a:r>
              <a:rPr lang="en-US" i="1" dirty="0" err="1" smtClean="0">
                <a:latin typeface="Arial" pitchFamily="34" charset="0"/>
                <a:cs typeface="Arial" pitchFamily="34" charset="0"/>
              </a:rPr>
              <a:t>тэнцэл</a:t>
            </a:r>
            <a:r>
              <a:rPr lang="en-US" i="1" dirty="0" smtClean="0">
                <a:latin typeface="Arial" pitchFamily="34" charset="0"/>
                <a:cs typeface="Arial" pitchFamily="34" charset="0"/>
              </a:rPr>
              <a:t> </a:t>
            </a:r>
            <a:r>
              <a:rPr lang="en-US" i="1" dirty="0" err="1" smtClean="0">
                <a:latin typeface="Arial" pitchFamily="34" charset="0"/>
                <a:cs typeface="Arial" pitchFamily="34" charset="0"/>
              </a:rPr>
              <a:t>алдагдахаас</a:t>
            </a:r>
            <a:r>
              <a:rPr lang="en-US" dirty="0" smtClean="0">
                <a:latin typeface="Arial" pitchFamily="34" charset="0"/>
                <a:cs typeface="Arial" pitchFamily="34" charset="0"/>
              </a:rPr>
              <a:t> </a:t>
            </a:r>
            <a:r>
              <a:rPr lang="en-US" i="1" dirty="0" err="1" smtClean="0">
                <a:latin typeface="Arial" pitchFamily="34" charset="0"/>
                <a:cs typeface="Arial" pitchFamily="34" charset="0"/>
              </a:rPr>
              <a:t>хамгаалуулах</a:t>
            </a:r>
            <a:r>
              <a:rPr lang="en-US" i="1" dirty="0" smtClean="0">
                <a:latin typeface="Arial" pitchFamily="34" charset="0"/>
                <a:cs typeface="Arial" pitchFamily="34" charset="0"/>
              </a:rPr>
              <a:t> </a:t>
            </a:r>
            <a:r>
              <a:rPr lang="en-US" i="1" dirty="0" err="1" smtClean="0">
                <a:latin typeface="Arial" pitchFamily="34" charset="0"/>
                <a:cs typeface="Arial" pitchFamily="34" charset="0"/>
              </a:rPr>
              <a:t>эрхтэй</a:t>
            </a:r>
            <a:r>
              <a:rPr lang="en-US" i="1" dirty="0" smtClean="0">
                <a:latin typeface="Arial" pitchFamily="34" charset="0"/>
                <a:cs typeface="Arial" pitchFamily="34" charset="0"/>
              </a:rPr>
              <a:t>; </a:t>
            </a:r>
            <a:r>
              <a:rPr lang="mn-MN" i="1" dirty="0" smtClean="0">
                <a:latin typeface="Arial" pitchFamily="34" charset="0"/>
                <a:cs typeface="Arial" pitchFamily="34" charset="0"/>
              </a:rPr>
              <a:t>16.6 хэсэгт:  </a:t>
            </a:r>
            <a:r>
              <a:rPr lang="en-US" i="1" dirty="0" err="1" smtClean="0">
                <a:latin typeface="Arial" pitchFamily="34" charset="0"/>
                <a:cs typeface="Arial" pitchFamily="34" charset="0"/>
              </a:rPr>
              <a:t>эрүүл</a:t>
            </a:r>
            <a:r>
              <a:rPr lang="en-US" i="1" dirty="0" smtClean="0">
                <a:latin typeface="Arial" pitchFamily="34" charset="0"/>
                <a:cs typeface="Arial" pitchFamily="34" charset="0"/>
              </a:rPr>
              <a:t> </a:t>
            </a:r>
            <a:r>
              <a:rPr lang="en-US" i="1" dirty="0" err="1" smtClean="0">
                <a:latin typeface="Arial" pitchFamily="34" charset="0"/>
                <a:cs typeface="Arial" pitchFamily="34" charset="0"/>
              </a:rPr>
              <a:t>мэндээ</a:t>
            </a:r>
            <a:r>
              <a:rPr lang="en-US" i="1" dirty="0" smtClean="0">
                <a:latin typeface="Arial" pitchFamily="34" charset="0"/>
                <a:cs typeface="Arial" pitchFamily="34" charset="0"/>
              </a:rPr>
              <a:t> </a:t>
            </a:r>
            <a:r>
              <a:rPr lang="en-US" i="1" dirty="0" err="1" smtClean="0">
                <a:latin typeface="Arial" pitchFamily="34" charset="0"/>
                <a:cs typeface="Arial" pitchFamily="34" charset="0"/>
              </a:rPr>
              <a:t>хамгаалуулах</a:t>
            </a:r>
            <a:r>
              <a:rPr lang="en-US" i="1" dirty="0" smtClean="0">
                <a:latin typeface="Arial" pitchFamily="34" charset="0"/>
                <a:cs typeface="Arial" pitchFamily="34" charset="0"/>
              </a:rPr>
              <a:t>, </a:t>
            </a:r>
            <a:r>
              <a:rPr lang="en-US" i="1" dirty="0" err="1" smtClean="0">
                <a:latin typeface="Arial" pitchFamily="34" charset="0"/>
                <a:cs typeface="Arial" pitchFamily="34" charset="0"/>
              </a:rPr>
              <a:t>эмнэлгийн</a:t>
            </a:r>
            <a:r>
              <a:rPr lang="en-US" i="1" dirty="0" smtClean="0">
                <a:latin typeface="Arial" pitchFamily="34" charset="0"/>
                <a:cs typeface="Arial" pitchFamily="34" charset="0"/>
              </a:rPr>
              <a:t> </a:t>
            </a:r>
            <a:r>
              <a:rPr lang="en-US" i="1" dirty="0" err="1" smtClean="0">
                <a:latin typeface="Arial" pitchFamily="34" charset="0"/>
                <a:cs typeface="Arial" pitchFamily="34" charset="0"/>
              </a:rPr>
              <a:t>тусламж</a:t>
            </a:r>
            <a:r>
              <a:rPr lang="en-US" i="1" dirty="0" smtClean="0">
                <a:latin typeface="Arial" pitchFamily="34" charset="0"/>
                <a:cs typeface="Arial" pitchFamily="34" charset="0"/>
              </a:rPr>
              <a:t> </a:t>
            </a:r>
            <a:r>
              <a:rPr lang="en-US" i="1" dirty="0" err="1" smtClean="0">
                <a:latin typeface="Arial" pitchFamily="34" charset="0"/>
                <a:cs typeface="Arial" pitchFamily="34" charset="0"/>
              </a:rPr>
              <a:t>авах</a:t>
            </a:r>
            <a:r>
              <a:rPr lang="en-US" i="1" dirty="0" smtClean="0">
                <a:latin typeface="Arial" pitchFamily="34" charset="0"/>
                <a:cs typeface="Arial" pitchFamily="34" charset="0"/>
              </a:rPr>
              <a:t> </a:t>
            </a:r>
            <a:r>
              <a:rPr lang="en-US" i="1" dirty="0" err="1" smtClean="0">
                <a:latin typeface="Arial" pitchFamily="34" charset="0"/>
                <a:cs typeface="Arial" pitchFamily="34" charset="0"/>
              </a:rPr>
              <a:t>эрхтэй</a:t>
            </a:r>
            <a:r>
              <a:rPr lang="mn-MN" dirty="0" smtClean="0">
                <a:latin typeface="Arial" pitchFamily="34" charset="0"/>
                <a:cs typeface="Arial" pitchFamily="34" charset="0"/>
              </a:rPr>
              <a:t> гэж хуульчилсан  байдаг боловч иргэн энэхүү үндсэн эрхээ эдэлж чадахгүй байдалд хүрсэн байна. </a:t>
            </a:r>
            <a:endParaRPr lang="en-US" dirty="0"/>
          </a:p>
        </p:txBody>
      </p:sp>
      <p:sp>
        <p:nvSpPr>
          <p:cNvPr id="4" name="Slide Number Placeholder 3"/>
          <p:cNvSpPr>
            <a:spLocks noGrp="1"/>
          </p:cNvSpPr>
          <p:nvPr>
            <p:ph type="sldNum" sz="quarter" idx="10"/>
          </p:nvPr>
        </p:nvSpPr>
        <p:spPr/>
        <p:txBody>
          <a:bodyPr/>
          <a:lstStyle/>
          <a:p>
            <a:fld id="{E1FA4885-69C9-4A1F-8A40-6596CA601D6F}"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t>ДЭМБ, НҮБ-ын Байгаль орчны хөтөлбөрийн Зүүн Өмнөд Азийн орнуудын “Орчин болон Эрүүл мэндийн бүсийн форум”-аас зохион байгуулсан Байгаль орчин, Эрүүл мэндийн сайд нарын 2007 оны анхдугаар хурлаас гарсан “Бангкокийн тунхаглал”, 2010 оны 2-р  хурлаас гарсан “Жежүгийн тунхаглал”-д аливаа төсөл, хөтөлбөр эхлэхээс дуусах хүртэл байгаль орчинд нөлөөлөх байдлыг үнэлэхийн зэрэгцээ </a:t>
            </a:r>
            <a:r>
              <a:rPr lang="mn-MN" b="1" dirty="0" smtClean="0"/>
              <a:t>эрүүл мэндийн нөлөөллийн үнэлгээ </a:t>
            </a:r>
            <a:r>
              <a:rPr lang="mn-MN" dirty="0" smtClean="0"/>
              <a:t>хийх асуудлыг чухлаар авч үзсэн.</a:t>
            </a:r>
            <a:endParaRPr lang="en-US" dirty="0"/>
          </a:p>
        </p:txBody>
      </p:sp>
      <p:sp>
        <p:nvSpPr>
          <p:cNvPr id="4" name="Slide Number Placeholder 3"/>
          <p:cNvSpPr>
            <a:spLocks noGrp="1"/>
          </p:cNvSpPr>
          <p:nvPr>
            <p:ph type="sldNum" sz="quarter" idx="10"/>
          </p:nvPr>
        </p:nvSpPr>
        <p:spPr/>
        <p:txBody>
          <a:bodyPr/>
          <a:lstStyle/>
          <a:p>
            <a:fld id="{E1FA4885-69C9-4A1F-8A40-6596CA601D6F}"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mn-MN" dirty="0" smtClean="0">
                <a:latin typeface="Arial" pitchFamily="34" charset="0"/>
                <a:cs typeface="Arial" pitchFamily="34" charset="0"/>
              </a:rPr>
              <a:t>Нөлөөлийн бүсийн агаарын бохирдол хүний эрүүл мэндэд ноцтой хохирол үзүүлэх хэмжээнд байна. Тухайлбал: </a:t>
            </a:r>
          </a:p>
          <a:p>
            <a:pPr>
              <a:buNone/>
            </a:pPr>
            <a:r>
              <a:rPr lang="mn-MN" dirty="0" smtClean="0">
                <a:latin typeface="Arial" pitchFamily="34" charset="0"/>
                <a:cs typeface="Arial" pitchFamily="34" charset="0"/>
              </a:rPr>
              <a:t>  Ханбогд сумын Хайрхан баг (Цагаан хад)-ын агаарын чанар стандартад заасан хүлцэх хэмжээнээс:  </a:t>
            </a:r>
          </a:p>
          <a:p>
            <a:pPr>
              <a:buNone/>
            </a:pPr>
            <a:r>
              <a:rPr lang="mn-MN" dirty="0" smtClean="0">
                <a:latin typeface="Arial" pitchFamily="34" charset="0"/>
                <a:cs typeface="Arial" pitchFamily="34" charset="0"/>
              </a:rPr>
              <a:t>	- том ширхэглэлт тоосны дундаж агууламж 45 дахин их,</a:t>
            </a:r>
          </a:p>
          <a:p>
            <a:pPr>
              <a:buNone/>
            </a:pPr>
            <a:r>
              <a:rPr lang="mn-MN" dirty="0" smtClean="0">
                <a:latin typeface="Arial" pitchFamily="34" charset="0"/>
                <a:cs typeface="Arial" pitchFamily="34" charset="0"/>
              </a:rPr>
              <a:t>	- нарийн ширхэглэлт тоосонцор 34-35 дахин их байна. </a:t>
            </a:r>
          </a:p>
          <a:p>
            <a:pPr>
              <a:buNone/>
            </a:pPr>
            <a:endParaRPr lang="mn-MN"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1FA4885-69C9-4A1F-8A40-6596CA601D6F}"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t>Бичил уурхай эрхлэгчид </a:t>
            </a:r>
            <a:r>
              <a:rPr lang="mn-MN" baseline="0" dirty="0" smtClean="0"/>
              <a:t> ажиллаж байгаа</a:t>
            </a:r>
            <a:r>
              <a:rPr lang="mn-MN" dirty="0" smtClean="0"/>
              <a:t> сум орон нутагт бүртгэлгүй байдаг тул эрүүл мэндийн зардал,  санхүүжилт</a:t>
            </a:r>
            <a:r>
              <a:rPr lang="mn-MN" baseline="0" dirty="0" smtClean="0"/>
              <a:t>  тухайн  сумын эмнэлгийн төсөвт тусгагдаагүй байдаг.Бичил уурхайчид Эрүүл мэндийн даатгалд хамрагдахгүй  тохиолдол их гардаг байна. </a:t>
            </a:r>
          </a:p>
          <a:p>
            <a:r>
              <a:rPr lang="mn-MN" baseline="0" dirty="0" smtClean="0"/>
              <a:t>2013 оны байдлаар Өмнөговь аймагт 1 эмчид ноогдох хүний тоо 450,8 байгаа нь улсын түвшнээс  </a:t>
            </a:r>
            <a:r>
              <a:rPr lang="en-US" baseline="0" dirty="0" smtClean="0"/>
              <a:t>/</a:t>
            </a:r>
            <a:r>
              <a:rPr lang="mn-MN" baseline="0" dirty="0" smtClean="0"/>
              <a:t>325,0</a:t>
            </a:r>
            <a:r>
              <a:rPr lang="en-US" baseline="0" dirty="0" smtClean="0"/>
              <a:t>/</a:t>
            </a:r>
            <a:r>
              <a:rPr lang="mn-MN" baseline="0" dirty="0" smtClean="0"/>
              <a:t> өндөр байна.  </a:t>
            </a:r>
          </a:p>
          <a:p>
            <a:r>
              <a:rPr lang="mn-MN" baseline="0" dirty="0" smtClean="0"/>
              <a:t>Тус аймагт 10 000 хүн амд ноогдох эмнэлгийн дунд мэргэжилтний тоо 58,4  байгаа нь аймаг, улсын түвшнээс  бага байна. </a:t>
            </a:r>
          </a:p>
          <a:p>
            <a:r>
              <a:rPr lang="mn-MN" baseline="0" dirty="0" smtClean="0"/>
              <a:t> Мөн тус аймагт 10000 хүнд ногдох эмнэлгийн нийт ажиллагсад 110,2 байгаа нь аймаг</a:t>
            </a:r>
            <a:r>
              <a:rPr lang="en-US" baseline="0" dirty="0" smtClean="0"/>
              <a:t>/</a:t>
            </a:r>
            <a:r>
              <a:rPr lang="mn-MN" baseline="0" dirty="0" smtClean="0"/>
              <a:t>141,2</a:t>
            </a:r>
            <a:r>
              <a:rPr lang="en-US" baseline="0" dirty="0" smtClean="0"/>
              <a:t>/</a:t>
            </a:r>
            <a:r>
              <a:rPr lang="mn-MN" baseline="0" dirty="0" smtClean="0"/>
              <a:t> , улсын түвшнээс</a:t>
            </a:r>
            <a:r>
              <a:rPr lang="en-US" baseline="0" dirty="0" smtClean="0"/>
              <a:t>/</a:t>
            </a:r>
            <a:r>
              <a:rPr lang="mn-MN" baseline="0" dirty="0" smtClean="0"/>
              <a:t>155,5</a:t>
            </a:r>
            <a:r>
              <a:rPr lang="en-US" baseline="0" dirty="0" smtClean="0"/>
              <a:t>/</a:t>
            </a:r>
            <a:r>
              <a:rPr lang="mn-MN" baseline="0" smtClean="0"/>
              <a:t>  доогуур  </a:t>
            </a:r>
            <a:r>
              <a:rPr lang="mn-MN" baseline="0" dirty="0" smtClean="0"/>
              <a:t>байна. </a:t>
            </a:r>
            <a:endParaRPr lang="hr-HR" dirty="0"/>
          </a:p>
        </p:txBody>
      </p:sp>
      <p:sp>
        <p:nvSpPr>
          <p:cNvPr id="4" name="Slide Number Placeholder 3"/>
          <p:cNvSpPr>
            <a:spLocks noGrp="1"/>
          </p:cNvSpPr>
          <p:nvPr>
            <p:ph type="sldNum" sz="quarter" idx="10"/>
          </p:nvPr>
        </p:nvSpPr>
        <p:spPr/>
        <p:txBody>
          <a:bodyPr/>
          <a:lstStyle/>
          <a:p>
            <a:fld id="{E1FA4885-69C9-4A1F-8A40-6596CA601D6F}"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t> Энэ графикаас харахад:</a:t>
            </a:r>
            <a:r>
              <a:rPr lang="mn-MN" baseline="0" dirty="0" smtClean="0"/>
              <a:t>  Амьсгалын тогтолцоо,  Хоол боловсруулах тогтолцооны эмгэг  Зүүн ба Төвийн бүсэд   улсын түвшнээс өндөр байна. </a:t>
            </a:r>
          </a:p>
          <a:p>
            <a:r>
              <a:rPr lang="mn-MN" baseline="0" dirty="0" smtClean="0"/>
              <a:t>  Амьсгалын тогтолцоо,  Хоол боловсруулах тогтолцооны эмгэг, Гэмтэл, хордлого болон бусад шалтгаант эмгэгүүдийн тохиолдол Баруун болон Хангайн бүсээс өндөр түвшинд байна.    </a:t>
            </a:r>
            <a:endParaRPr lang="en-US" dirty="0"/>
          </a:p>
        </p:txBody>
      </p:sp>
      <p:sp>
        <p:nvSpPr>
          <p:cNvPr id="4" name="Slide Number Placeholder 3"/>
          <p:cNvSpPr>
            <a:spLocks noGrp="1"/>
          </p:cNvSpPr>
          <p:nvPr>
            <p:ph type="sldNum" sz="quarter" idx="10"/>
          </p:nvPr>
        </p:nvSpPr>
        <p:spPr/>
        <p:txBody>
          <a:bodyPr/>
          <a:lstStyle/>
          <a:p>
            <a:fld id="{E1FA4885-69C9-4A1F-8A40-6596CA601D6F}"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t>Уул уурхайн  нөлөөллийн  бүсийн хүн амын өвчлөл нэмэгдэж байна. </a:t>
            </a:r>
          </a:p>
          <a:p>
            <a:r>
              <a:rPr lang="mn-MN" dirty="0" smtClean="0"/>
              <a:t>Тухайлбал: Өмнөговь аймагт хүн амын өвчлөлийн тэргүүлэх шалтгаан нь амьсгалын тогтолцооны эмгэг, хоол боловсруулах тогтолцооны эмгэг, осол гэмтлийн шалтгаант эмгэгүүд байна.</a:t>
            </a:r>
          </a:p>
          <a:p>
            <a:r>
              <a:rPr lang="mn-MN" dirty="0" smtClean="0"/>
              <a:t> Тус аймагт 2007 онд 10 000 хүн амд  амьсгалын тогтолцооны эмгэг 1513,1 тохиолдол, 2013 онд 1788 тохиолдол бүртгэгдсэн ба хоол боловсруулах эрхтэн тогтолцооны эмгэг 2007 онд 953,0 бүртгэгдэж байсан бол 2013 онд 1426 тохиолдол, осол гэмтлийн шалтгаант эмгэгүүд 2007 онд 364,0 тохиолдол бүртгэгдэж байсан бол  2013 онд 396,0 тохиолдол  тус тус бүртгэгдсэнээс үзэхэд сүүлийн 5 жилд тус аймгийн хүн амын дунд эдгээр өвчин, эмгэгийн тохиолдол нэмэгдсэн байна. /Эрүүл мэндийн үзүүлэлт 2007 он, 2013 он Эрүүл мэндийн хөгжлийн төв/ .</a:t>
            </a:r>
            <a:endParaRPr lang="en-US" dirty="0" smtClean="0"/>
          </a:p>
          <a:p>
            <a:endParaRPr lang="en-US" dirty="0" smtClean="0"/>
          </a:p>
          <a:p>
            <a:endParaRPr lang="hr-HR" dirty="0"/>
          </a:p>
        </p:txBody>
      </p:sp>
      <p:sp>
        <p:nvSpPr>
          <p:cNvPr id="4" name="Slide Number Placeholder 3"/>
          <p:cNvSpPr>
            <a:spLocks noGrp="1"/>
          </p:cNvSpPr>
          <p:nvPr>
            <p:ph type="sldNum" sz="quarter" idx="10"/>
          </p:nvPr>
        </p:nvSpPr>
        <p:spPr/>
        <p:txBody>
          <a:bodyPr/>
          <a:lstStyle/>
          <a:p>
            <a:fld id="{E1FA4885-69C9-4A1F-8A40-6596CA601D6F}" type="slidenum">
              <a:rPr lang="en-US" smtClean="0"/>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baseline="0" dirty="0" smtClean="0"/>
              <a:t> Уул уурхайн нөлөөллийн бүс нутагт зорилго, зорилтуудын чиглэлээр судалгааны ажлыг орон нутагтай хамтран хийж,  зарим суурь үзүүлэлтийг тогтооно.</a:t>
            </a:r>
            <a:endParaRPr lang="hr-HR" dirty="0"/>
          </a:p>
        </p:txBody>
      </p:sp>
      <p:sp>
        <p:nvSpPr>
          <p:cNvPr id="4" name="Slide Number Placeholder 3"/>
          <p:cNvSpPr>
            <a:spLocks noGrp="1"/>
          </p:cNvSpPr>
          <p:nvPr>
            <p:ph type="sldNum" sz="quarter" idx="10"/>
          </p:nvPr>
        </p:nvSpPr>
        <p:spPr/>
        <p:txBody>
          <a:bodyPr/>
          <a:lstStyle/>
          <a:p>
            <a:fld id="{E1FA4885-69C9-4A1F-8A40-6596CA601D6F}" type="slidenum">
              <a:rPr lang="en-US" smtClean="0"/>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2014/10/29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2014/10/29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mn/url?sa=i&amp;rct=j&amp;q=&amp;esrc=s&amp;source=images&amp;cd=&amp;cad=rja&amp;uact=8&amp;docid=C8IH1zWunZWlLM&amp;tbnid=Z1C_eSKLdrCNEM:&amp;ved=0CAUQjRw&amp;url=http://www.assa.mn/content/6978.shtml?a=mining&amp;ei=JpeuU4CVBY--sQSMkICwAQ&amp;psig=AFQjCNEDft8_HV3BCivNRuo59lYT47YlLw&amp;ust=140403728275316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hyperlink" Target="http://www.google.mn/url?sa=i&amp;rct=j&amp;q=&amp;esrc=s&amp;source=images&amp;cd=&amp;cad=rja&amp;uact=8&amp;docid=C8IH1zWunZWlLM&amp;tbnid=Z1C_eSKLdrCNEM:&amp;ved=0CAUQjRw&amp;url=http://www.mongolcom.mn/read/6712&amp;ei=k5iuU6uDN6rQsQTym4AY&amp;psig=AFQjCNEDft8_HV3BCivNRuo59lYT47YlLw&amp;ust=140403728275316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2590799"/>
          </a:xfrm>
        </p:spPr>
        <p:txBody>
          <a:bodyPr>
            <a:normAutofit fontScale="90000"/>
          </a:bodyPr>
          <a:lstStyle/>
          <a:p>
            <a:r>
              <a:rPr lang="mn-MN" sz="2200" dirty="0" smtClean="0">
                <a:latin typeface="Arial" pitchFamily="34" charset="0"/>
                <a:cs typeface="Arial" pitchFamily="34" charset="0"/>
              </a:rPr>
              <a:t/>
            </a:r>
            <a:br>
              <a:rPr lang="mn-MN" sz="2200" dirty="0" smtClean="0">
                <a:latin typeface="Arial" pitchFamily="34" charset="0"/>
                <a:cs typeface="Arial" pitchFamily="34" charset="0"/>
              </a:rPr>
            </a:br>
            <a:r>
              <a:rPr lang="mn-MN" sz="2200" dirty="0" smtClean="0">
                <a:latin typeface="Arial" pitchFamily="34" charset="0"/>
                <a:cs typeface="Arial" pitchFamily="34" charset="0"/>
              </a:rPr>
              <a:t/>
            </a:r>
            <a:br>
              <a:rPr lang="mn-MN" sz="2200" dirty="0" smtClean="0">
                <a:latin typeface="Arial" pitchFamily="34" charset="0"/>
                <a:cs typeface="Arial" pitchFamily="34" charset="0"/>
              </a:rPr>
            </a:br>
            <a:r>
              <a:rPr lang="mn-MN" sz="2200" dirty="0" smtClean="0">
                <a:latin typeface="Arial" pitchFamily="34" charset="0"/>
                <a:cs typeface="Arial" pitchFamily="34" charset="0"/>
              </a:rPr>
              <a:t/>
            </a:r>
            <a:br>
              <a:rPr lang="mn-MN" sz="2200" dirty="0" smtClean="0">
                <a:latin typeface="Arial" pitchFamily="34" charset="0"/>
                <a:cs typeface="Arial" pitchFamily="34" charset="0"/>
              </a:rPr>
            </a:br>
            <a:r>
              <a:rPr lang="mn-MN" sz="2000" dirty="0" smtClean="0">
                <a:latin typeface="Arial" pitchFamily="34" charset="0"/>
                <a:cs typeface="Arial" pitchFamily="34" charset="0"/>
              </a:rPr>
              <a:t>УУЛ УУРХАЙН НӨЛӨӨЛЛИЙН БҮС НУТГИЙН ХҮН АМЫН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mn-MN" sz="2000" dirty="0" smtClean="0">
                <a:latin typeface="Arial" pitchFamily="34" charset="0"/>
                <a:cs typeface="Arial" pitchFamily="34" charset="0"/>
              </a:rPr>
              <a:t>ЭРҮҮЛ МЭНДИЙН ТАЛААР АВАХ АРГА ХЭМЖЭЭНИЙ СТРАТЕГИ                   </a:t>
            </a:r>
            <a:r>
              <a:rPr lang="en-US" sz="2000" dirty="0" smtClean="0">
                <a:latin typeface="Arial" pitchFamily="34" charset="0"/>
                <a:cs typeface="Arial" pitchFamily="34" charset="0"/>
              </a:rPr>
              <a:t>(201</a:t>
            </a:r>
            <a:r>
              <a:rPr lang="mn-MN" sz="2000" dirty="0" smtClean="0">
                <a:latin typeface="Arial" pitchFamily="34" charset="0"/>
                <a:cs typeface="Arial" pitchFamily="34" charset="0"/>
              </a:rPr>
              <a:t>5</a:t>
            </a:r>
            <a:r>
              <a:rPr lang="en-US" sz="2000" dirty="0" smtClean="0">
                <a:latin typeface="Arial" pitchFamily="34" charset="0"/>
                <a:cs typeface="Arial" pitchFamily="34" charset="0"/>
              </a:rPr>
              <a:t>-20</a:t>
            </a:r>
            <a:r>
              <a:rPr lang="mn-MN" sz="2000" dirty="0" smtClean="0">
                <a:latin typeface="Arial" pitchFamily="34" charset="0"/>
                <a:cs typeface="Arial" pitchFamily="34" charset="0"/>
              </a:rPr>
              <a:t>19 он</a:t>
            </a:r>
            <a:r>
              <a:rPr lang="en-US" sz="2000" dirty="0" smtClean="0">
                <a:latin typeface="Arial" pitchFamily="34" charset="0"/>
                <a:cs typeface="Arial" pitchFamily="34" charset="0"/>
              </a:rPr>
              <a:t>) </a:t>
            </a:r>
            <a:r>
              <a:rPr lang="mn-MN" sz="2000" dirty="0" smtClean="0">
                <a:latin typeface="Arial" pitchFamily="34" charset="0"/>
                <a:cs typeface="Arial" pitchFamily="34" charset="0"/>
              </a:rPr>
              <a:t>                </a:t>
            </a:r>
            <a:r>
              <a:rPr lang="en-US" sz="2000" dirty="0" smtClean="0">
                <a:latin typeface="Arial" pitchFamily="34" charset="0"/>
                <a:cs typeface="Arial" pitchFamily="34" charset="0"/>
              </a:rPr>
              <a:t>/</a:t>
            </a:r>
            <a:r>
              <a:rPr lang="mn-MN" sz="2000" dirty="0" smtClean="0">
                <a:latin typeface="Arial" pitchFamily="34" charset="0"/>
                <a:cs typeface="Arial" pitchFamily="34" charset="0"/>
              </a:rPr>
              <a:t>төсөл</a:t>
            </a:r>
            <a:r>
              <a:rPr lang="en-US" sz="2000" dirty="0" smtClean="0">
                <a:latin typeface="Arial" pitchFamily="34" charset="0"/>
                <a:cs typeface="Arial" pitchFamily="34" charset="0"/>
              </a:rPr>
              <a:t>/ </a:t>
            </a:r>
            <a:br>
              <a:rPr lang="en-US" sz="2000" dirty="0" smtClean="0">
                <a:latin typeface="Arial" pitchFamily="34" charset="0"/>
                <a:cs typeface="Arial" pitchFamily="34" charset="0"/>
              </a:rPr>
            </a:br>
            <a:r>
              <a:rPr lang="mn-MN" sz="2000" dirty="0" smtClean="0"/>
              <a:t> </a:t>
            </a:r>
            <a:r>
              <a:rPr lang="en-US" dirty="0" smtClean="0"/>
              <a:t/>
            </a:r>
            <a:br>
              <a:rPr lang="en-US" dirty="0" smtClean="0"/>
            </a:br>
            <a:endParaRPr lang="en-US" dirty="0"/>
          </a:p>
        </p:txBody>
      </p:sp>
      <p:sp>
        <p:nvSpPr>
          <p:cNvPr id="3" name="Subtitle 2"/>
          <p:cNvSpPr>
            <a:spLocks noGrp="1"/>
          </p:cNvSpPr>
          <p:nvPr>
            <p:ph type="subTitle" idx="1"/>
          </p:nvPr>
        </p:nvSpPr>
        <p:spPr>
          <a:xfrm>
            <a:off x="1371600" y="3886200"/>
            <a:ext cx="6400800" cy="990600"/>
          </a:xfrm>
        </p:spPr>
        <p:txBody>
          <a:bodyPr>
            <a:normAutofit/>
          </a:bodyPr>
          <a:lstStyle/>
          <a:p>
            <a:r>
              <a:rPr lang="mn-MN" sz="1600" i="1" dirty="0" smtClean="0">
                <a:latin typeface="Arial" pitchFamily="34" charset="0"/>
                <a:cs typeface="Arial" pitchFamily="34" charset="0"/>
              </a:rPr>
              <a:t>Б.Сонинхүү,  </a:t>
            </a:r>
          </a:p>
          <a:p>
            <a:r>
              <a:rPr lang="mn-MN" sz="1600" i="1" dirty="0" smtClean="0">
                <a:latin typeface="Arial" pitchFamily="34" charset="0"/>
                <a:cs typeface="Arial" pitchFamily="34" charset="0"/>
              </a:rPr>
              <a:t>Эрүүл мэндийн яам,  </a:t>
            </a:r>
          </a:p>
          <a:p>
            <a:r>
              <a:rPr lang="mn-MN" sz="1600" i="1" dirty="0" smtClean="0">
                <a:latin typeface="Arial" pitchFamily="34" charset="0"/>
                <a:cs typeface="Arial" pitchFamily="34" charset="0"/>
              </a:rPr>
              <a:t>Бодлого, төлөвлөлтийн газар </a:t>
            </a:r>
            <a:endParaRPr lang="en-US" sz="1600" i="1"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mn-MN" dirty="0" smtClean="0"/>
              <a:t>Тулгамдсан асуудал </a:t>
            </a:r>
            <a:endParaRPr lang="hr-HR" dirty="0"/>
          </a:p>
        </p:txBody>
      </p:sp>
      <p:sp>
        <p:nvSpPr>
          <p:cNvPr id="2" name="Content Placeholder 1"/>
          <p:cNvSpPr>
            <a:spLocks noGrp="1"/>
          </p:cNvSpPr>
          <p:nvPr>
            <p:ph idx="1"/>
          </p:nvPr>
        </p:nvSpPr>
        <p:spPr/>
        <p:txBody>
          <a:bodyPr>
            <a:normAutofit/>
          </a:bodyPr>
          <a:lstStyle/>
          <a:p>
            <a:pPr>
              <a:buNone/>
            </a:pPr>
            <a:r>
              <a:rPr lang="mn-MN" dirty="0" smtClean="0"/>
              <a:t>Хүн амын дунд:</a:t>
            </a:r>
          </a:p>
          <a:p>
            <a:pPr>
              <a:buFont typeface="Wingdings" pitchFamily="2" charset="2"/>
              <a:buChar char="Ø"/>
            </a:pPr>
            <a:r>
              <a:rPr lang="mn-MN" dirty="0" smtClean="0"/>
              <a:t> Амьсгалын тогтолцооны эмгэг</a:t>
            </a:r>
          </a:p>
          <a:p>
            <a:pPr>
              <a:buFont typeface="Wingdings" pitchFamily="2" charset="2"/>
              <a:buChar char="Ø"/>
            </a:pPr>
            <a:r>
              <a:rPr lang="mn-MN" dirty="0" smtClean="0"/>
              <a:t>Хоол боловсруулах  тогтолцооны эмгэг</a:t>
            </a:r>
          </a:p>
          <a:p>
            <a:pPr>
              <a:buFont typeface="Wingdings" pitchFamily="2" charset="2"/>
              <a:buChar char="Ø"/>
            </a:pPr>
            <a:r>
              <a:rPr lang="mn-MN" dirty="0" smtClean="0"/>
              <a:t>Осол, гэмтэл болон бусад гадны шалтгаант эмгэгүүд</a:t>
            </a:r>
          </a:p>
          <a:p>
            <a:pPr>
              <a:buFont typeface="Wingdings" pitchFamily="2" charset="2"/>
              <a:buChar char="Ø"/>
            </a:pPr>
            <a:r>
              <a:rPr lang="mn-MN" dirty="0" smtClean="0"/>
              <a:t>Халдварт өвчин, БЗДХ-ын тохиолдол өсч байна. </a:t>
            </a:r>
          </a:p>
          <a:p>
            <a:pPr>
              <a:buFont typeface="Wingdings" pitchFamily="2" charset="2"/>
              <a:buChar char="Ø"/>
            </a:pPr>
            <a:r>
              <a:rPr lang="mn-MN" dirty="0" smtClean="0"/>
              <a:t>Нялхасын эндэгдэл тогтвортой буурахгүй байна.</a:t>
            </a:r>
          </a:p>
          <a:p>
            <a:pPr>
              <a:buFont typeface="Wingdings" pitchFamily="2" charset="2"/>
              <a:buChar char="Ø"/>
            </a:pPr>
            <a:endParaRPr lang="mn-MN" dirty="0" smtClean="0"/>
          </a:p>
          <a:p>
            <a:pPr>
              <a:buNone/>
            </a:pPr>
            <a:endParaRPr lang="hr-H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533400" y="685800"/>
          <a:ext cx="8001000" cy="525780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Arrow Connector 3"/>
          <p:cNvCxnSpPr/>
          <p:nvPr/>
        </p:nvCxnSpPr>
        <p:spPr>
          <a:xfrm flipV="1">
            <a:off x="5715000" y="2057400"/>
            <a:ext cx="1371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5867400" y="2590800"/>
            <a:ext cx="12954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a:t>
            </a:r>
            <a:r>
              <a:rPr lang="mn-MN" sz="2400" dirty="0" smtClean="0">
                <a:latin typeface="Arial" pitchFamily="34" charset="0"/>
                <a:cs typeface="Arial" pitchFamily="34" charset="0"/>
              </a:rPr>
              <a:t>Хүн амын өвчлөл , бүс нутгаар</a:t>
            </a:r>
            <a:endParaRPr lang="en-US" sz="2400" dirty="0">
              <a:latin typeface="Arial" pitchFamily="34" charset="0"/>
              <a:cs typeface="Arial" pitchFamily="34" charset="0"/>
            </a:endParaRPr>
          </a:p>
        </p:txBody>
      </p:sp>
      <p:graphicFrame>
        <p:nvGraphicFramePr>
          <p:cNvPr id="4" name="Content Placeholder 3"/>
          <p:cNvGraphicFramePr>
            <a:graphicFrameLocks noGrp="1"/>
          </p:cNvGraphicFramePr>
          <p:nvPr>
            <p:ph idx="1"/>
          </p:nvPr>
        </p:nvGraphicFramePr>
        <p:xfrm>
          <a:off x="457200" y="1143000"/>
          <a:ext cx="8229600" cy="48641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5000" y="274638"/>
            <a:ext cx="5715000" cy="715962"/>
          </a:xfrm>
        </p:spPr>
        <p:txBody>
          <a:bodyPr>
            <a:normAutofit/>
          </a:bodyPr>
          <a:lstStyle/>
          <a:p>
            <a:pPr algn="ctr"/>
            <a:r>
              <a:rPr lang="mn-MN" sz="2400" dirty="0" smtClean="0">
                <a:latin typeface="Arial" pitchFamily="34" charset="0"/>
                <a:cs typeface="Arial" pitchFamily="34" charset="0"/>
              </a:rPr>
              <a:t>Зүүн бүсийн хүн амын өвчлөл </a:t>
            </a:r>
            <a:endParaRPr lang="en-US" sz="2400" dirty="0">
              <a:latin typeface="Arial" pitchFamily="34" charset="0"/>
              <a:cs typeface="Arial" pitchFamily="34" charset="0"/>
            </a:endParaRPr>
          </a:p>
        </p:txBody>
      </p:sp>
      <p:graphicFrame>
        <p:nvGraphicFramePr>
          <p:cNvPr id="4" name="Content Placeholder 3"/>
          <p:cNvGraphicFramePr>
            <a:graphicFrameLocks noGrp="1"/>
          </p:cNvGraphicFramePr>
          <p:nvPr>
            <p:ph idx="1"/>
          </p:nvPr>
        </p:nvGraphicFramePr>
        <p:xfrm>
          <a:off x="533400" y="1447800"/>
          <a:ext cx="8229600" cy="4525962"/>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Arrow Connector 5"/>
          <p:cNvCxnSpPr/>
          <p:nvPr/>
        </p:nvCxnSpPr>
        <p:spPr>
          <a:xfrm flipV="1">
            <a:off x="4191000" y="1981200"/>
            <a:ext cx="27432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419600" y="2362200"/>
            <a:ext cx="25146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a:t>
            </a:r>
            <a:endParaRPr lang="en-US" dirty="0"/>
          </a:p>
        </p:txBody>
      </p:sp>
      <p:sp>
        <p:nvSpPr>
          <p:cNvPr id="2" name="Content Placeholder 1"/>
          <p:cNvSpPr>
            <a:spLocks noGrp="1"/>
          </p:cNvSpPr>
          <p:nvPr>
            <p:ph idx="1"/>
          </p:nvPr>
        </p:nvSpPr>
        <p:spPr>
          <a:xfrm>
            <a:off x="457200" y="1066800"/>
            <a:ext cx="8229600" cy="4940491"/>
          </a:xfrm>
        </p:spPr>
        <p:txBody>
          <a:bodyPr/>
          <a:lstStyle/>
          <a:p>
            <a:pPr>
              <a:buNone/>
            </a:pPr>
            <a:r>
              <a:rPr lang="mn-MN" dirty="0" smtClean="0"/>
              <a:t> </a:t>
            </a:r>
            <a:endParaRPr lang="en-US" dirty="0"/>
          </a:p>
        </p:txBody>
      </p:sp>
      <p:graphicFrame>
        <p:nvGraphicFramePr>
          <p:cNvPr id="4" name="Chart 3"/>
          <p:cNvGraphicFramePr/>
          <p:nvPr/>
        </p:nvGraphicFramePr>
        <p:xfrm>
          <a:off x="1447800" y="1066800"/>
          <a:ext cx="7072313" cy="437197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mn-MN" dirty="0" smtClean="0"/>
              <a:t>Стратегийн зорилго</a:t>
            </a:r>
            <a:endParaRPr lang="hr-HR" dirty="0"/>
          </a:p>
        </p:txBody>
      </p:sp>
      <p:sp>
        <p:nvSpPr>
          <p:cNvPr id="2" name="Content Placeholder 1"/>
          <p:cNvSpPr>
            <a:spLocks noGrp="1"/>
          </p:cNvSpPr>
          <p:nvPr>
            <p:ph idx="1"/>
          </p:nvPr>
        </p:nvSpPr>
        <p:spPr/>
        <p:txBody>
          <a:bodyPr>
            <a:normAutofit/>
          </a:bodyPr>
          <a:lstStyle/>
          <a:p>
            <a:pPr>
              <a:buNone/>
            </a:pPr>
            <a:r>
              <a:rPr lang="mn-MN" dirty="0" smtClean="0"/>
              <a:t>   	Уул уурхайн нөлөөллийн бүс нутгийн хүн амын эрүүл мэндэд нөлөөлж буй эрсдэлт </a:t>
            </a:r>
            <a:r>
              <a:rPr lang="en-US" dirty="0" err="1" smtClean="0"/>
              <a:t>хүчин</a:t>
            </a:r>
            <a:r>
              <a:rPr lang="en-US" dirty="0" smtClean="0"/>
              <a:t> </a:t>
            </a:r>
            <a:r>
              <a:rPr lang="en-US" dirty="0" err="1" smtClean="0"/>
              <a:t>зүйлсий</a:t>
            </a:r>
            <a:r>
              <a:rPr lang="mn-MN" dirty="0" smtClean="0"/>
              <a:t>г </a:t>
            </a:r>
            <a:r>
              <a:rPr lang="en-US" dirty="0" err="1" smtClean="0"/>
              <a:t>бууруул</a:t>
            </a:r>
            <a:r>
              <a:rPr lang="mn-MN" dirty="0" smtClean="0"/>
              <a:t>ахад салбар дундын хамтын ажиллагааг өргөжүүлэх, бүс нутгийн хүн амын </a:t>
            </a:r>
            <a:r>
              <a:rPr lang="en-US" dirty="0" err="1" smtClean="0"/>
              <a:t>эрүүл</a:t>
            </a:r>
            <a:r>
              <a:rPr lang="en-US" dirty="0" smtClean="0"/>
              <a:t> </a:t>
            </a:r>
            <a:r>
              <a:rPr lang="en-US" dirty="0" err="1" smtClean="0"/>
              <a:t>мэндийн</a:t>
            </a:r>
            <a:r>
              <a:rPr lang="mn-MN" dirty="0" smtClean="0"/>
              <a:t> </a:t>
            </a:r>
            <a:r>
              <a:rPr lang="en-US" dirty="0" err="1" smtClean="0"/>
              <a:t>тусламж</a:t>
            </a:r>
            <a:r>
              <a:rPr lang="mn-MN" dirty="0" smtClean="0"/>
              <a:t>,</a:t>
            </a:r>
            <a:r>
              <a:rPr lang="en-US" dirty="0" smtClean="0"/>
              <a:t> </a:t>
            </a:r>
            <a:r>
              <a:rPr lang="en-US" dirty="0" err="1" smtClean="0"/>
              <a:t>үйлчилгээний</a:t>
            </a:r>
            <a:r>
              <a:rPr lang="en-US" dirty="0" smtClean="0"/>
              <a:t> </a:t>
            </a:r>
            <a:r>
              <a:rPr lang="en-US" dirty="0" err="1" smtClean="0"/>
              <a:t>чанар</a:t>
            </a:r>
            <a:r>
              <a:rPr lang="mn-MN" dirty="0" smtClean="0"/>
              <a:t>, </a:t>
            </a:r>
            <a:r>
              <a:rPr lang="en-US" dirty="0" err="1" smtClean="0"/>
              <a:t>хүртээмжийг</a:t>
            </a:r>
            <a:r>
              <a:rPr lang="en-US" dirty="0" smtClean="0"/>
              <a:t> </a:t>
            </a:r>
            <a:r>
              <a:rPr lang="mn-MN" dirty="0" smtClean="0"/>
              <a:t> сайжруулахад оршино. </a:t>
            </a:r>
            <a:endParaRPr lang="en-US" dirty="0" smtClean="0"/>
          </a:p>
          <a:p>
            <a:endParaRPr lang="hr-HR" dirty="0" smtClean="0"/>
          </a:p>
          <a:p>
            <a:endParaRPr lang="hr-H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Зорилтууд</a:t>
            </a:r>
            <a:endParaRPr lang="en-US" dirty="0"/>
          </a:p>
        </p:txBody>
      </p:sp>
      <p:sp>
        <p:nvSpPr>
          <p:cNvPr id="2" name="Content Placeholder 1"/>
          <p:cNvSpPr>
            <a:spLocks noGrp="1"/>
          </p:cNvSpPr>
          <p:nvPr>
            <p:ph idx="1"/>
          </p:nvPr>
        </p:nvSpPr>
        <p:spPr/>
        <p:txBody>
          <a:bodyPr>
            <a:normAutofit lnSpcReduction="10000"/>
          </a:bodyPr>
          <a:lstStyle/>
          <a:p>
            <a:r>
              <a:rPr lang="en-US" dirty="0" smtClean="0"/>
              <a:t>1.</a:t>
            </a:r>
            <a:r>
              <a:rPr lang="mn-MN" dirty="0" smtClean="0"/>
              <a:t>Уул уурхайн үйлдвэрлэл, олборлолттой холбоотой байгаль орчин,  хүн амын эрүүл мэндэд нөлөөлөх сөрөг нөлөөллийг бууруулах чиглэлээр  салбар дундын хамтын ажиллагааг сайжруулах</a:t>
            </a:r>
            <a:endParaRPr lang="en-US" dirty="0" smtClean="0"/>
          </a:p>
          <a:p>
            <a:r>
              <a:rPr lang="mn-MN" dirty="0" smtClean="0"/>
              <a:t>2.Уул уурхайн үйлдвэрлэлийн  бүс нутагт  байгаль орчин, хүнд ээлтэй орчин бүрдүүлэх, хүн амын эрүүл мэндийг дэмжих чиглэлээр  төсөл хэрэгжүүлэгчдийн оролцоог нэмэгдүүлж, нийгмийн хариуцлагыг дээшлүүлэх </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Зорилтууд:</a:t>
            </a:r>
            <a:endParaRPr lang="hr-HR" dirty="0"/>
          </a:p>
        </p:txBody>
      </p:sp>
      <p:sp>
        <p:nvSpPr>
          <p:cNvPr id="2" name="Content Placeholder 1"/>
          <p:cNvSpPr>
            <a:spLocks noGrp="1"/>
          </p:cNvSpPr>
          <p:nvPr>
            <p:ph idx="1"/>
          </p:nvPr>
        </p:nvSpPr>
        <p:spPr/>
        <p:txBody>
          <a:bodyPr>
            <a:normAutofit/>
          </a:bodyPr>
          <a:lstStyle/>
          <a:p>
            <a:r>
              <a:rPr lang="mn-MN" dirty="0" smtClean="0"/>
              <a:t>3.Эрүүл мэндийн байгууллагын  чадавхийг бэхжүүлэх замаар эрүүл мэндийн тусламж, үйлчилгээний чанар, хүртээмжийг сайжруулах</a:t>
            </a:r>
            <a:endParaRPr lang="en-US" dirty="0" smtClean="0"/>
          </a:p>
          <a:p>
            <a:r>
              <a:rPr lang="mn-MN" dirty="0" smtClean="0"/>
              <a:t>4.Уул уурхайн нөлөөллийн бүс нутгийн хүн амын эрүүл мэндийн боловсролыг дээшлүүлэх, эрүүл мэндийн   мэдлэг, дадал, хандлагыг сайжруулах</a:t>
            </a:r>
            <a:endParaRPr lang="en-US" dirty="0" smtClean="0"/>
          </a:p>
          <a:p>
            <a:pPr>
              <a:buNone/>
            </a:pPr>
            <a:endParaRPr lang="hr-H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800" dirty="0" smtClean="0">
                <a:latin typeface="Arial" pitchFamily="34" charset="0"/>
                <a:cs typeface="Arial" pitchFamily="34" charset="0"/>
              </a:rPr>
              <a:t>      Хэрэгжүүлэх үйл ажиллагааны чиглэл</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fontScale="85000" lnSpcReduction="20000"/>
          </a:bodyPr>
          <a:lstStyle/>
          <a:p>
            <a:pPr>
              <a:spcBef>
                <a:spcPts val="1200"/>
              </a:spcBef>
              <a:buNone/>
            </a:pPr>
            <a:r>
              <a:rPr lang="mn-MN" sz="2000" b="1" i="1" dirty="0" smtClean="0">
                <a:latin typeface="Arial" pitchFamily="34" charset="0"/>
                <a:cs typeface="Arial" pitchFamily="34" charset="0"/>
              </a:rPr>
              <a:t>Зорилт  1-ийн хүрээнд:</a:t>
            </a:r>
            <a:endParaRPr lang="en-US" sz="2000" dirty="0" smtClean="0">
              <a:latin typeface="Arial" pitchFamily="34" charset="0"/>
              <a:cs typeface="Arial" pitchFamily="34" charset="0"/>
            </a:endParaRPr>
          </a:p>
          <a:p>
            <a:r>
              <a:rPr lang="mn-MN" sz="2000" dirty="0" smtClean="0"/>
              <a:t>1.Уул уурхайгаас байгаль орчин, хүний эрүүл мэндэд нөлөөлөх сөрөг нөлөөллийг бууруулах чиглэлээр мөрдөх  хууль, эрх зүйн орчинг боловсронгуй болгох </a:t>
            </a:r>
            <a:endParaRPr lang="en-US" sz="2000" dirty="0" smtClean="0"/>
          </a:p>
          <a:p>
            <a:r>
              <a:rPr lang="mn-MN" sz="2000" dirty="0" smtClean="0"/>
              <a:t>2. Байгаль орчин, эрүүл мэндийн нөлөөллийн үнэлгээ, зөвлөмжийн хэрэгжилтэд хяналт тавих төрийн, ТББ, иргэний нийгмийн байгууллага, иргэдийн чадавх бэхжүүлэх     </a:t>
            </a:r>
            <a:endParaRPr lang="en-US" sz="2000" dirty="0" smtClean="0"/>
          </a:p>
          <a:p>
            <a:r>
              <a:rPr lang="mn-MN" sz="2000" dirty="0" smtClean="0"/>
              <a:t>3. Уул уурхайн олборлолт, үйлдвэрлэлтэй холбоотойгоор байгаль орчин, хүний эрүүл мэндэд нөлөөлж буй сөрөг нөлөөллийг бууруулах чиглэлээр салбар хоорондын  хамтын ажиллагаа,  олон нийтийн оролцоо,  хяналтыг сайжруулах</a:t>
            </a:r>
            <a:endParaRPr lang="en-US" sz="2000" dirty="0" smtClean="0"/>
          </a:p>
          <a:p>
            <a:r>
              <a:rPr lang="mn-MN" sz="2000" dirty="0" smtClean="0"/>
              <a:t>4.Уул уурхайн нөлөөллийн  бүс нутагт байгаль орчин, хүн амын амьдралын хэв маяг, эрүүл мэндэд үзүүлж буй сөрөг нөлөөллийг судлах, мэдээлэх, хянах, тандах, хариу арга хэмжээ төлөвлөх  тогтолцоо бий  болгох</a:t>
            </a:r>
            <a:endParaRPr lang="en-US" sz="2000" dirty="0" smtClean="0"/>
          </a:p>
          <a:p>
            <a:r>
              <a:rPr lang="mn-MN" sz="2000" dirty="0" smtClean="0"/>
              <a:t>5.Уул уурхайн бүс нутагт  байгаль орчин, хүний эрүүл мэндийг хамгаалах  чиглэлээр мөрдөгдөх журам, стандартыг батлаж, мөрдүүлэх </a:t>
            </a:r>
            <a:endParaRPr lang="en-US" sz="2000" dirty="0" smtClean="0"/>
          </a:p>
          <a:p>
            <a:pPr>
              <a:spcBef>
                <a:spcPts val="1200"/>
              </a:spcBef>
            </a:pPr>
            <a:endParaRPr lang="en-US" sz="2000"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ctr"/>
            <a:r>
              <a:rPr lang="mn-MN" sz="2800" dirty="0" smtClean="0">
                <a:latin typeface="Arial" pitchFamily="34" charset="0"/>
                <a:cs typeface="Arial" pitchFamily="34" charset="0"/>
              </a:rPr>
              <a:t>Хэрэгжүүлэх үйл ажиллагааны чиглэл</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481328"/>
            <a:ext cx="8229600" cy="4690872"/>
          </a:xfrm>
        </p:spPr>
        <p:txBody>
          <a:bodyPr>
            <a:noAutofit/>
          </a:bodyPr>
          <a:lstStyle/>
          <a:p>
            <a:pPr>
              <a:buNone/>
            </a:pPr>
            <a:r>
              <a:rPr lang="mn-MN" sz="2000" b="1" i="1" dirty="0" smtClean="0">
                <a:latin typeface="Arial" pitchFamily="34" charset="0"/>
                <a:cs typeface="Arial" pitchFamily="34" charset="0"/>
              </a:rPr>
              <a:t>Зорилт  2-ын хүрээнд:</a:t>
            </a:r>
          </a:p>
          <a:p>
            <a:r>
              <a:rPr lang="mn-MN" sz="2000" dirty="0" smtClean="0"/>
              <a:t>Байгаль орчин, эрүүл мэндийн нөлөөллийн үнэлгээний дүгнэлт, зөвлөмжийг хэрэгжүүлж байгаль орчин, хүнд ээлтэй орчин бүрдүүлэх, хүн амын эрүүл мэндийг дэмжих, хамгаалахад уул уурхайн төсөл хэрэгжүүлэгчдийн оролцоо, нийгмийн хариуцлагыг дээшлүүлэх</a:t>
            </a:r>
            <a:endParaRPr lang="en-US" sz="2000" dirty="0" smtClean="0"/>
          </a:p>
          <a:p>
            <a:r>
              <a:rPr lang="mn-MN" sz="2000" dirty="0" smtClean="0"/>
              <a:t>2.Төсөл хэрэгжүүлэгч аж ахуйн нэгж байгууллагууд “Орон нутгийн хүн амын  эрүүл мэнд, аюулгүй ажиллагаа, аюулгүй байдлын хөтөлбөр” боловсруулж,   хэрэгжүүлэх </a:t>
            </a:r>
            <a:endParaRPr lang="en-US" sz="2000" dirty="0" smtClean="0"/>
          </a:p>
          <a:p>
            <a:r>
              <a:rPr lang="mn-MN" sz="2000" dirty="0" smtClean="0"/>
              <a:t>3.Хөдөлмөрийн аюулгүй байдлыг хангах, үйлдвэрлэлтэй холбоотой химийн бодисын  хордлого, осол, гэмтэл  зэрэг гэнэтийн тохиолдолд авах хариу арга хэмжээний чадав</a:t>
            </a:r>
            <a:r>
              <a:rPr lang="en-US" sz="2000" dirty="0" smtClean="0"/>
              <a:t>х</a:t>
            </a:r>
            <a:r>
              <a:rPr lang="mn-MN" sz="2000" dirty="0" smtClean="0"/>
              <a:t>и сайжруулах чиглэлээр төсөл хэрэгжүүлэгчид нь орон нутгийн байгууллагуудтай хамтран ажиллах</a:t>
            </a:r>
            <a:endParaRPr lang="en-US" sz="2000" dirty="0" smtClean="0"/>
          </a:p>
          <a:p>
            <a:pPr>
              <a:buNone/>
            </a:pPr>
            <a:endParaRPr lang="en-US" sz="2000"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Агуулга </a:t>
            </a:r>
            <a:endParaRPr lang="en-US" dirty="0"/>
          </a:p>
        </p:txBody>
      </p:sp>
      <p:sp>
        <p:nvSpPr>
          <p:cNvPr id="2" name="Content Placeholder 1"/>
          <p:cNvSpPr>
            <a:spLocks noGrp="1"/>
          </p:cNvSpPr>
          <p:nvPr>
            <p:ph idx="1"/>
          </p:nvPr>
        </p:nvSpPr>
        <p:spPr/>
        <p:txBody>
          <a:bodyPr>
            <a:normAutofit fontScale="92500" lnSpcReduction="10000"/>
          </a:bodyPr>
          <a:lstStyle/>
          <a:p>
            <a:endParaRPr lang="mn-MN" dirty="0" smtClean="0"/>
          </a:p>
          <a:p>
            <a:pPr marL="624078" indent="-514350">
              <a:buFont typeface="+mj-lt"/>
              <a:buAutoNum type="arabicPeriod"/>
            </a:pPr>
            <a:r>
              <a:rPr lang="mn-MN" sz="4000" dirty="0" smtClean="0"/>
              <a:t>Үндэслэл</a:t>
            </a:r>
            <a:endParaRPr lang="en-US" sz="4000" dirty="0" smtClean="0"/>
          </a:p>
          <a:p>
            <a:pPr marL="624078" indent="-514350">
              <a:buFont typeface="+mj-lt"/>
              <a:buAutoNum type="arabicPeriod"/>
            </a:pPr>
            <a:r>
              <a:rPr lang="mn-MN" sz="4000" dirty="0" smtClean="0"/>
              <a:t>Тулгамдсан асуудал</a:t>
            </a:r>
          </a:p>
          <a:p>
            <a:pPr marL="624078" indent="-514350">
              <a:buFont typeface="+mj-lt"/>
              <a:buAutoNum type="arabicPeriod"/>
            </a:pPr>
            <a:r>
              <a:rPr lang="mn-MN" sz="4000" dirty="0" smtClean="0"/>
              <a:t>Зорилго</a:t>
            </a:r>
          </a:p>
          <a:p>
            <a:pPr marL="624078" indent="-514350">
              <a:buFont typeface="+mj-lt"/>
              <a:buAutoNum type="arabicPeriod"/>
            </a:pPr>
            <a:r>
              <a:rPr lang="mn-MN" sz="4000" dirty="0" smtClean="0"/>
              <a:t>Зорилт</a:t>
            </a:r>
          </a:p>
          <a:p>
            <a:pPr marL="624078" indent="-514350">
              <a:buFont typeface="+mj-lt"/>
              <a:buAutoNum type="arabicPeriod"/>
            </a:pPr>
            <a:r>
              <a:rPr lang="mn-MN" sz="4000" dirty="0" smtClean="0"/>
              <a:t>Үйл ажиллагааны чиглэл</a:t>
            </a:r>
          </a:p>
          <a:p>
            <a:pPr marL="624078" indent="-514350">
              <a:buFont typeface="+mj-lt"/>
              <a:buAutoNum type="arabicPeriod"/>
            </a:pPr>
            <a:r>
              <a:rPr lang="mn-MN" sz="4000" dirty="0" smtClean="0"/>
              <a:t>Үр дүн, шалгуур үзүүлэлт</a:t>
            </a:r>
            <a:endParaRPr lang="en-US"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mn-MN" sz="3200" dirty="0" smtClean="0">
                <a:latin typeface="Arial" pitchFamily="34" charset="0"/>
                <a:cs typeface="Arial" pitchFamily="34" charset="0"/>
              </a:rPr>
              <a:t>Хэрэгжүүлэх үйл ажиллагааны чиглэл</a:t>
            </a:r>
            <a:endParaRPr lang="en-US" sz="3200" dirty="0"/>
          </a:p>
        </p:txBody>
      </p:sp>
      <p:sp>
        <p:nvSpPr>
          <p:cNvPr id="2" name="Content Placeholder 1"/>
          <p:cNvSpPr>
            <a:spLocks noGrp="1"/>
          </p:cNvSpPr>
          <p:nvPr>
            <p:ph idx="1"/>
          </p:nvPr>
        </p:nvSpPr>
        <p:spPr/>
        <p:txBody>
          <a:bodyPr>
            <a:normAutofit fontScale="92500"/>
          </a:bodyPr>
          <a:lstStyle/>
          <a:p>
            <a:r>
              <a:rPr lang="mn-MN" sz="2800" dirty="0" smtClean="0"/>
              <a:t>4.УУНБН-ийн  байгаль  хамгаалах, нөхөн сэргээх, нутгийн уугуул иргэдийн амьдралын хэв маягийг хадгалах чиглэлээр иргэд, олон нийтийн санаачилгыг дэмжиж, төсөл хэрэгжүүлэгчид, нутгийн иргэд, иргэний нийгмийн байгууллагууд хамтран ажиллах  </a:t>
            </a:r>
            <a:endParaRPr lang="en-US" sz="2800" dirty="0" smtClean="0"/>
          </a:p>
          <a:p>
            <a:r>
              <a:rPr lang="mn-MN" sz="2800" dirty="0" smtClean="0"/>
              <a:t>5. Уул уурхайн үйлдвэрийн ажилчид, бүс нутгийн зорилтот бүлгийн хүн амын эрүүл мэндийг хамгаалах, өвчин эмгэгээс урьдчилан сэргийлэх, эрт илрүүлэх, эрүүлжүүлэх цогц арга хэмжээг хэрэгжүүлэх     </a:t>
            </a:r>
            <a:endParaRPr lang="en-US" sz="2800"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2800" dirty="0" smtClean="0">
                <a:latin typeface="Arial" pitchFamily="34" charset="0"/>
                <a:cs typeface="Arial" pitchFamily="34" charset="0"/>
              </a:rPr>
              <a:t>      Хэрэгжүүлэх үйл ажиллагааны чиглэл</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mn-MN" sz="2000" b="1" i="1" dirty="0" smtClean="0">
                <a:latin typeface="Arial" pitchFamily="34" charset="0"/>
                <a:cs typeface="Arial" pitchFamily="34" charset="0"/>
              </a:rPr>
              <a:t>Зорилт  3-ын хүрээнд:</a:t>
            </a:r>
          </a:p>
          <a:p>
            <a:r>
              <a:rPr lang="mn-MN" sz="2000" dirty="0" smtClean="0"/>
              <a:t>Эрүүл мэндийн байгууллагын дунд болон урт хугацааны хөгжлийн хөтөлбөр  боловсруулж хэрэгжүүлэх</a:t>
            </a:r>
            <a:endParaRPr lang="en-US" sz="2000" dirty="0" smtClean="0"/>
          </a:p>
          <a:p>
            <a:r>
              <a:rPr lang="mn-MN" sz="2000" dirty="0" smtClean="0"/>
              <a:t>2.Эрүүл мэндийн  байгууллагын барилга , байгууламж,  дэд бүтцийг сайжруулах,   оношилгоо, эмчилгээний чадавхийг сайжруулж, шаардлагатай тоног, төхөөрөмжөөр хангах арга хэмжээнүүдийг хэрэгжүүлэх </a:t>
            </a:r>
            <a:endParaRPr lang="en-US" sz="2000" dirty="0" smtClean="0"/>
          </a:p>
          <a:p>
            <a:r>
              <a:rPr lang="en-GB" sz="2000" dirty="0" smtClean="0"/>
              <a:t>3.</a:t>
            </a:r>
            <a:r>
              <a:rPr lang="mn-MN" sz="2000" dirty="0" smtClean="0"/>
              <a:t>Уул уурхайн үйлдвэрлэл хөгжиж буй орон нутгийн хүн амын эрүүл мэндийн эрэлт, хэрэгцээг судлаж, тусламж, үйлчилгээний удирдлага,  зохион байгуулалт, зохицуулалтыг </a:t>
            </a:r>
            <a:r>
              <a:rPr lang="en-US" sz="2000" dirty="0" err="1" smtClean="0"/>
              <a:t>сайжруулах</a:t>
            </a:r>
            <a:r>
              <a:rPr lang="en-US" sz="2000" dirty="0" smtClean="0"/>
              <a:t>  </a:t>
            </a:r>
          </a:p>
          <a:p>
            <a:pPr marL="514350" indent="-514350">
              <a:buFont typeface="+mj-lt"/>
              <a:buAutoNum type="arabicPeriod"/>
            </a:pPr>
            <a:endParaRPr lang="en-US" sz="20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mn-MN" sz="3200" dirty="0" smtClean="0">
                <a:latin typeface="Arial" pitchFamily="34" charset="0"/>
                <a:cs typeface="Arial" pitchFamily="34" charset="0"/>
              </a:rPr>
              <a:t>Хэрэгжүүлэх үйл ажиллагааны чиглэл</a:t>
            </a:r>
            <a:endParaRPr lang="en-US" sz="3200" dirty="0"/>
          </a:p>
        </p:txBody>
      </p:sp>
      <p:sp>
        <p:nvSpPr>
          <p:cNvPr id="2" name="Content Placeholder 1"/>
          <p:cNvSpPr>
            <a:spLocks noGrp="1"/>
          </p:cNvSpPr>
          <p:nvPr>
            <p:ph idx="1"/>
          </p:nvPr>
        </p:nvSpPr>
        <p:spPr/>
        <p:txBody>
          <a:bodyPr>
            <a:normAutofit fontScale="92500" lnSpcReduction="20000"/>
          </a:bodyPr>
          <a:lstStyle/>
          <a:p>
            <a:r>
              <a:rPr lang="mn-MN" sz="2800" dirty="0" smtClean="0"/>
              <a:t>4.Нөлөөллийн бүс нутгийн нийт хүн амын дунд  зонхилон тохиолдох эмгэгүүд, эрсдэлт хүчин зүйлсийг э</a:t>
            </a:r>
            <a:r>
              <a:rPr lang="en-GB" sz="2800" dirty="0" err="1" smtClean="0"/>
              <a:t>рт</a:t>
            </a:r>
            <a:r>
              <a:rPr lang="en-GB" sz="2800" dirty="0" smtClean="0"/>
              <a:t> </a:t>
            </a:r>
            <a:r>
              <a:rPr lang="en-GB" sz="2800" dirty="0" err="1" smtClean="0"/>
              <a:t>илрүүл</a:t>
            </a:r>
            <a:r>
              <a:rPr lang="mn-MN" sz="2800" dirty="0" smtClean="0"/>
              <a:t>эх, </a:t>
            </a:r>
            <a:r>
              <a:rPr lang="en-GB" sz="2800" dirty="0" err="1" smtClean="0"/>
              <a:t>урьд</a:t>
            </a:r>
            <a:r>
              <a:rPr lang="mn-MN" sz="2800" dirty="0" smtClean="0"/>
              <a:t>чилан </a:t>
            </a:r>
            <a:r>
              <a:rPr lang="en-GB" sz="2800" dirty="0" smtClean="0"/>
              <a:t> </a:t>
            </a:r>
            <a:r>
              <a:rPr lang="en-GB" sz="2800" dirty="0" err="1" smtClean="0"/>
              <a:t>сэр</a:t>
            </a:r>
            <a:r>
              <a:rPr lang="mn-MN" sz="2800" dirty="0" smtClean="0"/>
              <a:t>гийлэх болон  тандалтын </a:t>
            </a:r>
            <a:r>
              <a:rPr lang="en-GB" sz="2800" dirty="0" smtClean="0"/>
              <a:t> </a:t>
            </a:r>
            <a:r>
              <a:rPr lang="en-GB" sz="2800" dirty="0" err="1" smtClean="0"/>
              <a:t>үзлэг</a:t>
            </a:r>
            <a:r>
              <a:rPr lang="mn-MN" sz="2800" dirty="0" smtClean="0"/>
              <a:t>, шинжилгээг тогтмол, тодорхой давтамжтайгаар зохион байгуулж, хүн амыг  эрүүлжүүлэх  үйл ажиллагааг хэрэгжүүлэх   </a:t>
            </a:r>
            <a:endParaRPr lang="en-US" sz="2800" dirty="0" smtClean="0"/>
          </a:p>
          <a:p>
            <a:r>
              <a:rPr lang="mn-MN" sz="2800" dirty="0" smtClean="0"/>
              <a:t>5.Уул уурхайн нөлөөллийн бүс нутгийн хүн амд үзүүлэх тусламж, үйлчилгээний чадавхийг сайжруулах зорилгоор улсын хэмжээний лавлагаа тусламж, үйлчилгээ үзүүлэх төв эмнэлэг, төрөлжсөн мэргэжлийн төвүүдтэй хамтран ажиллах   </a:t>
            </a:r>
            <a:endParaRPr lang="en-US" sz="2800" dirty="0" smtClean="0"/>
          </a:p>
          <a:p>
            <a:pPr>
              <a:buNone/>
            </a:pPr>
            <a:endParaRPr lang="mn-MN" sz="2800" dirty="0" smtClean="0">
              <a:latin typeface="Arial" pitchFamily="34" charset="0"/>
              <a:cs typeface="Arial" pitchFamily="34" charset="0"/>
            </a:endParaRPr>
          </a:p>
          <a:p>
            <a:pPr marL="514350" lvl="0" indent="-514350">
              <a:buFont typeface="+mj-lt"/>
              <a:buAutoNum type="arabicPeriod"/>
            </a:pPr>
            <a:endParaRPr lang="en-US" sz="2800" dirty="0" smtClean="0">
              <a:latin typeface="Arial" pitchFamily="34" charset="0"/>
              <a:cs typeface="Arial" pitchFamily="34"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mn-MN" sz="3200" dirty="0" smtClean="0">
                <a:latin typeface="Arial" pitchFamily="34" charset="0"/>
                <a:cs typeface="Arial" pitchFamily="34" charset="0"/>
              </a:rPr>
              <a:t>Хэрэгжүүлэх үйл ажиллагааны чиглэл</a:t>
            </a:r>
            <a:endParaRPr lang="en-US" sz="3200" dirty="0"/>
          </a:p>
        </p:txBody>
      </p:sp>
      <p:sp>
        <p:nvSpPr>
          <p:cNvPr id="2" name="Content Placeholder 1"/>
          <p:cNvSpPr>
            <a:spLocks noGrp="1"/>
          </p:cNvSpPr>
          <p:nvPr>
            <p:ph idx="1"/>
          </p:nvPr>
        </p:nvSpPr>
        <p:spPr/>
        <p:txBody>
          <a:bodyPr>
            <a:normAutofit fontScale="92500" lnSpcReduction="10000"/>
          </a:bodyPr>
          <a:lstStyle/>
          <a:p>
            <a:r>
              <a:rPr lang="mn-MN" sz="2800" b="1" i="1" dirty="0" smtClean="0">
                <a:latin typeface="Arial" pitchFamily="34" charset="0"/>
                <a:cs typeface="Arial" pitchFamily="34" charset="0"/>
              </a:rPr>
              <a:t>Зорилт 4-ийн хүрээнд:</a:t>
            </a:r>
          </a:p>
          <a:p>
            <a:r>
              <a:rPr lang="mn-MN" sz="2800" dirty="0" smtClean="0"/>
              <a:t>1.Уул уурхайн бүс нутгийн  хүн амын  эрүүл мэндийн боловсролыг дээшлүүлэх чиглэлээр уул уурхайн төсөл хэрэгжүүлэгчид болон төрийн, төрийн бус байгууллага, иргэдийн хамтын ажиллагааг сайжруулах</a:t>
            </a:r>
            <a:endParaRPr lang="en-US" sz="2800" dirty="0" smtClean="0"/>
          </a:p>
          <a:p>
            <a:r>
              <a:rPr lang="mn-MN" sz="2800" dirty="0" smtClean="0"/>
              <a:t>2.Уул уурхайн үйлдвэрлэл, олборлолттой холбоотойгоор байгаль орчин, хүний эрүүл мэндэд нөлөөлж буй сөрөг нөлөөллийг бууруулж, эрүүл мэндийг дэмжигч орчин бүрдүүлэх чиглэлээр олон нийтэд чиглэсэн компанит үйл ажиллагаануудыг хэрэгжүүлэх</a:t>
            </a:r>
            <a:endParaRPr lang="en-US" sz="2800" dirty="0" smtClean="0"/>
          </a:p>
          <a:p>
            <a:endParaRPr lang="mn-MN" sz="2800" dirty="0" smtClean="0">
              <a:latin typeface="Arial" pitchFamily="34" charset="0"/>
              <a:cs typeface="Arial" pitchFamily="34"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mn-MN" sz="3200" dirty="0" smtClean="0">
                <a:latin typeface="Arial" pitchFamily="34" charset="0"/>
                <a:cs typeface="Arial" pitchFamily="34" charset="0"/>
              </a:rPr>
              <a:t>Хэрэгжүүлэх үйл ажиллагааны чиглэл</a:t>
            </a:r>
            <a:endParaRPr lang="en-US" sz="3200" dirty="0"/>
          </a:p>
        </p:txBody>
      </p:sp>
      <p:sp>
        <p:nvSpPr>
          <p:cNvPr id="2" name="Content Placeholder 1"/>
          <p:cNvSpPr>
            <a:spLocks noGrp="1"/>
          </p:cNvSpPr>
          <p:nvPr>
            <p:ph idx="1"/>
          </p:nvPr>
        </p:nvSpPr>
        <p:spPr/>
        <p:txBody>
          <a:bodyPr/>
          <a:lstStyle/>
          <a:p>
            <a:r>
              <a:rPr lang="mn-MN" sz="2400" dirty="0" smtClean="0"/>
              <a:t>3.Байгаль орчныг хамгаалах уламжлалт зан үйлийг сэргээх, хүн амын эрүүл мэндийг дэмжих,  үйлдвэрлэлийн болзошгүй аюул, ослын үед үзүүлэх эрүүл мэндийн анхан тусламж, үйлчилгээ үзүүлэх сайн дурын байгаль хамгаалагч,  эрүүл мэндийн  туслагч нарыг бэлтгэж хамтран ажиллах</a:t>
            </a:r>
            <a:endParaRPr lang="en-US" sz="2400"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mn-MN" dirty="0" smtClean="0"/>
              <a:t>Зорилт 1-ийн</a:t>
            </a:r>
            <a:r>
              <a:rPr lang="en-US" dirty="0" smtClean="0"/>
              <a:t>     </a:t>
            </a:r>
            <a:r>
              <a:rPr lang="mn-MN" dirty="0" smtClean="0"/>
              <a:t>үр дүн </a:t>
            </a:r>
            <a:endParaRPr lang="en-US" dirty="0"/>
          </a:p>
        </p:txBody>
      </p:sp>
      <p:sp>
        <p:nvSpPr>
          <p:cNvPr id="2" name="Content Placeholder 1"/>
          <p:cNvSpPr>
            <a:spLocks noGrp="1"/>
          </p:cNvSpPr>
          <p:nvPr>
            <p:ph idx="1"/>
          </p:nvPr>
        </p:nvSpPr>
        <p:spPr/>
        <p:txBody>
          <a:bodyPr>
            <a:normAutofit fontScale="55000" lnSpcReduction="20000"/>
          </a:bodyPr>
          <a:lstStyle/>
          <a:p>
            <a:r>
              <a:rPr lang="mn-MN" dirty="0" smtClean="0"/>
              <a:t>1.УУНБН-т байгаль орчин, хүний эрүүл мэндтэй холбоотой  хууль, тогтоомжийн </a:t>
            </a:r>
            <a:r>
              <a:rPr lang="en-US" dirty="0" err="1" smtClean="0"/>
              <a:t>хэрэгжилт</a:t>
            </a:r>
            <a:r>
              <a:rPr lang="mn-MN" dirty="0" smtClean="0"/>
              <a:t>эд хамтарсан хяналт, үнэлгээг жил тутам төлөвлөгөөний дагуу хийгдэнэ. </a:t>
            </a:r>
            <a:endParaRPr lang="en-US" dirty="0" smtClean="0"/>
          </a:p>
          <a:p>
            <a:r>
              <a:rPr lang="mn-MN" dirty="0" smtClean="0"/>
              <a:t>2.УУНБН-т “Хүн амын эрүүл мэндийг дэмжих орон нутгийн  сан” байгуулах талаар  хуулинд “нэмэлт өөрчлөлт оруулах тухай” хуулийн төсөл санаачлаж, батлуулснаар, “Хүн амын эрүүл мэндийг дэмжих орон нутгийн сан”  байгуулж,  ажиллана.</a:t>
            </a:r>
            <a:endParaRPr lang="en-US" dirty="0" smtClean="0"/>
          </a:p>
          <a:p>
            <a:r>
              <a:rPr lang="mn-MN" dirty="0" smtClean="0"/>
              <a:t>3.УУНБН-т байгаль орчинд халгүй,  хүний эрүүл мэндэд ээлтэй орчин бүрдүүлэх чиглэлээр   “Иргэний зөвлөл” –ийг ИТХ-ын шийдвэрээр байгуулж  ажиллана. </a:t>
            </a:r>
            <a:endParaRPr lang="en-US" dirty="0" smtClean="0"/>
          </a:p>
          <a:p>
            <a:r>
              <a:rPr lang="mn-MN" dirty="0" smtClean="0"/>
              <a:t>4.УУНБН-т байгаль орчин, эрүүл мэндийн нөлөөллийн үнэлгээний дүгнэлт, зөвлөмжийг хэрэгжүүлэх “Нийгмийн эрүүл мэндийн үйл ажиллагааны төлөвлөгөө” боловсруулж, орон нутгийн ИТХ-р батлаж, хэрэгжүүлснээр салбар хоорондын хамтын ажиллагаа сайжирна.</a:t>
            </a:r>
            <a:endParaRPr lang="en-US" dirty="0" smtClean="0"/>
          </a:p>
          <a:p>
            <a:r>
              <a:rPr lang="mn-MN" dirty="0" smtClean="0"/>
              <a:t>5.УУНБН-т байгаль орчин, хүний  эрүүл мэндэд үзүүлэх сөрөг нөлөөллийг судлах,  хянах, тандах тогтолцоо бүрдсэнээр  хариу арга хэмжээ төлөвлөх, хэрэгжүүлэх  чадавхи сайжирна.  </a:t>
            </a:r>
            <a:endParaRPr lang="en-US" dirty="0" smtClean="0"/>
          </a:p>
          <a:p>
            <a:r>
              <a:rPr lang="mn-MN" dirty="0" smtClean="0"/>
              <a:t>6.Уул уурхайн үйлдвэрлэлд хэрэглэгдэх химийн бодисын бүртгэл, хадгалалт, устгалын  стандарт, эвдрэлд орсон газрыг нөхөн сэргээх хаалтын нөхөн сэргээлтийн журам, хатуу, шингэн хог хаягдлыг тээвэрлэх, устгах журам зэргийг батлаж, хэрэгжүүлнэ.</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Зорилт  2-ын</a:t>
            </a:r>
            <a:r>
              <a:rPr lang="en-US" dirty="0" smtClean="0"/>
              <a:t>     </a:t>
            </a:r>
            <a:r>
              <a:rPr lang="mn-MN" dirty="0" smtClean="0"/>
              <a:t>үр дүн </a:t>
            </a:r>
            <a:endParaRPr lang="en-US" dirty="0"/>
          </a:p>
        </p:txBody>
      </p:sp>
      <p:sp>
        <p:nvSpPr>
          <p:cNvPr id="2" name="Content Placeholder 1"/>
          <p:cNvSpPr>
            <a:spLocks noGrp="1"/>
          </p:cNvSpPr>
          <p:nvPr>
            <p:ph idx="1"/>
          </p:nvPr>
        </p:nvSpPr>
        <p:spPr/>
        <p:txBody>
          <a:bodyPr>
            <a:normAutofit fontScale="55000" lnSpcReduction="20000"/>
          </a:bodyPr>
          <a:lstStyle/>
          <a:p>
            <a:r>
              <a:rPr lang="mn-MN" dirty="0" smtClean="0"/>
              <a:t>1.Хариуцлагатай, ил тод уул уурхайг хөгжүүлэх зарчмыг баримталж,   “Хамтран ажиллах гэрээ” байгуулж ажилласнаар уул уурхайн үйлдвэрлэлийн байгаль орчин, хүний эрүүл мэндэд нөлөөлөх сөрөг нөлөөллийг бууруулах, эерэг нөлөөг нэмэгдүүлэхэд уул уурхайн төсөл хэрэгжүүлэгчдийн оролцоо, дэмжлэг нэмэгдэнэ.</a:t>
            </a:r>
            <a:endParaRPr lang="en-US" dirty="0" smtClean="0"/>
          </a:p>
          <a:p>
            <a:r>
              <a:rPr lang="mn-MN" dirty="0" smtClean="0"/>
              <a:t> 2.Төслийн хэрэгжилтийн хугацаанд төсөл хэрэгжүүлэгч байгууллагууд “Орон нутгийн хүн амын  эрүүл мэнд, аюулгүй ажиллагаа, аюулгүй байдлын хөтөлбөр” боловсруулж,  салбар дундын хамтын ажиллагаагаар орон нутагт  хэрэгжүүлж, хагас жил тутам хэрэгжилтэд хяналт, үнэлгээ хийж, тайланг олон нийтээр хэлэлцүүлнэ. </a:t>
            </a:r>
            <a:endParaRPr lang="en-US" dirty="0" smtClean="0"/>
          </a:p>
          <a:p>
            <a:r>
              <a:rPr lang="mn-MN" dirty="0" smtClean="0"/>
              <a:t>3.Олон нийт, нутгийн иргэдийн санаачилгыг дэмжиж, байгаль орчныг хамгаалах, хүн амын эрүүл мэндийг хамгаалах чиглэлээр жижиг төсөл, хөтөлбөрүүдийг  санхүүжүүлж , орон нутагт хэрэгжүүлнэ.</a:t>
            </a:r>
            <a:endParaRPr lang="en-US" dirty="0" smtClean="0"/>
          </a:p>
          <a:p>
            <a:r>
              <a:rPr lang="mn-MN" dirty="0" smtClean="0"/>
              <a:t>4.Хөдөлмөрийн аюулгүй байдлыг хангах, үйлдвэрийн аюул, хордлого, осол зэрэг гэнэтийн тохиолдолд авах   хариу арга хэмжээний чадав</a:t>
            </a:r>
            <a:r>
              <a:rPr lang="en-US" dirty="0" smtClean="0"/>
              <a:t>х</a:t>
            </a:r>
            <a:r>
              <a:rPr lang="mn-MN" dirty="0" smtClean="0"/>
              <a:t>ийг бүх түвшинд сайжруулах сургалтын хөтөлбөр боловсруулж, календарчилсан төлөвлөгөөний дагуу  зохион байгуулна.</a:t>
            </a:r>
            <a:endParaRPr lang="en-US" dirty="0" smtClean="0"/>
          </a:p>
          <a:p>
            <a:r>
              <a:rPr lang="mn-MN" dirty="0" smtClean="0"/>
              <a:t>5.Уул уурхайн үйлдвэрийн ажилчид, бүс нутгийн зорилтот бүлгийн хүн амын дундах  өвчин эмгэгийг эрт илрүүлэх, эмчлэх зорилгоор тандалтын болон эрүүл мэндийн үзлэг, шинжилгээнд хуваарийн дагуу 6 сар тутам хамруулж,  эрүүлжүүлэх арга хэмжээний  төлөвлөгөө боловсруулж, орон нутгийн болон төвийн эрүүл мэндийн байгууллагуудтай хамтарч  хэрэгжүүлнэ.      </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Зорилт  3-ын</a:t>
            </a:r>
            <a:r>
              <a:rPr lang="en-US" dirty="0" smtClean="0"/>
              <a:t>  </a:t>
            </a:r>
            <a:r>
              <a:rPr lang="mn-MN" dirty="0" smtClean="0"/>
              <a:t>үр дүн</a:t>
            </a:r>
            <a:endParaRPr lang="en-US" dirty="0"/>
          </a:p>
        </p:txBody>
      </p:sp>
      <p:sp>
        <p:nvSpPr>
          <p:cNvPr id="2" name="Content Placeholder 1"/>
          <p:cNvSpPr>
            <a:spLocks noGrp="1"/>
          </p:cNvSpPr>
          <p:nvPr>
            <p:ph idx="1"/>
          </p:nvPr>
        </p:nvSpPr>
        <p:spPr/>
        <p:txBody>
          <a:bodyPr>
            <a:normAutofit fontScale="55000" lnSpcReduction="20000"/>
          </a:bodyPr>
          <a:lstStyle/>
          <a:p>
            <a:r>
              <a:rPr lang="mn-MN" dirty="0" smtClean="0"/>
              <a:t>1.Уул уурхайн нөлөөллийн бүс нутагт</a:t>
            </a:r>
            <a:r>
              <a:rPr lang="mn-MN" b="1" dirty="0" smtClean="0"/>
              <a:t> </a:t>
            </a:r>
            <a:r>
              <a:rPr lang="mn-MN" dirty="0" smtClean="0"/>
              <a:t>эрүүл мэндийн байгууллагын дунд болон урт хугацааны хөгжлийн хөтөлбөр  боловсруулж, орон нутгийн ИТХ-р батлуулж, хагас, бүтэн жил тутам хэрэгжилтэд хяналт, үнэлгээ хийж, орон нутгийн ИТХ, ЗД, төсөл хэрэгжүүлэгчид, үйлчлэх хүрээний хүн амд тайланг хэлэлцүүлнэ.</a:t>
            </a:r>
            <a:endParaRPr lang="en-US" dirty="0" smtClean="0"/>
          </a:p>
          <a:p>
            <a:r>
              <a:rPr lang="mn-MN" dirty="0" smtClean="0"/>
              <a:t>2.Эмч, мэргэжилтнүүд, эрүүл мэндийн сайн дурын туслагчид, иргэдийн мэргэжлээс шалтгаалах өвчнөөс урьдчилан сэргийлэх, осол, гэмтэл, химийн бодисын  хордлогын үеийн  анхны тусламж, үйлчилгээ үзүүлэх чадавхийг  сайжруулах сургалтын календарчилсан төлөвлөгөө боловсруулж хэрэгжүүлнэ. </a:t>
            </a:r>
            <a:endParaRPr lang="en-US" dirty="0" smtClean="0"/>
          </a:p>
          <a:p>
            <a:r>
              <a:rPr lang="mn-MN" dirty="0" smtClean="0"/>
              <a:t>3.УУНБН-т орон нутгийн хүн амын эрүүл мэндийн эрэлт, хэрэгцээг судлаж, алслагдсан орон нутгийн хүн ам болон бичил уурхай эрхлэгчдэд эрүүл мэндийн тусламж, үйлчилгээ үзүүлэх, явуулын амбулаториор үйлчлэх, эрүүл мэндийн сайн дурын идэвхтэнүүдтэй хамтран ажиллах зэрэг зохион байгуулалтын арга хэмжээнүүд хэрэгжүүлнэ.     </a:t>
            </a:r>
            <a:endParaRPr lang="en-US" dirty="0" smtClean="0"/>
          </a:p>
          <a:p>
            <a:r>
              <a:rPr lang="mn-MN" dirty="0" smtClean="0"/>
              <a:t>4.Нөлөөллийн бүс нутгийн нийт хүн амыг урьдчилан сэргийлэх үзлэг, шинжилгээнд жил тутам, уурхайн ажилчдыг тандалтын </a:t>
            </a:r>
            <a:r>
              <a:rPr lang="en-GB" dirty="0" smtClean="0"/>
              <a:t> </a:t>
            </a:r>
            <a:r>
              <a:rPr lang="en-GB" dirty="0" err="1" smtClean="0"/>
              <a:t>үзлэг</a:t>
            </a:r>
            <a:r>
              <a:rPr lang="mn-MN" dirty="0" smtClean="0"/>
              <a:t>, шинжилгээнд  6 сар тутамд  хамруулж, эрүүлжүүлэх төлөвлөгөө боловсруулж, үр дүнг тооцож, хүн амын эрүүл мэндийн мэдээллийн сан бүрдүүлнэ.</a:t>
            </a:r>
            <a:endParaRPr lang="en-US" dirty="0" smtClean="0"/>
          </a:p>
          <a:p>
            <a:r>
              <a:rPr lang="mn-MN" dirty="0" smtClean="0"/>
              <a:t>5. Алсын зайн оношлогоо болон  эмчилгээ, оношлогооны шинэ арга, технологи нэвтрүүлэх, ХДХВ/БЗДХ, сүрьеэ зэрэг халдварт өвчнүүдийг эрт илрүүлэх, хурдавчилсан оношлуурыг хэрэглэх, эдгээр эмгэгүүдээс сэргийлэх, эмчлэх асуудлаар төв эмнэлэг, төрөлжсөн мэргэжлийн лавлагаа төвүүдтэй  хамтран ажиллана.</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Зорилт  4-ийн</a:t>
            </a:r>
            <a:r>
              <a:rPr lang="en-US" dirty="0" smtClean="0"/>
              <a:t>  </a:t>
            </a:r>
            <a:r>
              <a:rPr lang="mn-MN" dirty="0" smtClean="0"/>
              <a:t>үр дүн</a:t>
            </a:r>
            <a:endParaRPr lang="en-US" dirty="0"/>
          </a:p>
        </p:txBody>
      </p:sp>
      <p:sp>
        <p:nvSpPr>
          <p:cNvPr id="2" name="Content Placeholder 1"/>
          <p:cNvSpPr>
            <a:spLocks noGrp="1"/>
          </p:cNvSpPr>
          <p:nvPr>
            <p:ph idx="1"/>
          </p:nvPr>
        </p:nvSpPr>
        <p:spPr/>
        <p:txBody>
          <a:bodyPr>
            <a:normAutofit fontScale="77500" lnSpcReduction="20000"/>
          </a:bodyPr>
          <a:lstStyle/>
          <a:p>
            <a:r>
              <a:rPr lang="mn-MN" dirty="0" smtClean="0"/>
              <a:t>1.УУНБН-ийн хүн амын эрүүл мэндийн боловсролыг дээшлүүлэх чиглэлээр мэдээлэл, сургалт, сурталчилгааг тогтмол зохион байгуулснаар  иргэдийн эрүүл мэндийн мэдлэг, дадал, хандлага сайжирна.  </a:t>
            </a:r>
            <a:endParaRPr lang="en-US" dirty="0" smtClean="0"/>
          </a:p>
          <a:p>
            <a:r>
              <a:rPr lang="mn-MN" dirty="0" smtClean="0"/>
              <a:t>	</a:t>
            </a:r>
            <a:endParaRPr lang="en-US" dirty="0" smtClean="0"/>
          </a:p>
          <a:p>
            <a:r>
              <a:rPr lang="mn-MN" dirty="0" smtClean="0"/>
              <a:t>2.Уул уурхайн үйлдвэрлэл, олборлолттой холбоотойгоор байгаль орчин, хүний эрүүл мэндэд нөлөөлж буй сөрөг нөлөөллийг бууруулж, эрүүл мэндийг дэмжигч орчин бүрдүүлэх чиглэлээр олон нийтэд чиглэсэн компанит үйл ажиллагааг сар тутам зохион байгуулна.</a:t>
            </a:r>
            <a:endParaRPr lang="en-US" dirty="0" smtClean="0"/>
          </a:p>
          <a:p>
            <a:r>
              <a:rPr lang="mn-MN" dirty="0" smtClean="0"/>
              <a:t>3.УУНБН-т байгаль орчныг хамгаалах уламжлалт зан үйлийг сэргээх, хүн амын эрүүл мэндийг дэмжих үйл ажиллагаанд хамтран ажиллах   чиглэлээр сайн дурын байгаль хамгаалагч,  эрүүл мэндийн  туслагч нарыг  тусгай хөтөлбөрийн дагуу бэлтгэж, хамтран ажиллана. </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0"/>
            <a:ext cx="8229600" cy="792162"/>
          </a:xfrm>
        </p:spPr>
        <p:txBody>
          <a:bodyPr>
            <a:normAutofit/>
          </a:bodyPr>
          <a:lstStyle/>
          <a:p>
            <a:pPr algn="ctr"/>
            <a:r>
              <a:rPr lang="mn-MN" sz="3200" dirty="0" smtClean="0">
                <a:latin typeface="Arial" pitchFamily="34" charset="0"/>
                <a:cs typeface="Arial" pitchFamily="34" charset="0"/>
              </a:rPr>
              <a:t>Шалгуур үзүүлэлт</a:t>
            </a:r>
            <a:endParaRPr lang="hr-HR" sz="3200" dirty="0">
              <a:latin typeface="Arial" pitchFamily="34" charset="0"/>
              <a:cs typeface="Arial" pitchFamily="34" charset="0"/>
            </a:endParaRPr>
          </a:p>
        </p:txBody>
      </p:sp>
      <p:graphicFrame>
        <p:nvGraphicFramePr>
          <p:cNvPr id="4" name="Content Placeholder 3"/>
          <p:cNvGraphicFramePr>
            <a:graphicFrameLocks noGrp="1"/>
          </p:cNvGraphicFramePr>
          <p:nvPr>
            <p:ph idx="1"/>
          </p:nvPr>
        </p:nvGraphicFramePr>
        <p:xfrm>
          <a:off x="0" y="914400"/>
          <a:ext cx="9144000" cy="6498481"/>
        </p:xfrm>
        <a:graphic>
          <a:graphicData uri="http://schemas.openxmlformats.org/drawingml/2006/table">
            <a:tbl>
              <a:tblPr firstRow="1" bandRow="1">
                <a:tableStyleId>{5C22544A-7EE6-4342-B048-85BDC9FD1C3A}</a:tableStyleId>
              </a:tblPr>
              <a:tblGrid>
                <a:gridCol w="341194"/>
                <a:gridCol w="3423982"/>
                <a:gridCol w="1844168"/>
                <a:gridCol w="768403"/>
                <a:gridCol w="1306286"/>
                <a:gridCol w="1459967"/>
              </a:tblGrid>
              <a:tr h="573932">
                <a:tc>
                  <a:txBody>
                    <a:bodyPr/>
                    <a:lstStyle/>
                    <a:p>
                      <a:pPr algn="ctr">
                        <a:lnSpc>
                          <a:spcPct val="115000"/>
                        </a:lnSpc>
                        <a:spcAft>
                          <a:spcPts val="0"/>
                        </a:spcAft>
                      </a:pPr>
                      <a:r>
                        <a:rPr lang="mn-MN" sz="1200" dirty="0" smtClean="0">
                          <a:solidFill>
                            <a:schemeClr val="tx1"/>
                          </a:solidFill>
                          <a:latin typeface="Arial" pitchFamily="34" charset="0"/>
                          <a:ea typeface="Times New Roman"/>
                          <a:cs typeface="Arial" pitchFamily="34" charset="0"/>
                        </a:rPr>
                        <a:t>№</a:t>
                      </a:r>
                      <a:endParaRPr lang="hr-HR" sz="1200" dirty="0">
                        <a:solidFill>
                          <a:schemeClr val="tx1"/>
                        </a:solidFill>
                        <a:latin typeface="Arial" pitchFamily="34" charset="0"/>
                        <a:ea typeface="Times New Roman"/>
                        <a:cs typeface="Arial" pitchFamily="34" charset="0"/>
                      </a:endParaRPr>
                    </a:p>
                  </a:txBody>
                  <a:tcPr marL="68580" marR="68580" marT="0" marB="0"/>
                </a:tc>
                <a:tc>
                  <a:txBody>
                    <a:bodyPr/>
                    <a:lstStyle/>
                    <a:p>
                      <a:pPr algn="ctr">
                        <a:lnSpc>
                          <a:spcPct val="115000"/>
                        </a:lnSpc>
                        <a:spcAft>
                          <a:spcPts val="0"/>
                        </a:spcAft>
                      </a:pPr>
                      <a:r>
                        <a:rPr lang="mn-MN" sz="1200" dirty="0" smtClean="0">
                          <a:solidFill>
                            <a:schemeClr val="tx1"/>
                          </a:solidFill>
                          <a:latin typeface="Arial" pitchFamily="34" charset="0"/>
                          <a:ea typeface="Times New Roman"/>
                          <a:cs typeface="Arial" pitchFamily="34" charset="0"/>
                        </a:rPr>
                        <a:t>Үйл</a:t>
                      </a:r>
                      <a:r>
                        <a:rPr lang="mn-MN" sz="1200" baseline="0" dirty="0" smtClean="0">
                          <a:solidFill>
                            <a:schemeClr val="tx1"/>
                          </a:solidFill>
                          <a:latin typeface="Arial" pitchFamily="34" charset="0"/>
                          <a:ea typeface="Times New Roman"/>
                          <a:cs typeface="Arial" pitchFamily="34" charset="0"/>
                        </a:rPr>
                        <a:t> ажиллагааны </a:t>
                      </a:r>
                    </a:p>
                    <a:p>
                      <a:pPr algn="ctr">
                        <a:lnSpc>
                          <a:spcPct val="115000"/>
                        </a:lnSpc>
                        <a:spcAft>
                          <a:spcPts val="0"/>
                        </a:spcAft>
                      </a:pPr>
                      <a:r>
                        <a:rPr lang="mn-MN" sz="1200" baseline="0" dirty="0" smtClean="0">
                          <a:solidFill>
                            <a:schemeClr val="tx1"/>
                          </a:solidFill>
                          <a:latin typeface="Arial" pitchFamily="34" charset="0"/>
                          <a:ea typeface="Times New Roman"/>
                          <a:cs typeface="Arial" pitchFamily="34" charset="0"/>
                        </a:rPr>
                        <a:t>шалгуур</a:t>
                      </a:r>
                      <a:endParaRPr lang="hr-HR" sz="1200" dirty="0">
                        <a:solidFill>
                          <a:schemeClr val="tx1"/>
                        </a:solidFill>
                        <a:latin typeface="Arial" pitchFamily="34" charset="0"/>
                        <a:ea typeface="Times New Roman"/>
                        <a:cs typeface="Arial" pitchFamily="34" charset="0"/>
                      </a:endParaRPr>
                    </a:p>
                  </a:txBody>
                  <a:tcPr marL="68580" marR="68580" marT="0" marB="0"/>
                </a:tc>
                <a:tc>
                  <a:txBody>
                    <a:bodyPr/>
                    <a:lstStyle/>
                    <a:p>
                      <a:pPr algn="ctr">
                        <a:lnSpc>
                          <a:spcPct val="115000"/>
                        </a:lnSpc>
                        <a:spcAft>
                          <a:spcPts val="0"/>
                        </a:spcAft>
                      </a:pPr>
                      <a:r>
                        <a:rPr lang="mn-MN" sz="1200" b="1" dirty="0">
                          <a:solidFill>
                            <a:srgbClr val="000000"/>
                          </a:solidFill>
                          <a:latin typeface="Arial" pitchFamily="34" charset="0"/>
                          <a:ea typeface="Times New Roman"/>
                          <a:cs typeface="Arial" pitchFamily="34" charset="0"/>
                        </a:rPr>
                        <a:t>Суурь</a:t>
                      </a:r>
                      <a:endParaRPr lang="hr-HR" sz="1200" dirty="0">
                        <a:latin typeface="Arial" pitchFamily="34" charset="0"/>
                        <a:ea typeface="Times New Roman"/>
                        <a:cs typeface="Arial" pitchFamily="34" charset="0"/>
                      </a:endParaRPr>
                    </a:p>
                    <a:p>
                      <a:r>
                        <a:rPr lang="mn-MN" sz="1200" b="1" dirty="0" smtClean="0">
                          <a:solidFill>
                            <a:srgbClr val="000000"/>
                          </a:solidFill>
                          <a:latin typeface="Arial" pitchFamily="34" charset="0"/>
                          <a:ea typeface="Times New Roman"/>
                          <a:cs typeface="Arial" pitchFamily="34" charset="0"/>
                        </a:rPr>
                        <a:t>        үзүүлэлт</a:t>
                      </a:r>
                    </a:p>
                    <a:p>
                      <a:r>
                        <a:rPr lang="mn-MN" sz="1200" b="1" dirty="0" smtClean="0">
                          <a:solidFill>
                            <a:srgbClr val="000000"/>
                          </a:solidFill>
                          <a:latin typeface="Arial" pitchFamily="34" charset="0"/>
                          <a:cs typeface="Arial" pitchFamily="34" charset="0"/>
                        </a:rPr>
                        <a:t>       </a:t>
                      </a:r>
                      <a:r>
                        <a:rPr lang="en-US" sz="1200" b="1" dirty="0" smtClean="0">
                          <a:solidFill>
                            <a:srgbClr val="000000"/>
                          </a:solidFill>
                          <a:latin typeface="Arial" pitchFamily="34" charset="0"/>
                          <a:cs typeface="Arial" pitchFamily="34" charset="0"/>
                        </a:rPr>
                        <a:t>/</a:t>
                      </a:r>
                      <a:r>
                        <a:rPr lang="mn-MN" sz="1200" dirty="0" smtClean="0">
                          <a:solidFill>
                            <a:schemeClr val="tx1"/>
                          </a:solidFill>
                          <a:latin typeface="Arial" pitchFamily="34" charset="0"/>
                          <a:cs typeface="Arial" pitchFamily="34" charset="0"/>
                        </a:rPr>
                        <a:t>2013 он</a:t>
                      </a:r>
                      <a:r>
                        <a:rPr lang="en-US" sz="1200" dirty="0" smtClean="0">
                          <a:solidFill>
                            <a:schemeClr val="tx1"/>
                          </a:solidFill>
                          <a:latin typeface="Arial" pitchFamily="34" charset="0"/>
                          <a:cs typeface="Arial" pitchFamily="34" charset="0"/>
                        </a:rPr>
                        <a:t>/</a:t>
                      </a:r>
                      <a:endParaRPr lang="hr-HR" sz="1200" dirty="0">
                        <a:solidFill>
                          <a:schemeClr val="tx1"/>
                        </a:solidFill>
                        <a:latin typeface="Arial" pitchFamily="34" charset="0"/>
                        <a:cs typeface="Arial" pitchFamily="34" charset="0"/>
                      </a:endParaRPr>
                    </a:p>
                  </a:txBody>
                  <a:tcPr marL="68580" marR="68580" marT="0" marB="0"/>
                </a:tc>
                <a:tc>
                  <a:txBody>
                    <a:bodyPr/>
                    <a:lstStyle/>
                    <a:p>
                      <a:pPr algn="ctr">
                        <a:lnSpc>
                          <a:spcPct val="115000"/>
                        </a:lnSpc>
                        <a:spcAft>
                          <a:spcPts val="0"/>
                        </a:spcAft>
                      </a:pPr>
                      <a:r>
                        <a:rPr lang="mn-MN" sz="1200" b="1">
                          <a:solidFill>
                            <a:srgbClr val="000000"/>
                          </a:solidFill>
                          <a:latin typeface="Arial" pitchFamily="34" charset="0"/>
                          <a:ea typeface="Times New Roman"/>
                          <a:cs typeface="Arial" pitchFamily="34" charset="0"/>
                        </a:rPr>
                        <a:t>2017</a:t>
                      </a:r>
                      <a:endParaRPr lang="hr-HR" sz="1200">
                        <a:latin typeface="Arial" pitchFamily="34" charset="0"/>
                        <a:ea typeface="Times New Roman"/>
                        <a:cs typeface="Arial" pitchFamily="34" charset="0"/>
                      </a:endParaRPr>
                    </a:p>
                  </a:txBody>
                  <a:tcPr marL="68580" marR="68580" marT="0" marB="0"/>
                </a:tc>
                <a:tc>
                  <a:txBody>
                    <a:bodyPr/>
                    <a:lstStyle/>
                    <a:p>
                      <a:pPr algn="ctr">
                        <a:lnSpc>
                          <a:spcPct val="115000"/>
                        </a:lnSpc>
                        <a:spcAft>
                          <a:spcPts val="0"/>
                        </a:spcAft>
                      </a:pPr>
                      <a:r>
                        <a:rPr lang="mn-MN" sz="1200" b="1" dirty="0">
                          <a:solidFill>
                            <a:srgbClr val="000000"/>
                          </a:solidFill>
                          <a:latin typeface="Arial" pitchFamily="34" charset="0"/>
                          <a:ea typeface="Times New Roman"/>
                          <a:cs typeface="Arial" pitchFamily="34" charset="0"/>
                        </a:rPr>
                        <a:t>20</a:t>
                      </a:r>
                      <a:r>
                        <a:rPr lang="en-US" sz="1200" b="1" dirty="0">
                          <a:solidFill>
                            <a:srgbClr val="000000"/>
                          </a:solidFill>
                          <a:latin typeface="Arial" pitchFamily="34" charset="0"/>
                          <a:ea typeface="Times New Roman"/>
                          <a:cs typeface="Arial" pitchFamily="34" charset="0"/>
                        </a:rPr>
                        <a:t>19</a:t>
                      </a:r>
                      <a:endParaRPr lang="hr-HR" sz="1200" dirty="0">
                        <a:latin typeface="Arial" pitchFamily="34" charset="0"/>
                        <a:ea typeface="Times New Roman"/>
                        <a:cs typeface="Arial" pitchFamily="34" charset="0"/>
                      </a:endParaRPr>
                    </a:p>
                  </a:txBody>
                  <a:tcPr marL="68580" marR="68580" marT="0" marB="0"/>
                </a:tc>
                <a:tc>
                  <a:txBody>
                    <a:bodyPr/>
                    <a:lstStyle/>
                    <a:p>
                      <a:pPr algn="ctr">
                        <a:lnSpc>
                          <a:spcPct val="115000"/>
                        </a:lnSpc>
                        <a:spcAft>
                          <a:spcPts val="0"/>
                        </a:spcAft>
                      </a:pPr>
                      <a:r>
                        <a:rPr lang="mn-MN" sz="1200" b="0" dirty="0" smtClean="0">
                          <a:solidFill>
                            <a:schemeClr val="tx1"/>
                          </a:solidFill>
                          <a:latin typeface="Arial" pitchFamily="34" charset="0"/>
                          <a:ea typeface="Times New Roman"/>
                          <a:cs typeface="Arial" pitchFamily="34" charset="0"/>
                        </a:rPr>
                        <a:t>Эх </a:t>
                      </a:r>
                    </a:p>
                    <a:p>
                      <a:pPr algn="ctr">
                        <a:lnSpc>
                          <a:spcPct val="115000"/>
                        </a:lnSpc>
                        <a:spcAft>
                          <a:spcPts val="0"/>
                        </a:spcAft>
                      </a:pPr>
                      <a:r>
                        <a:rPr lang="mn-MN" sz="1200" b="0" dirty="0" smtClean="0">
                          <a:solidFill>
                            <a:schemeClr val="tx1"/>
                          </a:solidFill>
                          <a:latin typeface="Arial" pitchFamily="34" charset="0"/>
                          <a:ea typeface="Times New Roman"/>
                          <a:cs typeface="Arial" pitchFamily="34" charset="0"/>
                        </a:rPr>
                        <a:t>сурвалж </a:t>
                      </a:r>
                      <a:endParaRPr lang="hr-HR" sz="1200" b="0" dirty="0">
                        <a:solidFill>
                          <a:schemeClr val="tx1"/>
                        </a:solidFill>
                        <a:latin typeface="Arial" pitchFamily="34" charset="0"/>
                        <a:ea typeface="Times New Roman"/>
                        <a:cs typeface="Arial" pitchFamily="34" charset="0"/>
                      </a:endParaRPr>
                    </a:p>
                  </a:txBody>
                  <a:tcPr marL="68580" marR="68580" marT="0" marB="0"/>
                </a:tc>
              </a:tr>
              <a:tr h="628592">
                <a:tc>
                  <a:txBody>
                    <a:bodyPr/>
                    <a:lstStyle/>
                    <a:p>
                      <a:pPr algn="just">
                        <a:lnSpc>
                          <a:spcPct val="115000"/>
                        </a:lnSpc>
                        <a:spcAft>
                          <a:spcPts val="0"/>
                        </a:spcAft>
                      </a:pPr>
                      <a:r>
                        <a:rPr lang="mn-MN" sz="1200" dirty="0" smtClean="0">
                          <a:latin typeface="Arial" pitchFamily="34" charset="0"/>
                          <a:ea typeface="Times New Roman"/>
                          <a:cs typeface="Arial" pitchFamily="34" charset="0"/>
                        </a:rPr>
                        <a:t>1</a:t>
                      </a:r>
                      <a:endParaRPr lang="hr-HR" sz="1200" dirty="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mn-MN" sz="1200" dirty="0">
                          <a:solidFill>
                            <a:srgbClr val="000000"/>
                          </a:solidFill>
                          <a:latin typeface="Arial" pitchFamily="34" charset="0"/>
                          <a:ea typeface="Times New Roman"/>
                          <a:cs typeface="Arial" pitchFamily="34" charset="0"/>
                        </a:rPr>
                        <a:t>Бичил </a:t>
                      </a:r>
                      <a:r>
                        <a:rPr lang="mn-MN" sz="1200" dirty="0" smtClean="0">
                          <a:solidFill>
                            <a:srgbClr val="000000"/>
                          </a:solidFill>
                          <a:latin typeface="Arial" pitchFamily="34" charset="0"/>
                          <a:ea typeface="Times New Roman"/>
                          <a:cs typeface="Arial" pitchFamily="34" charset="0"/>
                        </a:rPr>
                        <a:t>уурхай</a:t>
                      </a:r>
                      <a:r>
                        <a:rPr lang="mn-MN" sz="1200" baseline="0" dirty="0" smtClean="0">
                          <a:solidFill>
                            <a:srgbClr val="000000"/>
                          </a:solidFill>
                          <a:latin typeface="Arial" pitchFamily="34" charset="0"/>
                          <a:ea typeface="Times New Roman"/>
                          <a:cs typeface="Arial" pitchFamily="34" charset="0"/>
                        </a:rPr>
                        <a:t> </a:t>
                      </a:r>
                      <a:r>
                        <a:rPr lang="mn-MN" sz="1200" dirty="0" smtClean="0">
                          <a:solidFill>
                            <a:srgbClr val="000000"/>
                          </a:solidFill>
                          <a:latin typeface="Arial" pitchFamily="34" charset="0"/>
                          <a:ea typeface="Times New Roman"/>
                          <a:cs typeface="Arial" pitchFamily="34" charset="0"/>
                        </a:rPr>
                        <a:t> </a:t>
                      </a:r>
                      <a:r>
                        <a:rPr lang="mn-MN" sz="1200" dirty="0">
                          <a:solidFill>
                            <a:srgbClr val="000000"/>
                          </a:solidFill>
                          <a:latin typeface="Arial" pitchFamily="34" charset="0"/>
                          <a:ea typeface="Times New Roman"/>
                          <a:cs typeface="Arial" pitchFamily="34" charset="0"/>
                        </a:rPr>
                        <a:t>эрхлэгч</a:t>
                      </a:r>
                      <a:r>
                        <a:rPr lang="mn-MN" sz="1200" dirty="0" smtClean="0">
                          <a:solidFill>
                            <a:srgbClr val="000000"/>
                          </a:solidFill>
                          <a:latin typeface="Arial" pitchFamily="34" charset="0"/>
                          <a:ea typeface="Times New Roman"/>
                          <a:cs typeface="Arial" pitchFamily="34" charset="0"/>
                        </a:rPr>
                        <a:t>, </a:t>
                      </a:r>
                      <a:r>
                        <a:rPr lang="mn-MN" sz="1200" dirty="0">
                          <a:solidFill>
                            <a:srgbClr val="000000"/>
                          </a:solidFill>
                          <a:latin typeface="Arial" pitchFamily="34" charset="0"/>
                          <a:ea typeface="Times New Roman"/>
                          <a:cs typeface="Arial" pitchFamily="34" charset="0"/>
                        </a:rPr>
                        <a:t>эмзэг бүлгийн </a:t>
                      </a:r>
                      <a:r>
                        <a:rPr lang="mn-MN" sz="1200" dirty="0" smtClean="0">
                          <a:solidFill>
                            <a:srgbClr val="000000"/>
                          </a:solidFill>
                          <a:latin typeface="Arial" pitchFamily="34" charset="0"/>
                          <a:ea typeface="Times New Roman"/>
                          <a:cs typeface="Arial" pitchFamily="34" charset="0"/>
                        </a:rPr>
                        <a:t>иргэдийг  </a:t>
                      </a:r>
                      <a:r>
                        <a:rPr lang="mn-MN" sz="1200" dirty="0">
                          <a:solidFill>
                            <a:srgbClr val="000000"/>
                          </a:solidFill>
                          <a:latin typeface="Arial" pitchFamily="34" charset="0"/>
                          <a:ea typeface="Times New Roman"/>
                          <a:cs typeface="Arial" pitchFamily="34" charset="0"/>
                        </a:rPr>
                        <a:t>эрүүл мэндийн урьдчилан сэргийлэх үзлэгт </a:t>
                      </a:r>
                      <a:r>
                        <a:rPr lang="mn-MN" sz="1200" dirty="0" smtClean="0">
                          <a:solidFill>
                            <a:srgbClr val="000000"/>
                          </a:solidFill>
                          <a:latin typeface="Arial" pitchFamily="34" charset="0"/>
                          <a:ea typeface="Times New Roman"/>
                          <a:cs typeface="Arial" pitchFamily="34" charset="0"/>
                        </a:rPr>
                        <a:t>хамруулалт, </a:t>
                      </a:r>
                      <a:r>
                        <a:rPr lang="mn-MN" sz="1200" dirty="0">
                          <a:solidFill>
                            <a:srgbClr val="000000"/>
                          </a:solidFill>
                          <a:latin typeface="Arial" pitchFamily="34" charset="0"/>
                          <a:ea typeface="Times New Roman"/>
                          <a:cs typeface="Arial" pitchFamily="34" charset="0"/>
                        </a:rPr>
                        <a:t>хувь</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Орон нутагт судалгаа хийж, суурь үзүүлэлт</a:t>
                      </a:r>
                      <a:r>
                        <a:rPr lang="mn-MN" sz="1200" baseline="0" dirty="0" smtClean="0">
                          <a:latin typeface="Arial" pitchFamily="34" charset="0"/>
                          <a:ea typeface="Times New Roman"/>
                          <a:cs typeface="Arial" pitchFamily="34" charset="0"/>
                        </a:rPr>
                        <a:t> тогтооно.</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 </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20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100" dirty="0" smtClean="0">
                          <a:latin typeface="Arial" pitchFamily="34" charset="0"/>
                          <a:ea typeface="Times New Roman"/>
                          <a:cs typeface="Arial" pitchFamily="34" charset="0"/>
                        </a:rPr>
                        <a:t>Орон нутгийн ЭМБ-ын Статистик </a:t>
                      </a:r>
                      <a:endParaRPr lang="hr-HR" sz="1100" dirty="0">
                        <a:latin typeface="Arial" pitchFamily="34" charset="0"/>
                        <a:ea typeface="Times New Roman"/>
                        <a:cs typeface="Arial" pitchFamily="34" charset="0"/>
                      </a:endParaRPr>
                    </a:p>
                  </a:txBody>
                  <a:tcPr marL="68580" marR="68580" marT="0" marB="0"/>
                </a:tc>
              </a:tr>
              <a:tr h="628592">
                <a:tc>
                  <a:txBody>
                    <a:bodyPr/>
                    <a:lstStyle/>
                    <a:p>
                      <a:pPr algn="just">
                        <a:lnSpc>
                          <a:spcPct val="115000"/>
                        </a:lnSpc>
                        <a:spcAft>
                          <a:spcPts val="0"/>
                        </a:spcAft>
                      </a:pPr>
                      <a:r>
                        <a:rPr lang="mn-MN" sz="1200" dirty="0" smtClean="0">
                          <a:solidFill>
                            <a:srgbClr val="000000"/>
                          </a:solidFill>
                          <a:latin typeface="Arial" pitchFamily="34" charset="0"/>
                          <a:ea typeface="Times New Roman"/>
                          <a:cs typeface="Arial" pitchFamily="34" charset="0"/>
                        </a:rPr>
                        <a:t>2</a:t>
                      </a:r>
                    </a:p>
                  </a:txBody>
                  <a:tcPr marL="68580" marR="68580" marT="0" marB="0"/>
                </a:tc>
                <a:tc>
                  <a:txBody>
                    <a:bodyPr/>
                    <a:lstStyle/>
                    <a:p>
                      <a:pPr algn="just">
                        <a:lnSpc>
                          <a:spcPct val="115000"/>
                        </a:lnSpc>
                        <a:spcAft>
                          <a:spcPts val="0"/>
                        </a:spcAft>
                      </a:pPr>
                      <a:r>
                        <a:rPr lang="mn-MN" sz="1200" dirty="0" smtClean="0">
                          <a:solidFill>
                            <a:srgbClr val="000000"/>
                          </a:solidFill>
                          <a:latin typeface="Arial" pitchFamily="34" charset="0"/>
                          <a:ea typeface="Times New Roman"/>
                          <a:cs typeface="Arial" pitchFamily="34" charset="0"/>
                        </a:rPr>
                        <a:t>Уул</a:t>
                      </a:r>
                      <a:r>
                        <a:rPr lang="mn-MN" sz="1200" baseline="0" dirty="0" smtClean="0">
                          <a:solidFill>
                            <a:srgbClr val="000000"/>
                          </a:solidFill>
                          <a:latin typeface="Arial" pitchFamily="34" charset="0"/>
                          <a:ea typeface="Times New Roman"/>
                          <a:cs typeface="Arial" pitchFamily="34" charset="0"/>
                        </a:rPr>
                        <a:t> у</a:t>
                      </a:r>
                      <a:r>
                        <a:rPr lang="mn-MN" sz="1200" dirty="0" smtClean="0">
                          <a:solidFill>
                            <a:srgbClr val="000000"/>
                          </a:solidFill>
                          <a:latin typeface="Arial" pitchFamily="34" charset="0"/>
                          <a:ea typeface="Times New Roman"/>
                          <a:cs typeface="Arial" pitchFamily="34" charset="0"/>
                        </a:rPr>
                        <a:t>урхайн</a:t>
                      </a:r>
                      <a:r>
                        <a:rPr lang="mn-MN" sz="1200" baseline="0" dirty="0" smtClean="0">
                          <a:solidFill>
                            <a:srgbClr val="000000"/>
                          </a:solidFill>
                          <a:latin typeface="Arial" pitchFamily="34" charset="0"/>
                          <a:ea typeface="Times New Roman"/>
                          <a:cs typeface="Arial" pitchFamily="34" charset="0"/>
                        </a:rPr>
                        <a:t> </a:t>
                      </a:r>
                      <a:r>
                        <a:rPr lang="mn-MN" sz="1200" dirty="0" smtClean="0">
                          <a:solidFill>
                            <a:srgbClr val="000000"/>
                          </a:solidFill>
                          <a:latin typeface="Arial" pitchFamily="34" charset="0"/>
                          <a:ea typeface="Times New Roman"/>
                          <a:cs typeface="Arial" pitchFamily="34" charset="0"/>
                        </a:rPr>
                        <a:t>ажилчдыг </a:t>
                      </a:r>
                      <a:r>
                        <a:rPr lang="mn-MN" sz="1200" dirty="0">
                          <a:solidFill>
                            <a:srgbClr val="000000"/>
                          </a:solidFill>
                          <a:latin typeface="Arial" pitchFamily="34" charset="0"/>
                          <a:ea typeface="Times New Roman"/>
                          <a:cs typeface="Arial" pitchFamily="34" charset="0"/>
                        </a:rPr>
                        <a:t>урьдчилан сэргийлэх үзлэгт </a:t>
                      </a:r>
                      <a:r>
                        <a:rPr lang="mn-MN" sz="1200" dirty="0" smtClean="0">
                          <a:solidFill>
                            <a:srgbClr val="000000"/>
                          </a:solidFill>
                          <a:latin typeface="Arial" pitchFamily="34" charset="0"/>
                          <a:ea typeface="Times New Roman"/>
                          <a:cs typeface="Arial" pitchFamily="34" charset="0"/>
                        </a:rPr>
                        <a:t>хамруулалт,</a:t>
                      </a:r>
                      <a:r>
                        <a:rPr lang="mn-MN" sz="1200" baseline="0" dirty="0" smtClean="0">
                          <a:solidFill>
                            <a:srgbClr val="000000"/>
                          </a:solidFill>
                          <a:latin typeface="Arial" pitchFamily="34" charset="0"/>
                          <a:ea typeface="Times New Roman"/>
                          <a:cs typeface="Arial" pitchFamily="34" charset="0"/>
                        </a:rPr>
                        <a:t> </a:t>
                      </a:r>
                      <a:r>
                        <a:rPr lang="mn-MN" sz="1200" dirty="0" smtClean="0">
                          <a:solidFill>
                            <a:srgbClr val="000000"/>
                          </a:solidFill>
                          <a:latin typeface="Arial" pitchFamily="34" charset="0"/>
                          <a:ea typeface="Times New Roman"/>
                          <a:cs typeface="Arial" pitchFamily="34" charset="0"/>
                        </a:rPr>
                        <a:t> хувь</a:t>
                      </a: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Орон нутагт судалгаа хийж, суурь үзүүлэлт</a:t>
                      </a:r>
                      <a:r>
                        <a:rPr lang="mn-MN" sz="1200" baseline="0" dirty="0" smtClean="0">
                          <a:latin typeface="Arial" pitchFamily="34" charset="0"/>
                          <a:ea typeface="Times New Roman"/>
                          <a:cs typeface="Arial" pitchFamily="34" charset="0"/>
                        </a:rPr>
                        <a:t> тогтооно</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100" dirty="0" smtClean="0">
                          <a:latin typeface="Arial" pitchFamily="34" charset="0"/>
                          <a:ea typeface="Times New Roman"/>
                          <a:cs typeface="Arial" pitchFamily="34" charset="0"/>
                        </a:rPr>
                        <a:t>Орон нутгийн ЭМБ-ын Статистик </a:t>
                      </a:r>
                      <a:endParaRPr lang="hr-HR" sz="1100" dirty="0">
                        <a:latin typeface="Arial" pitchFamily="34" charset="0"/>
                        <a:ea typeface="Times New Roman"/>
                        <a:cs typeface="Arial" pitchFamily="34" charset="0"/>
                      </a:endParaRPr>
                    </a:p>
                  </a:txBody>
                  <a:tcPr marL="68580" marR="68580" marT="0" marB="0"/>
                </a:tc>
              </a:tr>
              <a:tr h="628592">
                <a:tc>
                  <a:txBody>
                    <a:bodyPr/>
                    <a:lstStyle/>
                    <a:p>
                      <a:pPr algn="just">
                        <a:lnSpc>
                          <a:spcPct val="115000"/>
                        </a:lnSpc>
                        <a:spcAft>
                          <a:spcPts val="0"/>
                        </a:spcAft>
                      </a:pPr>
                      <a:r>
                        <a:rPr lang="mn-MN" sz="1200" dirty="0" smtClean="0">
                          <a:latin typeface="Arial" pitchFamily="34" charset="0"/>
                          <a:ea typeface="Times New Roman"/>
                          <a:cs typeface="Arial" pitchFamily="34" charset="0"/>
                        </a:rPr>
                        <a:t>3</a:t>
                      </a:r>
                      <a:endParaRPr lang="hr-HR" sz="1200" dirty="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mn-MN" sz="1200" dirty="0" smtClean="0">
                          <a:solidFill>
                            <a:srgbClr val="000000"/>
                          </a:solidFill>
                          <a:latin typeface="Arial" pitchFamily="34" charset="0"/>
                          <a:ea typeface="Times New Roman"/>
                          <a:cs typeface="Arial" pitchFamily="34" charset="0"/>
                        </a:rPr>
                        <a:t>Сургалт, сурталчилгаанд хамрагдсан хүний тоо, хувь</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Орон нутагт судалгаа хийж, суурь үзүүлэлт</a:t>
                      </a:r>
                      <a:r>
                        <a:rPr lang="mn-MN" sz="1200" baseline="0" dirty="0" smtClean="0">
                          <a:latin typeface="Arial" pitchFamily="34" charset="0"/>
                          <a:ea typeface="Times New Roman"/>
                          <a:cs typeface="Arial" pitchFamily="34" charset="0"/>
                        </a:rPr>
                        <a:t>  тогтооно.</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20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20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100" dirty="0" smtClean="0">
                          <a:latin typeface="Arial" pitchFamily="34" charset="0"/>
                          <a:ea typeface="Times New Roman"/>
                          <a:cs typeface="Arial" pitchFamily="34" charset="0"/>
                        </a:rPr>
                        <a:t>Орон нутгийн ЭМБ-ын Статистик </a:t>
                      </a:r>
                      <a:endParaRPr lang="hr-HR" sz="1100" dirty="0">
                        <a:latin typeface="Arial" pitchFamily="34" charset="0"/>
                        <a:ea typeface="Times New Roman"/>
                        <a:cs typeface="Arial" pitchFamily="34" charset="0"/>
                      </a:endParaRPr>
                    </a:p>
                  </a:txBody>
                  <a:tcPr marL="68580" marR="68580" marT="0" marB="0"/>
                </a:tc>
              </a:tr>
              <a:tr h="1047653">
                <a:tc>
                  <a:txBody>
                    <a:bodyPr/>
                    <a:lstStyle/>
                    <a:p>
                      <a:pPr algn="just">
                        <a:lnSpc>
                          <a:spcPct val="115000"/>
                        </a:lnSpc>
                        <a:spcAft>
                          <a:spcPts val="0"/>
                        </a:spcAft>
                      </a:pPr>
                      <a:r>
                        <a:rPr lang="mn-MN" sz="1200" dirty="0" smtClean="0">
                          <a:latin typeface="Arial" pitchFamily="34" charset="0"/>
                          <a:ea typeface="Times New Roman"/>
                          <a:cs typeface="Arial" pitchFamily="34" charset="0"/>
                        </a:rPr>
                        <a:t>4</a:t>
                      </a:r>
                      <a:endParaRPr lang="hr-HR" sz="1200" dirty="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mn-MN" sz="1200" dirty="0" smtClean="0">
                          <a:latin typeface="Arial" pitchFamily="34" charset="0"/>
                          <a:ea typeface="Times New Roman"/>
                          <a:cs typeface="Arial" pitchFamily="34" charset="0"/>
                        </a:rPr>
                        <a:t>Их</a:t>
                      </a:r>
                      <a:r>
                        <a:rPr lang="mn-MN" sz="1200" baseline="0" dirty="0" smtClean="0">
                          <a:latin typeface="Arial" pitchFamily="34" charset="0"/>
                          <a:ea typeface="Times New Roman"/>
                          <a:cs typeface="Arial" pitchFamily="34" charset="0"/>
                        </a:rPr>
                        <a:t> эмчийн тоо </a:t>
                      </a:r>
                      <a:r>
                        <a:rPr lang="en-US" sz="1200" baseline="0" dirty="0" smtClean="0">
                          <a:latin typeface="Arial" pitchFamily="34" charset="0"/>
                          <a:ea typeface="Times New Roman"/>
                          <a:cs typeface="Arial" pitchFamily="34" charset="0"/>
                        </a:rPr>
                        <a:t>/</a:t>
                      </a:r>
                      <a:r>
                        <a:rPr lang="mn-MN" sz="1200" baseline="0" dirty="0" smtClean="0">
                          <a:latin typeface="Arial" pitchFamily="34" charset="0"/>
                          <a:ea typeface="Times New Roman"/>
                          <a:cs typeface="Arial" pitchFamily="34" charset="0"/>
                        </a:rPr>
                        <a:t>10 000 хүн амд ногдох</a:t>
                      </a:r>
                      <a:r>
                        <a:rPr lang="en-US" sz="1200" baseline="0" dirty="0" smtClean="0">
                          <a:latin typeface="Arial" pitchFamily="34" charset="0"/>
                          <a:ea typeface="Times New Roman"/>
                          <a:cs typeface="Arial" pitchFamily="34" charset="0"/>
                        </a:rPr>
                        <a:t>/</a:t>
                      </a:r>
                      <a:endParaRPr lang="hr-HR" sz="1200" dirty="0">
                        <a:latin typeface="Arial" pitchFamily="34" charset="0"/>
                        <a:ea typeface="Times New Roman"/>
                        <a:cs typeface="Arial" pitchFamily="34" charset="0"/>
                      </a:endParaRPr>
                    </a:p>
                  </a:txBody>
                  <a:tcPr marL="68580" marR="68580" marT="0" marB="0"/>
                </a:tc>
                <a:tc>
                  <a:txBody>
                    <a:bodyPr/>
                    <a:lstStyle/>
                    <a:p>
                      <a:r>
                        <a:rPr lang="mn-MN" sz="1200" dirty="0" smtClean="0">
                          <a:latin typeface="Arial" pitchFamily="34" charset="0"/>
                          <a:ea typeface="Times New Roman"/>
                          <a:cs typeface="Arial" pitchFamily="34" charset="0"/>
                        </a:rPr>
                        <a:t>23,65  </a:t>
                      </a:r>
                      <a:r>
                        <a:rPr kumimoji="0" lang="en-US" sz="1200" kern="1200" dirty="0" smtClean="0">
                          <a:solidFill>
                            <a:schemeClr val="dk1"/>
                          </a:solidFill>
                          <a:latin typeface="Arial" pitchFamily="34" charset="0"/>
                          <a:ea typeface="+mn-ea"/>
                          <a:cs typeface="Arial" pitchFamily="34" charset="0"/>
                        </a:rPr>
                        <a:t>/</a:t>
                      </a:r>
                      <a:r>
                        <a:rPr kumimoji="0" lang="mn-MN" sz="1200" kern="1200" baseline="0" dirty="0" smtClean="0">
                          <a:solidFill>
                            <a:schemeClr val="dk1"/>
                          </a:solidFill>
                          <a:latin typeface="Arial" pitchFamily="34" charset="0"/>
                          <a:ea typeface="+mn-ea"/>
                          <a:cs typeface="Arial" pitchFamily="34" charset="0"/>
                        </a:rPr>
                        <a:t>Төвийн ба Зүүн бүсэд</a:t>
                      </a:r>
                      <a:r>
                        <a:rPr kumimoji="0" lang="en-US" sz="1200" kern="1200" dirty="0" smtClean="0">
                          <a:solidFill>
                            <a:schemeClr val="dk1"/>
                          </a:solidFill>
                          <a:latin typeface="Arial" pitchFamily="34" charset="0"/>
                          <a:ea typeface="+mn-ea"/>
                          <a:cs typeface="Arial" pitchFamily="34" charset="0"/>
                        </a:rPr>
                        <a:t>/</a:t>
                      </a:r>
                      <a:r>
                        <a:rPr kumimoji="0" lang="mn-MN" sz="1200" kern="1200" baseline="0" dirty="0" smtClean="0">
                          <a:solidFill>
                            <a:schemeClr val="dk1"/>
                          </a:solidFill>
                          <a:latin typeface="Arial" pitchFamily="34" charset="0"/>
                          <a:ea typeface="+mn-ea"/>
                          <a:cs typeface="Arial" pitchFamily="34" charset="0"/>
                        </a:rPr>
                        <a:t>  </a:t>
                      </a:r>
                      <a:endParaRPr lang="hr-HR" sz="1200" dirty="0">
                        <a:latin typeface="Arial" pitchFamily="34" charset="0"/>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Улс, аймгийн</a:t>
                      </a:r>
                      <a:r>
                        <a:rPr lang="mn-MN" sz="1200" baseline="0" dirty="0" smtClean="0">
                          <a:latin typeface="Arial" pitchFamily="34" charset="0"/>
                          <a:ea typeface="Times New Roman"/>
                          <a:cs typeface="Arial" pitchFamily="34" charset="0"/>
                        </a:rPr>
                        <a:t> </a:t>
                      </a:r>
                      <a:r>
                        <a:rPr lang="mn-MN" sz="1200" dirty="0" smtClean="0">
                          <a:latin typeface="Arial" pitchFamily="34" charset="0"/>
                          <a:ea typeface="Times New Roman"/>
                          <a:cs typeface="Arial" pitchFamily="34" charset="0"/>
                        </a:rPr>
                        <a:t>түвшнээс өндөр</a:t>
                      </a:r>
                      <a:r>
                        <a:rPr lang="mn-MN" sz="1200" baseline="0" dirty="0" smtClean="0">
                          <a:latin typeface="Arial" pitchFamily="34" charset="0"/>
                          <a:ea typeface="Times New Roman"/>
                          <a:cs typeface="Arial" pitchFamily="34" charset="0"/>
                        </a:rPr>
                        <a:t> </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Адил</a:t>
                      </a:r>
                      <a:r>
                        <a:rPr lang="mn-MN" sz="1200" baseline="0" dirty="0" smtClean="0">
                          <a:latin typeface="Arial" pitchFamily="34" charset="0"/>
                          <a:ea typeface="Times New Roman"/>
                          <a:cs typeface="Arial" pitchFamily="34" charset="0"/>
                        </a:rPr>
                        <a:t> </a:t>
                      </a:r>
                      <a:r>
                        <a:rPr lang="en-US" sz="1200" baseline="0" dirty="0" smtClean="0">
                          <a:latin typeface="Arial" pitchFamily="34" charset="0"/>
                          <a:ea typeface="Times New Roman"/>
                          <a:cs typeface="Arial" pitchFamily="34" charset="0"/>
                        </a:rPr>
                        <a:t>/</a:t>
                      </a:r>
                      <a:r>
                        <a:rPr lang="mn-MN" sz="1200" baseline="0" dirty="0" smtClean="0">
                          <a:latin typeface="Arial" pitchFamily="34" charset="0"/>
                          <a:ea typeface="Times New Roman"/>
                          <a:cs typeface="Arial" pitchFamily="34" charset="0"/>
                        </a:rPr>
                        <a:t>Эмч, сувилагчийн харьцааг олон улсын жишигт хүргэх</a:t>
                      </a:r>
                      <a:r>
                        <a:rPr lang="en-US" sz="1200" baseline="0" dirty="0" smtClean="0">
                          <a:latin typeface="Arial" pitchFamily="34" charset="0"/>
                          <a:ea typeface="Times New Roman"/>
                          <a:cs typeface="Arial" pitchFamily="34" charset="0"/>
                        </a:rPr>
                        <a:t>/</a:t>
                      </a:r>
                      <a:r>
                        <a:rPr lang="mn-MN" sz="1200" baseline="0" dirty="0" smtClean="0">
                          <a:latin typeface="Arial" pitchFamily="34" charset="0"/>
                          <a:ea typeface="Times New Roman"/>
                          <a:cs typeface="Arial" pitchFamily="34" charset="0"/>
                        </a:rPr>
                        <a:t> </a:t>
                      </a:r>
                      <a:endParaRPr lang="hr-HR" sz="1200" dirty="0">
                        <a:latin typeface="Arial" pitchFamily="34" charset="0"/>
                        <a:ea typeface="Times New Roman"/>
                        <a:cs typeface="Arial" pitchFamily="34" charset="0"/>
                      </a:endParaRPr>
                    </a:p>
                  </a:txBody>
                  <a:tcPr marL="68580" marR="68580" marT="0" marB="0"/>
                </a:tc>
                <a:tc>
                  <a:txBody>
                    <a:bodyPr/>
                    <a:lstStyle/>
                    <a:p>
                      <a:r>
                        <a:rPr lang="mn-MN" sz="1100" dirty="0" smtClean="0">
                          <a:latin typeface="Arial" pitchFamily="34" charset="0"/>
                          <a:cs typeface="Arial" pitchFamily="34" charset="0"/>
                        </a:rPr>
                        <a:t>Эрүүл</a:t>
                      </a:r>
                      <a:r>
                        <a:rPr lang="mn-MN" sz="1100" baseline="0" dirty="0" smtClean="0">
                          <a:latin typeface="Arial" pitchFamily="34" charset="0"/>
                          <a:cs typeface="Arial" pitchFamily="34" charset="0"/>
                        </a:rPr>
                        <a:t> мэндийн үзүүлэлт,</a:t>
                      </a:r>
                    </a:p>
                    <a:p>
                      <a:r>
                        <a:rPr lang="mn-MN" sz="1100" baseline="0" dirty="0" smtClean="0">
                          <a:latin typeface="Arial" pitchFamily="34" charset="0"/>
                          <a:cs typeface="Arial" pitchFamily="34" charset="0"/>
                        </a:rPr>
                        <a:t>ЭМХТ</a:t>
                      </a:r>
                      <a:endParaRPr lang="hr-HR" sz="1100" dirty="0">
                        <a:latin typeface="Arial" pitchFamily="34" charset="0"/>
                        <a:cs typeface="Arial" pitchFamily="34" charset="0"/>
                      </a:endParaRPr>
                    </a:p>
                  </a:txBody>
                  <a:tcPr marL="68580" marR="68580" marT="0" marB="0"/>
                </a:tc>
              </a:tr>
              <a:tr h="1047653">
                <a:tc>
                  <a:txBody>
                    <a:bodyPr/>
                    <a:lstStyle/>
                    <a:p>
                      <a:pPr algn="just">
                        <a:lnSpc>
                          <a:spcPct val="115000"/>
                        </a:lnSpc>
                        <a:spcAft>
                          <a:spcPts val="0"/>
                        </a:spcAft>
                      </a:pPr>
                      <a:r>
                        <a:rPr lang="mn-MN" sz="1200" dirty="0" smtClean="0">
                          <a:latin typeface="Arial" pitchFamily="34" charset="0"/>
                          <a:ea typeface="Times New Roman"/>
                          <a:cs typeface="Arial" pitchFamily="34" charset="0"/>
                        </a:rPr>
                        <a:t>5</a:t>
                      </a:r>
                      <a:endParaRPr lang="hr-HR" sz="1200" dirty="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mn-MN" sz="1200" dirty="0" smtClean="0">
                          <a:latin typeface="Arial" pitchFamily="34" charset="0"/>
                          <a:ea typeface="Times New Roman"/>
                          <a:cs typeface="Arial" pitchFamily="34" charset="0"/>
                        </a:rPr>
                        <a:t>Эмнэлгийн</a:t>
                      </a:r>
                      <a:r>
                        <a:rPr lang="mn-MN" sz="1200" baseline="0" dirty="0" smtClean="0">
                          <a:latin typeface="Arial" pitchFamily="34" charset="0"/>
                          <a:ea typeface="Times New Roman"/>
                          <a:cs typeface="Arial" pitchFamily="34" charset="0"/>
                        </a:rPr>
                        <a:t> дунд, тусгай мэргэжилтнүүдийн тоо </a:t>
                      </a:r>
                      <a:r>
                        <a:rPr lang="en-US" sz="1200" baseline="0" dirty="0" smtClean="0">
                          <a:latin typeface="Arial" pitchFamily="34" charset="0"/>
                          <a:ea typeface="Times New Roman"/>
                          <a:cs typeface="Arial" pitchFamily="34" charset="0"/>
                        </a:rPr>
                        <a:t>/</a:t>
                      </a:r>
                      <a:r>
                        <a:rPr lang="mn-MN" sz="1200" baseline="0" dirty="0" smtClean="0">
                          <a:latin typeface="Arial" pitchFamily="34" charset="0"/>
                          <a:ea typeface="Times New Roman"/>
                          <a:cs typeface="Arial" pitchFamily="34" charset="0"/>
                        </a:rPr>
                        <a:t>10000 хүн амд  ногдох</a:t>
                      </a:r>
                      <a:r>
                        <a:rPr lang="en-US" sz="1200" baseline="0" dirty="0" smtClean="0">
                          <a:latin typeface="Arial" pitchFamily="34" charset="0"/>
                          <a:ea typeface="Times New Roman"/>
                          <a:cs typeface="Arial" pitchFamily="34" charset="0"/>
                        </a:rPr>
                        <a:t>/</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33,3  </a:t>
                      </a:r>
                      <a:r>
                        <a:rPr kumimoji="0" lang="en-US" sz="1200" kern="1200" dirty="0" smtClean="0">
                          <a:solidFill>
                            <a:schemeClr val="dk1"/>
                          </a:solidFill>
                          <a:latin typeface="Arial" pitchFamily="34" charset="0"/>
                          <a:ea typeface="+mn-ea"/>
                          <a:cs typeface="Arial" pitchFamily="34" charset="0"/>
                        </a:rPr>
                        <a:t>/</a:t>
                      </a:r>
                      <a:r>
                        <a:rPr kumimoji="0" lang="mn-MN" sz="1200" kern="1200" baseline="0" dirty="0" smtClean="0">
                          <a:solidFill>
                            <a:schemeClr val="dk1"/>
                          </a:solidFill>
                          <a:latin typeface="Arial" pitchFamily="34" charset="0"/>
                          <a:ea typeface="+mn-ea"/>
                          <a:cs typeface="Arial" pitchFamily="34" charset="0"/>
                        </a:rPr>
                        <a:t>Төвийн ба Зүүн бүсэд</a:t>
                      </a:r>
                      <a:r>
                        <a:rPr kumimoji="0" lang="en-US" sz="1200" kern="1200" dirty="0" smtClean="0">
                          <a:solidFill>
                            <a:schemeClr val="dk1"/>
                          </a:solidFill>
                          <a:latin typeface="Arial" pitchFamily="34" charset="0"/>
                          <a:ea typeface="+mn-ea"/>
                          <a:cs typeface="Arial" pitchFamily="34" charset="0"/>
                        </a:rPr>
                        <a:t>/</a:t>
                      </a:r>
                      <a:r>
                        <a:rPr kumimoji="0" lang="mn-MN" sz="1200" kern="1200" baseline="0" dirty="0" smtClean="0">
                          <a:solidFill>
                            <a:schemeClr val="dk1"/>
                          </a:solidFill>
                          <a:latin typeface="Arial" pitchFamily="34" charset="0"/>
                          <a:ea typeface="+mn-ea"/>
                          <a:cs typeface="Arial" pitchFamily="34" charset="0"/>
                        </a:rPr>
                        <a:t> </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Улс,</a:t>
                      </a:r>
                      <a:r>
                        <a:rPr lang="mn-MN" sz="1200" baseline="0" dirty="0" smtClean="0">
                          <a:latin typeface="Arial" pitchFamily="34" charset="0"/>
                          <a:ea typeface="Times New Roman"/>
                          <a:cs typeface="Arial" pitchFamily="34" charset="0"/>
                        </a:rPr>
                        <a:t> аймгийн </a:t>
                      </a:r>
                      <a:r>
                        <a:rPr lang="mn-MN" sz="1200" dirty="0" smtClean="0">
                          <a:latin typeface="Arial" pitchFamily="34" charset="0"/>
                          <a:ea typeface="Times New Roman"/>
                          <a:cs typeface="Arial" pitchFamily="34" charset="0"/>
                        </a:rPr>
                        <a:t>түвшнээс өндөр</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Адил</a:t>
                      </a:r>
                      <a:r>
                        <a:rPr lang="en-US" sz="1200" baseline="0" dirty="0" smtClean="0">
                          <a:latin typeface="Arial" pitchFamily="34" charset="0"/>
                          <a:ea typeface="Times New Roman"/>
                          <a:cs typeface="Arial" pitchFamily="34" charset="0"/>
                        </a:rPr>
                        <a:t>/</a:t>
                      </a:r>
                      <a:r>
                        <a:rPr lang="mn-MN" sz="1200" baseline="0" dirty="0" smtClean="0">
                          <a:latin typeface="Arial" pitchFamily="34" charset="0"/>
                          <a:ea typeface="Times New Roman"/>
                          <a:cs typeface="Arial" pitchFamily="34" charset="0"/>
                        </a:rPr>
                        <a:t>Эмч, сувилагчийн харьцааг олон улсын жишигт хүргэх</a:t>
                      </a:r>
                      <a:r>
                        <a:rPr lang="en-US" sz="1200" baseline="0" dirty="0" smtClean="0">
                          <a:latin typeface="Arial" pitchFamily="34" charset="0"/>
                          <a:ea typeface="Times New Roman"/>
                          <a:cs typeface="Arial" pitchFamily="34" charset="0"/>
                        </a:rPr>
                        <a:t>/</a:t>
                      </a:r>
                      <a:r>
                        <a:rPr lang="mn-MN" sz="1200" baseline="0" dirty="0" smtClean="0">
                          <a:latin typeface="Arial" pitchFamily="34" charset="0"/>
                          <a:ea typeface="Times New Roman"/>
                          <a:cs typeface="Arial" pitchFamily="34" charset="0"/>
                        </a:rPr>
                        <a:t> </a:t>
                      </a:r>
                      <a:endParaRPr lang="hr-HR" sz="1200" dirty="0">
                        <a:latin typeface="Arial" pitchFamily="34" charset="0"/>
                        <a:ea typeface="Times New Roman"/>
                        <a:cs typeface="Arial" pitchFamily="34" charset="0"/>
                      </a:endParaRPr>
                    </a:p>
                  </a:txBody>
                  <a:tcPr marL="68580" marR="68580" marT="0" marB="0"/>
                </a:tc>
                <a:tc>
                  <a:txBody>
                    <a:bodyPr/>
                    <a:lstStyle/>
                    <a:p>
                      <a:r>
                        <a:rPr lang="mn-MN" sz="1100" dirty="0" smtClean="0">
                          <a:latin typeface="Arial" pitchFamily="34" charset="0"/>
                          <a:cs typeface="Arial" pitchFamily="34" charset="0"/>
                        </a:rPr>
                        <a:t>Эрүүл</a:t>
                      </a:r>
                      <a:r>
                        <a:rPr lang="mn-MN" sz="1100" baseline="0" dirty="0" smtClean="0">
                          <a:latin typeface="Arial" pitchFamily="34" charset="0"/>
                          <a:cs typeface="Arial" pitchFamily="34" charset="0"/>
                        </a:rPr>
                        <a:t> мэндийн үзүүлэлт,</a:t>
                      </a:r>
                    </a:p>
                    <a:p>
                      <a:r>
                        <a:rPr lang="mn-MN" sz="1100" baseline="0" dirty="0" smtClean="0">
                          <a:latin typeface="Arial" pitchFamily="34" charset="0"/>
                          <a:cs typeface="Arial" pitchFamily="34" charset="0"/>
                        </a:rPr>
                        <a:t>ЭМХТ</a:t>
                      </a:r>
                      <a:endParaRPr lang="hr-HR" sz="1100" dirty="0">
                        <a:latin typeface="Arial" pitchFamily="34" charset="0"/>
                        <a:cs typeface="Arial" pitchFamily="34" charset="0"/>
                      </a:endParaRPr>
                    </a:p>
                  </a:txBody>
                  <a:tcPr marL="68580" marR="68580" marT="0" marB="0"/>
                </a:tc>
              </a:tr>
              <a:tr h="628592">
                <a:tc>
                  <a:txBody>
                    <a:bodyPr/>
                    <a:lstStyle/>
                    <a:p>
                      <a:pPr algn="just">
                        <a:lnSpc>
                          <a:spcPct val="115000"/>
                        </a:lnSpc>
                        <a:spcAft>
                          <a:spcPts val="0"/>
                        </a:spcAft>
                      </a:pPr>
                      <a:r>
                        <a:rPr lang="mn-MN" sz="1200" dirty="0" smtClean="0">
                          <a:latin typeface="Arial" pitchFamily="34" charset="0"/>
                          <a:ea typeface="Times New Roman"/>
                          <a:cs typeface="Arial" pitchFamily="34" charset="0"/>
                        </a:rPr>
                        <a:t>6</a:t>
                      </a:r>
                      <a:endParaRPr lang="hr-HR" sz="1200" dirty="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mn-MN" sz="1200" dirty="0" smtClean="0">
                          <a:solidFill>
                            <a:srgbClr val="000000"/>
                          </a:solidFill>
                          <a:latin typeface="Arial" pitchFamily="34" charset="0"/>
                          <a:ea typeface="Times New Roman"/>
                          <a:cs typeface="Arial" pitchFamily="34" charset="0"/>
                        </a:rPr>
                        <a:t>Эрүүл мэндийн  техник, тоног төхөөрөмжийн шинэчлэлд зарцуулсан зардлын хэмжээ/төг/</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Орон нутагт судалгаа хийж, суурь үзүүлэлт</a:t>
                      </a:r>
                      <a:r>
                        <a:rPr lang="mn-MN" sz="1200" baseline="0" dirty="0" smtClean="0">
                          <a:latin typeface="Arial" pitchFamily="34" charset="0"/>
                          <a:ea typeface="Times New Roman"/>
                          <a:cs typeface="Arial" pitchFamily="34" charset="0"/>
                        </a:rPr>
                        <a:t>  тогтооно.</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100" dirty="0" smtClean="0">
                          <a:latin typeface="Arial" pitchFamily="34" charset="0"/>
                          <a:ea typeface="Times New Roman"/>
                          <a:cs typeface="Arial" pitchFamily="34" charset="0"/>
                        </a:rPr>
                        <a:t>Орон нутгийн ЭМБ-ын Статистик </a:t>
                      </a:r>
                      <a:endParaRPr lang="hr-HR" sz="1100" dirty="0">
                        <a:latin typeface="Arial" pitchFamily="34" charset="0"/>
                        <a:ea typeface="Times New Roman"/>
                        <a:cs typeface="Arial" pitchFamily="34" charset="0"/>
                      </a:endParaRPr>
                    </a:p>
                  </a:txBody>
                  <a:tcPr marL="68580" marR="68580" marT="0" marB="0"/>
                </a:tc>
              </a:tr>
              <a:tr h="576209">
                <a:tc>
                  <a:txBody>
                    <a:bodyPr/>
                    <a:lstStyle/>
                    <a:p>
                      <a:pPr algn="just">
                        <a:lnSpc>
                          <a:spcPct val="115000"/>
                        </a:lnSpc>
                        <a:spcAft>
                          <a:spcPts val="0"/>
                        </a:spcAft>
                      </a:pPr>
                      <a:r>
                        <a:rPr lang="mn-MN" sz="1400" dirty="0" smtClean="0">
                          <a:latin typeface="Arial" pitchFamily="34" charset="0"/>
                          <a:ea typeface="Times New Roman"/>
                          <a:cs typeface="Arial" pitchFamily="34" charset="0"/>
                        </a:rPr>
                        <a:t>7</a:t>
                      </a:r>
                      <a:endParaRPr lang="hr-HR" sz="1400" dirty="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mn-MN" sz="1200" dirty="0" smtClean="0">
                          <a:latin typeface="Arial" pitchFamily="34" charset="0"/>
                          <a:ea typeface="Times New Roman"/>
                          <a:cs typeface="Arial" pitchFamily="34" charset="0"/>
                        </a:rPr>
                        <a:t>Хууль,</a:t>
                      </a:r>
                      <a:r>
                        <a:rPr lang="mn-MN" sz="1200" baseline="0" dirty="0" smtClean="0">
                          <a:latin typeface="Arial" pitchFamily="34" charset="0"/>
                          <a:ea typeface="Times New Roman"/>
                          <a:cs typeface="Arial" pitchFamily="34" charset="0"/>
                        </a:rPr>
                        <a:t> эрх зүйн орчинд хийгдсэн өөрчлөлтийн тоо</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Хяналт , үнэлгээгээр тогтооно.</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4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400" dirty="0">
                        <a:latin typeface="Arial" pitchFamily="34" charset="0"/>
                        <a:ea typeface="Times New Roman"/>
                        <a:cs typeface="Arial" pitchFamily="34" charset="0"/>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mn-MN" sz="1100" dirty="0" smtClean="0">
                          <a:latin typeface="Arial" pitchFamily="34" charset="0"/>
                          <a:ea typeface="Times New Roman"/>
                          <a:cs typeface="Arial" pitchFamily="34" charset="0"/>
                        </a:rPr>
                        <a:t>Салбарын яамдууд болон орон нутгийн статистик, тайлан </a:t>
                      </a:r>
                      <a:endParaRPr lang="hr-HR" sz="1100" dirty="0" smtClean="0">
                        <a:latin typeface="Arial" pitchFamily="34" charset="0"/>
                        <a:ea typeface="Times New Roman"/>
                        <a:cs typeface="Arial" pitchFamily="34" charset="0"/>
                      </a:endParaRPr>
                    </a:p>
                  </a:txBody>
                  <a:tcPr marL="68580" marR="68580" marT="0" marB="0"/>
                </a:tc>
              </a:tr>
              <a:tr h="717187">
                <a:tc>
                  <a:txBody>
                    <a:bodyPr/>
                    <a:lstStyle/>
                    <a:p>
                      <a:pPr algn="just">
                        <a:lnSpc>
                          <a:spcPct val="115000"/>
                        </a:lnSpc>
                        <a:spcAft>
                          <a:spcPts val="0"/>
                        </a:spcAft>
                      </a:pPr>
                      <a:r>
                        <a:rPr lang="mn-MN" sz="1200" dirty="0" smtClean="0">
                          <a:latin typeface="Arial" pitchFamily="34" charset="0"/>
                          <a:ea typeface="Times New Roman"/>
                          <a:cs typeface="Arial" pitchFamily="34" charset="0"/>
                        </a:rPr>
                        <a:t>8</a:t>
                      </a:r>
                      <a:endParaRPr lang="hr-HR" sz="1200" dirty="0">
                        <a:latin typeface="Arial" pitchFamily="34" charset="0"/>
                        <a:ea typeface="Times New Roman"/>
                        <a:cs typeface="Arial" pitchFamily="34" charset="0"/>
                      </a:endParaRPr>
                    </a:p>
                  </a:txBody>
                  <a:tcPr marL="68580" marR="68580" marT="0" marB="0"/>
                </a:tc>
                <a:tc>
                  <a:txBody>
                    <a:bodyPr/>
                    <a:lstStyle/>
                    <a:p>
                      <a:pPr algn="just">
                        <a:lnSpc>
                          <a:spcPct val="115000"/>
                        </a:lnSpc>
                        <a:spcAft>
                          <a:spcPts val="0"/>
                        </a:spcAft>
                      </a:pPr>
                      <a:r>
                        <a:rPr lang="mn-MN" sz="1200" dirty="0" smtClean="0">
                          <a:latin typeface="Arial" pitchFamily="34" charset="0"/>
                          <a:ea typeface="Times New Roman"/>
                          <a:cs typeface="Arial" pitchFamily="34" charset="0"/>
                        </a:rPr>
                        <a:t>Салбар хоорондын зөвлөлдөх</a:t>
                      </a:r>
                      <a:r>
                        <a:rPr lang="mn-MN" sz="1200" baseline="0" dirty="0" smtClean="0">
                          <a:latin typeface="Arial" pitchFamily="34" charset="0"/>
                          <a:ea typeface="Times New Roman"/>
                          <a:cs typeface="Arial" pitchFamily="34" charset="0"/>
                        </a:rPr>
                        <a:t> уулзалт, хэлэлцүүлэг, судалгаа, хамтран хэрэгжүүлсэн ажлын тоо </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200" dirty="0" smtClean="0">
                          <a:latin typeface="Arial" pitchFamily="34" charset="0"/>
                          <a:ea typeface="Times New Roman"/>
                          <a:cs typeface="Arial" pitchFamily="34" charset="0"/>
                        </a:rPr>
                        <a:t>Орон нутагт судалгаа хийж, суурь үзүүлэлт</a:t>
                      </a:r>
                      <a:r>
                        <a:rPr lang="mn-MN" sz="1200" baseline="0" dirty="0" smtClean="0">
                          <a:latin typeface="Arial" pitchFamily="34" charset="0"/>
                          <a:ea typeface="Times New Roman"/>
                          <a:cs typeface="Arial" pitchFamily="34" charset="0"/>
                        </a:rPr>
                        <a:t>  тогтооно.</a:t>
                      </a:r>
                      <a:endParaRPr lang="hr-HR" sz="12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4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endParaRPr lang="hr-HR" sz="1400" dirty="0">
                        <a:latin typeface="Arial" pitchFamily="34" charset="0"/>
                        <a:ea typeface="Times New Roman"/>
                        <a:cs typeface="Arial" pitchFamily="34" charset="0"/>
                      </a:endParaRPr>
                    </a:p>
                  </a:txBody>
                  <a:tcPr marL="68580" marR="68580" marT="0" marB="0"/>
                </a:tc>
                <a:tc>
                  <a:txBody>
                    <a:bodyPr/>
                    <a:lstStyle/>
                    <a:p>
                      <a:pPr>
                        <a:lnSpc>
                          <a:spcPct val="115000"/>
                        </a:lnSpc>
                        <a:spcAft>
                          <a:spcPts val="0"/>
                        </a:spcAft>
                      </a:pPr>
                      <a:r>
                        <a:rPr lang="mn-MN" sz="1100" dirty="0" smtClean="0">
                          <a:latin typeface="Arial" pitchFamily="34" charset="0"/>
                          <a:ea typeface="Times New Roman"/>
                          <a:cs typeface="Arial" pitchFamily="34" charset="0"/>
                        </a:rPr>
                        <a:t>Салбарын яамдууд болон орон нутгийн статистик , тайлан</a:t>
                      </a:r>
                      <a:endParaRPr lang="hr-HR" sz="1100" dirty="0">
                        <a:latin typeface="Arial" pitchFamily="34" charset="0"/>
                        <a:ea typeface="Times New Roman"/>
                        <a:cs typeface="Arial" pitchFamily="34" charset="0"/>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       </a:t>
            </a:r>
            <a:r>
              <a:rPr lang="mn-MN" dirty="0" smtClean="0"/>
              <a:t>Үндэслэл</a:t>
            </a:r>
            <a:endParaRPr lang="en-US" dirty="0"/>
          </a:p>
        </p:txBody>
      </p:sp>
      <p:sp>
        <p:nvSpPr>
          <p:cNvPr id="2" name="Content Placeholder 1"/>
          <p:cNvSpPr>
            <a:spLocks noGrp="1"/>
          </p:cNvSpPr>
          <p:nvPr>
            <p:ph idx="1"/>
          </p:nvPr>
        </p:nvSpPr>
        <p:spPr/>
        <p:txBody>
          <a:bodyPr>
            <a:normAutofit fontScale="92500" lnSpcReduction="10000"/>
          </a:bodyPr>
          <a:lstStyle/>
          <a:p>
            <a:pPr>
              <a:buNone/>
            </a:pPr>
            <a:endParaRPr lang="en-US" dirty="0" smtClean="0"/>
          </a:p>
          <a:p>
            <a:r>
              <a:rPr lang="mn-MN" dirty="0" smtClean="0"/>
              <a:t>Улсын хэмжээнд  320 гаруй уул уурхайн компани идэвхтэй  үйл ажиллагаа явуулж байна.</a:t>
            </a:r>
          </a:p>
          <a:p>
            <a:r>
              <a:rPr lang="mn-MN" dirty="0" smtClean="0"/>
              <a:t>Төв аймагт 61, Дорноговь аймагт 42, Өмнөговь аймагт 24,  Хэнтий  аймагт 25, Улаанбаатар хотын ойролцоо нутаг дэвсгэрт 36 компани ажиллаж байгаа нь уул уурхайнуудын дийлэнх нь  Төвийн болон Зүүн бүс нутагт ажиллаж байна./АМГ 2012, 2013/</a:t>
            </a:r>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mn-MN" dirty="0" smtClean="0">
              <a:latin typeface="Arial" pitchFamily="34" charset="0"/>
              <a:cs typeface="Arial" pitchFamily="34" charset="0"/>
            </a:endParaRPr>
          </a:p>
          <a:p>
            <a:endParaRPr lang="mn-MN" dirty="0" smtClean="0">
              <a:latin typeface="Arial" pitchFamily="34" charset="0"/>
              <a:cs typeface="Arial" pitchFamily="34" charset="0"/>
            </a:endParaRPr>
          </a:p>
          <a:p>
            <a:pPr>
              <a:buNone/>
            </a:pPr>
            <a:r>
              <a:rPr lang="mn-MN" dirty="0" smtClean="0">
                <a:latin typeface="Arial" pitchFamily="34" charset="0"/>
                <a:cs typeface="Arial" pitchFamily="34" charset="0"/>
              </a:rPr>
              <a:t>             Анхаарал  хандуулсанд баярлалаа</a:t>
            </a:r>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n-MN" dirty="0" smtClean="0"/>
              <a:t>    Үндэслэл </a:t>
            </a:r>
            <a:endParaRPr lang="en-US" dirty="0"/>
          </a:p>
        </p:txBody>
      </p:sp>
      <p:sp>
        <p:nvSpPr>
          <p:cNvPr id="3" name="Content Placeholder 2"/>
          <p:cNvSpPr>
            <a:spLocks noGrp="1"/>
          </p:cNvSpPr>
          <p:nvPr>
            <p:ph idx="1"/>
          </p:nvPr>
        </p:nvSpPr>
        <p:spPr/>
        <p:txBody>
          <a:bodyPr>
            <a:normAutofit lnSpcReduction="10000"/>
          </a:bodyPr>
          <a:lstStyle/>
          <a:p>
            <a:pPr marL="365760" lvl="1" indent="-256032">
              <a:spcBef>
                <a:spcPts val="400"/>
              </a:spcBef>
              <a:buSzPct val="68000"/>
              <a:buFont typeface="Wingdings 3"/>
              <a:buChar char=""/>
            </a:pPr>
            <a:r>
              <a:rPr lang="mn-MN" dirty="0" smtClean="0">
                <a:latin typeface="Arial" pitchFamily="34" charset="0"/>
                <a:cs typeface="Arial" pitchFamily="34" charset="0"/>
              </a:rPr>
              <a:t>“Байгаль орчинд нөлөөлөх үнэлгээ”-ний хүрээнд байгаль орчин, нийгэм, эрүүл мэндийн үнэлгээ хийгдэж байгаа боловч  нийгэм, х</a:t>
            </a:r>
            <a:r>
              <a:rPr lang="en-US" dirty="0" err="1" smtClean="0">
                <a:latin typeface="Arial" pitchFamily="34" charset="0"/>
                <a:cs typeface="Arial" pitchFamily="34" charset="0"/>
              </a:rPr>
              <a:t>үн</a:t>
            </a:r>
            <a:r>
              <a:rPr lang="mn-MN" dirty="0" smtClean="0">
                <a:latin typeface="Arial" pitchFamily="34" charset="0"/>
                <a:cs typeface="Arial" pitchFamily="34" charset="0"/>
              </a:rPr>
              <a:t> амын </a:t>
            </a:r>
            <a:r>
              <a:rPr lang="en-US" dirty="0" err="1" smtClean="0">
                <a:latin typeface="Arial" pitchFamily="34" charset="0"/>
                <a:cs typeface="Arial" pitchFamily="34" charset="0"/>
              </a:rPr>
              <a:t>эрүүл</a:t>
            </a:r>
            <a:r>
              <a:rPr lang="en-US" dirty="0" smtClean="0">
                <a:latin typeface="Arial" pitchFamily="34" charset="0"/>
                <a:cs typeface="Arial" pitchFamily="34" charset="0"/>
              </a:rPr>
              <a:t> </a:t>
            </a:r>
            <a:r>
              <a:rPr lang="en-US" dirty="0" err="1" smtClean="0">
                <a:latin typeface="Arial" pitchFamily="34" charset="0"/>
                <a:cs typeface="Arial" pitchFamily="34" charset="0"/>
              </a:rPr>
              <a:t>мэнд</a:t>
            </a:r>
            <a:r>
              <a:rPr lang="mn-MN" dirty="0" smtClean="0">
                <a:latin typeface="Arial" pitchFamily="34" charset="0"/>
                <a:cs typeface="Arial" pitchFamily="34" charset="0"/>
              </a:rPr>
              <a:t>эд нөлөөлөх сөрөг нөлөөлөл </a:t>
            </a:r>
            <a:r>
              <a:rPr lang="en-US" dirty="0" smtClean="0">
                <a:latin typeface="Arial" pitchFamily="34" charset="0"/>
                <a:cs typeface="Arial" pitchFamily="34" charset="0"/>
              </a:rPr>
              <a:t> </a:t>
            </a:r>
            <a:r>
              <a:rPr lang="mn-MN" dirty="0" smtClean="0">
                <a:latin typeface="Arial" pitchFamily="34" charset="0"/>
                <a:cs typeface="Arial" pitchFamily="34" charset="0"/>
              </a:rPr>
              <a:t>бүрэн </a:t>
            </a:r>
            <a:r>
              <a:rPr lang="en-US" dirty="0" err="1" smtClean="0">
                <a:latin typeface="Arial" pitchFamily="34" charset="0"/>
                <a:cs typeface="Arial" pitchFamily="34" charset="0"/>
              </a:rPr>
              <a:t>тогтоогддоггүй</a:t>
            </a:r>
            <a:r>
              <a:rPr lang="en-US" dirty="0" smtClean="0">
                <a:latin typeface="Arial" pitchFamily="34" charset="0"/>
                <a:cs typeface="Arial" pitchFamily="34" charset="0"/>
              </a:rPr>
              <a:t> </a:t>
            </a:r>
            <a:endParaRPr lang="mn-MN" dirty="0" smtClean="0">
              <a:latin typeface="Arial" pitchFamily="34" charset="0"/>
              <a:cs typeface="Arial" pitchFamily="34" charset="0"/>
            </a:endParaRPr>
          </a:p>
          <a:p>
            <a:pPr marL="365760" lvl="1" indent="-256032">
              <a:spcBef>
                <a:spcPts val="400"/>
              </a:spcBef>
              <a:buSzPct val="68000"/>
              <a:buFont typeface="Wingdings 3"/>
              <a:buChar char=""/>
            </a:pPr>
            <a:r>
              <a:rPr lang="mn-MN" dirty="0" smtClean="0">
                <a:latin typeface="Arial" pitchFamily="34" charset="0"/>
                <a:cs typeface="Arial" pitchFamily="34" charset="0"/>
              </a:rPr>
              <a:t>Сөрөг нөлөөллийг бууруулах арга хэмжээнд  зөвхөн </a:t>
            </a:r>
            <a:r>
              <a:rPr lang="en-US" dirty="0" err="1" smtClean="0">
                <a:latin typeface="Arial" pitchFamily="34" charset="0"/>
                <a:cs typeface="Arial" pitchFamily="34" charset="0"/>
              </a:rPr>
              <a:t>байгаль</a:t>
            </a:r>
            <a:r>
              <a:rPr lang="en-US" dirty="0" smtClean="0">
                <a:latin typeface="Arial" pitchFamily="34" charset="0"/>
                <a:cs typeface="Arial" pitchFamily="34" charset="0"/>
              </a:rPr>
              <a:t> </a:t>
            </a:r>
            <a:r>
              <a:rPr lang="en-US" dirty="0" err="1" smtClean="0">
                <a:latin typeface="Arial" pitchFamily="34" charset="0"/>
                <a:cs typeface="Arial" pitchFamily="34" charset="0"/>
              </a:rPr>
              <a:t>хамгаалах</a:t>
            </a:r>
            <a:r>
              <a:rPr lang="mn-MN" dirty="0" smtClean="0">
                <a:latin typeface="Arial" pitchFamily="34" charset="0"/>
                <a:cs typeface="Arial" pitchFamily="34" charset="0"/>
              </a:rPr>
              <a:t>, нөхөн сэргээх асуудал давамгайлж байна.</a:t>
            </a:r>
          </a:p>
          <a:p>
            <a:pPr marL="365760" lvl="1" indent="-256032">
              <a:spcBef>
                <a:spcPts val="400"/>
              </a:spcBef>
              <a:buSzPct val="68000"/>
              <a:buFont typeface="Wingdings 3"/>
              <a:buChar char=""/>
            </a:pPr>
            <a:r>
              <a:rPr lang="mn-MN" dirty="0" smtClean="0">
                <a:latin typeface="Arial" pitchFamily="34" charset="0"/>
                <a:cs typeface="Arial" pitchFamily="34" charset="0"/>
              </a:rPr>
              <a:t>Нийгэм,  х</a:t>
            </a:r>
            <a:r>
              <a:rPr lang="en-US" dirty="0" err="1" smtClean="0">
                <a:latin typeface="Arial" pitchFamily="34" charset="0"/>
                <a:cs typeface="Arial" pitchFamily="34" charset="0"/>
              </a:rPr>
              <a:t>үн</a:t>
            </a:r>
            <a:r>
              <a:rPr lang="mn-MN" dirty="0" smtClean="0">
                <a:latin typeface="Arial" pitchFamily="34" charset="0"/>
                <a:cs typeface="Arial" pitchFamily="34" charset="0"/>
              </a:rPr>
              <a:t> амын </a:t>
            </a:r>
            <a:r>
              <a:rPr lang="en-US" dirty="0" smtClean="0">
                <a:latin typeface="Arial" pitchFamily="34" charset="0"/>
                <a:cs typeface="Arial" pitchFamily="34" charset="0"/>
              </a:rPr>
              <a:t> </a:t>
            </a:r>
            <a:r>
              <a:rPr lang="en-US" dirty="0" err="1" smtClean="0">
                <a:latin typeface="Arial" pitchFamily="34" charset="0"/>
                <a:cs typeface="Arial" pitchFamily="34" charset="0"/>
              </a:rPr>
              <a:t>эрүүл</a:t>
            </a:r>
            <a:r>
              <a:rPr lang="en-US" dirty="0" smtClean="0">
                <a:latin typeface="Arial" pitchFamily="34" charset="0"/>
                <a:cs typeface="Arial" pitchFamily="34" charset="0"/>
              </a:rPr>
              <a:t> </a:t>
            </a:r>
            <a:r>
              <a:rPr lang="en-US" dirty="0" err="1" smtClean="0">
                <a:latin typeface="Arial" pitchFamily="34" charset="0"/>
                <a:cs typeface="Arial" pitchFamily="34" charset="0"/>
              </a:rPr>
              <a:t>мэнд</a:t>
            </a:r>
            <a:r>
              <a:rPr lang="mn-MN" dirty="0" smtClean="0">
                <a:latin typeface="Arial" pitchFamily="34" charset="0"/>
                <a:cs typeface="Arial" pitchFamily="34" charset="0"/>
              </a:rPr>
              <a:t>эд үзүүлэх сөрөг нөлөөллийг бууруулах арга хэмжээ иж бүрэн тусгагдахгүй байна. </a:t>
            </a: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91000" cy="1143000"/>
          </a:xfrm>
        </p:spPr>
        <p:txBody>
          <a:bodyPr>
            <a:normAutofit/>
          </a:bodyPr>
          <a:lstStyle/>
          <a:p>
            <a:r>
              <a:rPr lang="mn-MN" dirty="0" smtClean="0"/>
              <a:t>Үндэслэл </a:t>
            </a:r>
            <a:endParaRPr lang="en-US" dirty="0"/>
          </a:p>
        </p:txBody>
      </p:sp>
      <p:sp>
        <p:nvSpPr>
          <p:cNvPr id="3" name="Content Placeholder 2"/>
          <p:cNvSpPr>
            <a:spLocks noGrp="1"/>
          </p:cNvSpPr>
          <p:nvPr>
            <p:ph idx="1"/>
          </p:nvPr>
        </p:nvSpPr>
        <p:spPr>
          <a:xfrm>
            <a:off x="457200" y="2209800"/>
            <a:ext cx="8229600" cy="3657599"/>
          </a:xfrm>
        </p:spPr>
        <p:txBody>
          <a:bodyPr>
            <a:normAutofit fontScale="92500" lnSpcReduction="10000"/>
          </a:bodyPr>
          <a:lstStyle/>
          <a:p>
            <a:pPr>
              <a:buNone/>
            </a:pPr>
            <a:r>
              <a:rPr lang="mn-MN" i="1" dirty="0" smtClean="0">
                <a:latin typeface="Arial" pitchFamily="34" charset="0"/>
                <a:cs typeface="Arial" pitchFamily="34" charset="0"/>
              </a:rPr>
              <a:t> Монгол улсын Үндсэн хуулиар олгосон: </a:t>
            </a:r>
          </a:p>
          <a:p>
            <a:r>
              <a:rPr lang="en-US" i="1" dirty="0" err="1" smtClean="0">
                <a:latin typeface="Arial" pitchFamily="34" charset="0"/>
                <a:cs typeface="Arial" pitchFamily="34" charset="0"/>
              </a:rPr>
              <a:t>Монгол</a:t>
            </a:r>
            <a:r>
              <a:rPr lang="en-US" i="1" dirty="0" smtClean="0">
                <a:latin typeface="Arial" pitchFamily="34" charset="0"/>
                <a:cs typeface="Arial" pitchFamily="34" charset="0"/>
              </a:rPr>
              <a:t> </a:t>
            </a:r>
            <a:r>
              <a:rPr lang="en-US" i="1" dirty="0" err="1" smtClean="0">
                <a:latin typeface="Arial" pitchFamily="34" charset="0"/>
                <a:cs typeface="Arial" pitchFamily="34" charset="0"/>
              </a:rPr>
              <a:t>Улсын</a:t>
            </a:r>
            <a:r>
              <a:rPr lang="en-US" i="1" dirty="0" smtClean="0">
                <a:latin typeface="Arial" pitchFamily="34" charset="0"/>
                <a:cs typeface="Arial" pitchFamily="34" charset="0"/>
              </a:rPr>
              <a:t> </a:t>
            </a:r>
            <a:r>
              <a:rPr lang="en-US" i="1" dirty="0" err="1" smtClean="0">
                <a:latin typeface="Arial" pitchFamily="34" charset="0"/>
                <a:cs typeface="Arial" pitchFamily="34" charset="0"/>
              </a:rPr>
              <a:t>иргэн</a:t>
            </a:r>
            <a:r>
              <a:rPr lang="en-US" i="1" dirty="0" smtClean="0">
                <a:latin typeface="Arial" pitchFamily="34" charset="0"/>
                <a:cs typeface="Arial" pitchFamily="34" charset="0"/>
              </a:rPr>
              <a:t> </a:t>
            </a:r>
            <a:r>
              <a:rPr lang="mn-MN" i="1" dirty="0" smtClean="0">
                <a:latin typeface="Arial" pitchFamily="34" charset="0"/>
                <a:cs typeface="Arial" pitchFamily="34" charset="0"/>
              </a:rPr>
              <a:t>“</a:t>
            </a:r>
            <a:r>
              <a:rPr lang="en-US" i="1" dirty="0" err="1" smtClean="0">
                <a:latin typeface="Arial" pitchFamily="34" charset="0"/>
                <a:cs typeface="Arial" pitchFamily="34" charset="0"/>
              </a:rPr>
              <a:t>эрүүл</a:t>
            </a:r>
            <a:r>
              <a:rPr lang="en-US" i="1" dirty="0" smtClean="0">
                <a:latin typeface="Arial" pitchFamily="34" charset="0"/>
                <a:cs typeface="Arial" pitchFamily="34" charset="0"/>
              </a:rPr>
              <a:t>, </a:t>
            </a:r>
            <a:r>
              <a:rPr lang="en-US" i="1" dirty="0" err="1" smtClean="0">
                <a:latin typeface="Arial" pitchFamily="34" charset="0"/>
                <a:cs typeface="Arial" pitchFamily="34" charset="0"/>
              </a:rPr>
              <a:t>аюулгүй</a:t>
            </a:r>
            <a:r>
              <a:rPr lang="en-US" i="1" dirty="0" smtClean="0">
                <a:latin typeface="Arial" pitchFamily="34" charset="0"/>
                <a:cs typeface="Arial" pitchFamily="34" charset="0"/>
              </a:rPr>
              <a:t> </a:t>
            </a:r>
            <a:r>
              <a:rPr lang="en-US" i="1" dirty="0" err="1" smtClean="0">
                <a:latin typeface="Arial" pitchFamily="34" charset="0"/>
                <a:cs typeface="Arial" pitchFamily="34" charset="0"/>
              </a:rPr>
              <a:t>орчинд</a:t>
            </a:r>
            <a:r>
              <a:rPr lang="en-US" i="1" dirty="0" smtClean="0">
                <a:latin typeface="Arial" pitchFamily="34" charset="0"/>
                <a:cs typeface="Arial" pitchFamily="34" charset="0"/>
              </a:rPr>
              <a:t> </a:t>
            </a:r>
            <a:r>
              <a:rPr lang="en-US" i="1" dirty="0" err="1" smtClean="0">
                <a:latin typeface="Arial" pitchFamily="34" charset="0"/>
                <a:cs typeface="Arial" pitchFamily="34" charset="0"/>
              </a:rPr>
              <a:t>амьдрах</a:t>
            </a:r>
            <a:r>
              <a:rPr lang="mn-MN" i="1" dirty="0" smtClean="0">
                <a:latin typeface="Arial" pitchFamily="34" charset="0"/>
                <a:cs typeface="Arial" pitchFamily="34" charset="0"/>
              </a:rPr>
              <a:t>”</a:t>
            </a:r>
            <a:r>
              <a:rPr lang="en-US" i="1" dirty="0" smtClean="0">
                <a:latin typeface="Arial" pitchFamily="34" charset="0"/>
                <a:cs typeface="Arial" pitchFamily="34" charset="0"/>
              </a:rPr>
              <a:t>, </a:t>
            </a:r>
            <a:r>
              <a:rPr lang="mn-MN" i="1" dirty="0" smtClean="0">
                <a:latin typeface="Arial" pitchFamily="34" charset="0"/>
                <a:cs typeface="Arial" pitchFamily="34" charset="0"/>
              </a:rPr>
              <a:t>“</a:t>
            </a:r>
            <a:r>
              <a:rPr lang="en-US" i="1" dirty="0" err="1" smtClean="0">
                <a:latin typeface="Arial" pitchFamily="34" charset="0"/>
                <a:cs typeface="Arial" pitchFamily="34" charset="0"/>
              </a:rPr>
              <a:t>орчны</a:t>
            </a:r>
            <a:r>
              <a:rPr lang="en-US" i="1" dirty="0" smtClean="0">
                <a:latin typeface="Arial" pitchFamily="34" charset="0"/>
                <a:cs typeface="Arial" pitchFamily="34" charset="0"/>
              </a:rPr>
              <a:t> </a:t>
            </a:r>
            <a:r>
              <a:rPr lang="en-US" i="1" dirty="0" err="1" smtClean="0">
                <a:latin typeface="Arial" pitchFamily="34" charset="0"/>
                <a:cs typeface="Arial" pitchFamily="34" charset="0"/>
              </a:rPr>
              <a:t>бохирдол</a:t>
            </a:r>
            <a:r>
              <a:rPr lang="en-US" i="1" dirty="0" smtClean="0">
                <a:latin typeface="Arial" pitchFamily="34" charset="0"/>
                <a:cs typeface="Arial" pitchFamily="34" charset="0"/>
              </a:rPr>
              <a:t>, </a:t>
            </a:r>
            <a:r>
              <a:rPr lang="en-US" i="1" dirty="0" err="1" smtClean="0">
                <a:latin typeface="Arial" pitchFamily="34" charset="0"/>
                <a:cs typeface="Arial" pitchFamily="34" charset="0"/>
              </a:rPr>
              <a:t>байгалийн</a:t>
            </a:r>
            <a:r>
              <a:rPr lang="en-US" i="1" dirty="0" smtClean="0">
                <a:latin typeface="Arial" pitchFamily="34" charset="0"/>
                <a:cs typeface="Arial" pitchFamily="34" charset="0"/>
              </a:rPr>
              <a:t> </a:t>
            </a:r>
            <a:r>
              <a:rPr lang="en-US" i="1" dirty="0" err="1" smtClean="0">
                <a:latin typeface="Arial" pitchFamily="34" charset="0"/>
                <a:cs typeface="Arial" pitchFamily="34" charset="0"/>
              </a:rPr>
              <a:t>тэнцэл</a:t>
            </a:r>
            <a:r>
              <a:rPr lang="en-US" i="1" dirty="0" smtClean="0">
                <a:latin typeface="Arial" pitchFamily="34" charset="0"/>
                <a:cs typeface="Arial" pitchFamily="34" charset="0"/>
              </a:rPr>
              <a:t> </a:t>
            </a:r>
            <a:r>
              <a:rPr lang="en-US" i="1" dirty="0" err="1" smtClean="0">
                <a:latin typeface="Arial" pitchFamily="34" charset="0"/>
                <a:cs typeface="Arial" pitchFamily="34" charset="0"/>
              </a:rPr>
              <a:t>алдагдахаас</a:t>
            </a:r>
            <a:r>
              <a:rPr lang="en-US" dirty="0" smtClean="0">
                <a:latin typeface="Arial" pitchFamily="34" charset="0"/>
                <a:cs typeface="Arial" pitchFamily="34" charset="0"/>
              </a:rPr>
              <a:t> </a:t>
            </a:r>
            <a:r>
              <a:rPr lang="en-US" i="1" dirty="0" err="1" smtClean="0">
                <a:latin typeface="Arial" pitchFamily="34" charset="0"/>
                <a:cs typeface="Arial" pitchFamily="34" charset="0"/>
              </a:rPr>
              <a:t>хамгаалуулах</a:t>
            </a:r>
            <a:r>
              <a:rPr lang="mn-MN" i="1" dirty="0" smtClean="0">
                <a:latin typeface="Arial" pitchFamily="34" charset="0"/>
                <a:cs typeface="Arial" pitchFamily="34" charset="0"/>
              </a:rPr>
              <a:t>”</a:t>
            </a:r>
            <a:r>
              <a:rPr lang="en-US" i="1" dirty="0" smtClean="0">
                <a:latin typeface="Arial" pitchFamily="34" charset="0"/>
                <a:cs typeface="Arial" pitchFamily="34" charset="0"/>
              </a:rPr>
              <a:t> </a:t>
            </a:r>
            <a:r>
              <a:rPr lang="en-US" i="1" dirty="0" err="1" smtClean="0">
                <a:latin typeface="Arial" pitchFamily="34" charset="0"/>
                <a:cs typeface="Arial" pitchFamily="34" charset="0"/>
              </a:rPr>
              <a:t>эрх</a:t>
            </a:r>
            <a:endParaRPr lang="mn-MN" i="1" dirty="0" smtClean="0">
              <a:latin typeface="Arial" pitchFamily="34" charset="0"/>
              <a:cs typeface="Arial" pitchFamily="34" charset="0"/>
            </a:endParaRPr>
          </a:p>
          <a:p>
            <a:r>
              <a:rPr lang="mn-MN" i="1" dirty="0" smtClean="0">
                <a:latin typeface="Arial" pitchFamily="34" charset="0"/>
                <a:cs typeface="Arial" pitchFamily="34" charset="0"/>
              </a:rPr>
              <a:t>“Э</a:t>
            </a:r>
            <a:r>
              <a:rPr lang="en-US" i="1" dirty="0" err="1" smtClean="0">
                <a:latin typeface="Arial" pitchFamily="34" charset="0"/>
                <a:cs typeface="Arial" pitchFamily="34" charset="0"/>
              </a:rPr>
              <a:t>рүүл</a:t>
            </a:r>
            <a:r>
              <a:rPr lang="en-US" i="1" dirty="0" smtClean="0">
                <a:latin typeface="Arial" pitchFamily="34" charset="0"/>
                <a:cs typeface="Arial" pitchFamily="34" charset="0"/>
              </a:rPr>
              <a:t> </a:t>
            </a:r>
            <a:r>
              <a:rPr lang="en-US" i="1" dirty="0" err="1" smtClean="0">
                <a:latin typeface="Arial" pitchFamily="34" charset="0"/>
                <a:cs typeface="Arial" pitchFamily="34" charset="0"/>
              </a:rPr>
              <a:t>мэндээ</a:t>
            </a:r>
            <a:r>
              <a:rPr lang="en-US" i="1" dirty="0" smtClean="0">
                <a:latin typeface="Arial" pitchFamily="34" charset="0"/>
                <a:cs typeface="Arial" pitchFamily="34" charset="0"/>
              </a:rPr>
              <a:t> </a:t>
            </a:r>
            <a:r>
              <a:rPr lang="en-US" i="1" dirty="0" err="1" smtClean="0">
                <a:latin typeface="Arial" pitchFamily="34" charset="0"/>
                <a:cs typeface="Arial" pitchFamily="34" charset="0"/>
              </a:rPr>
              <a:t>хамгаалуулах</a:t>
            </a:r>
            <a:r>
              <a:rPr lang="en-US" i="1" dirty="0" smtClean="0">
                <a:latin typeface="Arial" pitchFamily="34" charset="0"/>
                <a:cs typeface="Arial" pitchFamily="34" charset="0"/>
              </a:rPr>
              <a:t>, </a:t>
            </a:r>
            <a:r>
              <a:rPr lang="en-US" i="1" dirty="0" err="1" smtClean="0">
                <a:latin typeface="Arial" pitchFamily="34" charset="0"/>
                <a:cs typeface="Arial" pitchFamily="34" charset="0"/>
              </a:rPr>
              <a:t>эмнэлгийн</a:t>
            </a:r>
            <a:r>
              <a:rPr lang="en-US" i="1" dirty="0" smtClean="0">
                <a:latin typeface="Arial" pitchFamily="34" charset="0"/>
                <a:cs typeface="Arial" pitchFamily="34" charset="0"/>
              </a:rPr>
              <a:t> </a:t>
            </a:r>
            <a:r>
              <a:rPr lang="en-US" i="1" dirty="0" err="1" smtClean="0">
                <a:latin typeface="Arial" pitchFamily="34" charset="0"/>
                <a:cs typeface="Arial" pitchFamily="34" charset="0"/>
              </a:rPr>
              <a:t>тусламж</a:t>
            </a:r>
            <a:r>
              <a:rPr lang="en-US" i="1" dirty="0" smtClean="0">
                <a:latin typeface="Arial" pitchFamily="34" charset="0"/>
                <a:cs typeface="Arial" pitchFamily="34" charset="0"/>
              </a:rPr>
              <a:t> </a:t>
            </a:r>
            <a:r>
              <a:rPr lang="en-US" i="1" dirty="0" err="1" smtClean="0">
                <a:latin typeface="Arial" pitchFamily="34" charset="0"/>
                <a:cs typeface="Arial" pitchFamily="34" charset="0"/>
              </a:rPr>
              <a:t>авах</a:t>
            </a:r>
            <a:r>
              <a:rPr lang="mn-MN" i="1" dirty="0" smtClean="0">
                <a:latin typeface="Arial" pitchFamily="34" charset="0"/>
                <a:cs typeface="Arial" pitchFamily="34" charset="0"/>
              </a:rPr>
              <a:t>”</a:t>
            </a:r>
            <a:r>
              <a:rPr lang="en-US" i="1" dirty="0" smtClean="0">
                <a:latin typeface="Arial" pitchFamily="34" charset="0"/>
                <a:cs typeface="Arial" pitchFamily="34" charset="0"/>
              </a:rPr>
              <a:t> </a:t>
            </a:r>
            <a:r>
              <a:rPr lang="en-US" i="1" dirty="0" err="1" smtClean="0">
                <a:latin typeface="Arial" pitchFamily="34" charset="0"/>
                <a:cs typeface="Arial" pitchFamily="34" charset="0"/>
              </a:rPr>
              <a:t>эрх</a:t>
            </a:r>
            <a:r>
              <a:rPr lang="mn-MN" i="1" dirty="0" smtClean="0">
                <a:latin typeface="Arial" pitchFamily="34" charset="0"/>
                <a:cs typeface="Arial" pitchFamily="34" charset="0"/>
              </a:rPr>
              <a:t> тус тус зөрчигдөж байна. </a:t>
            </a: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pic>
        <p:nvPicPr>
          <p:cNvPr id="24578" name="Picture 2" descr="http://resource.assa.mn/assa/photo/2012/10/6b49c48b44fe9a24/2ceab32437156f25big.jpg">
            <a:hlinkClick r:id="rId3"/>
          </p:cNvPr>
          <p:cNvPicPr>
            <a:picLocks noChangeAspect="1" noChangeArrowheads="1"/>
          </p:cNvPicPr>
          <p:nvPr/>
        </p:nvPicPr>
        <p:blipFill>
          <a:blip r:embed="rId4" cstate="print"/>
          <a:srcRect/>
          <a:stretch>
            <a:fillRect/>
          </a:stretch>
        </p:blipFill>
        <p:spPr bwMode="auto">
          <a:xfrm>
            <a:off x="3886200" y="381000"/>
            <a:ext cx="4800600" cy="1752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3505200" cy="1066800"/>
          </a:xfrm>
        </p:spPr>
        <p:txBody>
          <a:bodyPr>
            <a:normAutofit/>
          </a:bodyPr>
          <a:lstStyle/>
          <a:p>
            <a:r>
              <a:rPr lang="mn-MN" dirty="0" smtClean="0"/>
              <a:t>Үндэслэл </a:t>
            </a:r>
            <a:endParaRPr lang="en-US" dirty="0"/>
          </a:p>
        </p:txBody>
      </p:sp>
      <p:sp>
        <p:nvSpPr>
          <p:cNvPr id="3" name="Content Placeholder 2"/>
          <p:cNvSpPr>
            <a:spLocks noGrp="1"/>
          </p:cNvSpPr>
          <p:nvPr>
            <p:ph idx="1"/>
          </p:nvPr>
        </p:nvSpPr>
        <p:spPr>
          <a:xfrm>
            <a:off x="457200" y="2590800"/>
            <a:ext cx="8229600" cy="3416491"/>
          </a:xfrm>
        </p:spPr>
        <p:txBody>
          <a:bodyPr>
            <a:normAutofit fontScale="77500" lnSpcReduction="20000"/>
          </a:bodyPr>
          <a:lstStyle/>
          <a:p>
            <a:pPr>
              <a:buNone/>
            </a:pPr>
            <a:endParaRPr lang="mn-MN" b="1" dirty="0" smtClean="0">
              <a:latin typeface="Arial" pitchFamily="34" charset="0"/>
              <a:cs typeface="Arial" pitchFamily="34" charset="0"/>
            </a:endParaRPr>
          </a:p>
          <a:p>
            <a:pPr>
              <a:buNone/>
            </a:pPr>
            <a:r>
              <a:rPr lang="mn-MN" b="1" dirty="0" smtClean="0">
                <a:latin typeface="Arial" pitchFamily="34" charset="0"/>
                <a:cs typeface="Arial" pitchFamily="34" charset="0"/>
              </a:rPr>
              <a:t>Эрүүл мэндийн нөлөөллийн үнэлгээ: </a:t>
            </a:r>
          </a:p>
          <a:p>
            <a:pPr>
              <a:buNone/>
            </a:pPr>
            <a:r>
              <a:rPr lang="mn-MN" b="1" dirty="0" smtClean="0">
                <a:latin typeface="Arial" pitchFamily="34" charset="0"/>
                <a:cs typeface="Arial" pitchFamily="34" charset="0"/>
              </a:rPr>
              <a:t> </a:t>
            </a:r>
          </a:p>
          <a:p>
            <a:r>
              <a:rPr lang="mn-MN" dirty="0" smtClean="0">
                <a:latin typeface="Arial" pitchFamily="34" charset="0"/>
                <a:cs typeface="Arial" pitchFamily="34" charset="0"/>
              </a:rPr>
              <a:t>Бангкокийн тунхаглал - 2007 он</a:t>
            </a:r>
          </a:p>
          <a:p>
            <a:r>
              <a:rPr lang="mn-MN" dirty="0" smtClean="0">
                <a:latin typeface="Arial" pitchFamily="34" charset="0"/>
                <a:cs typeface="Arial" pitchFamily="34" charset="0"/>
              </a:rPr>
              <a:t>Жежүгийн тунхаглал – 2010 он</a:t>
            </a:r>
          </a:p>
          <a:p>
            <a:pPr>
              <a:buNone/>
            </a:pPr>
            <a:endParaRPr lang="mn-MN" dirty="0" smtClean="0">
              <a:latin typeface="Arial" pitchFamily="34" charset="0"/>
              <a:cs typeface="Arial" pitchFamily="34" charset="0"/>
            </a:endParaRPr>
          </a:p>
          <a:p>
            <a:pPr>
              <a:buNone/>
            </a:pPr>
            <a:r>
              <a:rPr lang="mn-MN" dirty="0" smtClean="0"/>
              <a:t>Төсөл, хөтөлбөр эхлэхээс дуусах хүртэл байгаль орчинд нөлөөлөх байдлыг үнэлэхийн зэрэгцээ “</a:t>
            </a:r>
            <a:r>
              <a:rPr lang="mn-MN" b="1" dirty="0" smtClean="0"/>
              <a:t>эрүүл мэндийн нөлөөллийн үнэлгээ” </a:t>
            </a:r>
            <a:r>
              <a:rPr lang="mn-MN" dirty="0" smtClean="0"/>
              <a:t>хийхийг чухалчилсан.</a:t>
            </a:r>
            <a:endParaRPr lang="en-US" dirty="0">
              <a:latin typeface="Arial" pitchFamily="34" charset="0"/>
              <a:cs typeface="Arial" pitchFamily="34" charset="0"/>
            </a:endParaRPr>
          </a:p>
        </p:txBody>
      </p:sp>
      <p:pic>
        <p:nvPicPr>
          <p:cNvPr id="22530" name="Picture 2" descr="http://www.mongolcom.mn/uploads/post/201405/246/898744d676ed96e7bd2feca7a59deeacfd8f33a3.jpg">
            <a:hlinkClick r:id="rId3"/>
          </p:cNvPr>
          <p:cNvPicPr>
            <a:picLocks noChangeAspect="1" noChangeArrowheads="1"/>
          </p:cNvPicPr>
          <p:nvPr/>
        </p:nvPicPr>
        <p:blipFill>
          <a:blip r:embed="rId4" cstate="print"/>
          <a:srcRect/>
          <a:stretch>
            <a:fillRect/>
          </a:stretch>
        </p:blipFill>
        <p:spPr bwMode="auto">
          <a:xfrm>
            <a:off x="3657600" y="457200"/>
            <a:ext cx="5105400" cy="2209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n-MN" dirty="0" smtClean="0">
                <a:latin typeface="Arial" pitchFamily="34" charset="0"/>
                <a:cs typeface="Arial" pitchFamily="34" charset="0"/>
              </a:rPr>
              <a:t>Тулгамдсан асуудал</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447800"/>
            <a:ext cx="8229600" cy="4525963"/>
          </a:xfrm>
        </p:spPr>
        <p:txBody>
          <a:bodyPr>
            <a:normAutofit/>
          </a:bodyPr>
          <a:lstStyle/>
          <a:p>
            <a:pPr>
              <a:buFont typeface="Wingdings" pitchFamily="2" charset="2"/>
              <a:buChar char="Ø"/>
            </a:pPr>
            <a:r>
              <a:rPr lang="mn-MN" sz="2000" dirty="0" smtClean="0">
                <a:latin typeface="Arial" pitchFamily="34" charset="0"/>
                <a:cs typeface="Arial" pitchFamily="34" charset="0"/>
              </a:rPr>
              <a:t> Уул уурхайн үйлдвэрлэлээс хүний эрүүл мэндэд үзүүлэх сөрөг нөлөөллийн  эрсдлүүд:   </a:t>
            </a:r>
          </a:p>
          <a:p>
            <a:pPr>
              <a:buNone/>
            </a:pPr>
            <a:r>
              <a:rPr lang="mn-MN" sz="2000" dirty="0" smtClean="0">
                <a:latin typeface="Arial" pitchFamily="34" charset="0"/>
                <a:cs typeface="Arial" pitchFamily="34" charset="0"/>
              </a:rPr>
              <a:t>	 - агаар, ус, хөрсний  бохирдол /тоосжилт, усны нөөц багасах</a:t>
            </a:r>
          </a:p>
          <a:p>
            <a:pPr>
              <a:buNone/>
            </a:pPr>
            <a:r>
              <a:rPr lang="mn-MN" sz="2000" dirty="0" smtClean="0">
                <a:latin typeface="Arial" pitchFamily="34" charset="0"/>
                <a:cs typeface="Arial" pitchFamily="34" charset="0"/>
              </a:rPr>
              <a:t>     -зам тээврийн ачаалал ихсэх </a:t>
            </a:r>
          </a:p>
          <a:p>
            <a:pPr>
              <a:buNone/>
            </a:pPr>
            <a:r>
              <a:rPr lang="mn-MN" sz="2000" dirty="0" smtClean="0">
                <a:latin typeface="Arial" pitchFamily="34" charset="0"/>
                <a:cs typeface="Arial" pitchFamily="34" charset="0"/>
              </a:rPr>
              <a:t>	- үйлдвэрлэлийн дуу чимээ </a:t>
            </a:r>
          </a:p>
          <a:p>
            <a:pPr>
              <a:buNone/>
            </a:pPr>
            <a:r>
              <a:rPr lang="mn-MN" sz="2000" dirty="0" smtClean="0">
                <a:latin typeface="Arial" pitchFamily="34" charset="0"/>
                <a:cs typeface="Arial" pitchFamily="34" charset="0"/>
              </a:rPr>
              <a:t>    - байгаль орчны бохирдол, эвдрэл</a:t>
            </a:r>
          </a:p>
          <a:p>
            <a:pPr>
              <a:buNone/>
            </a:pPr>
            <a:r>
              <a:rPr lang="mn-MN" sz="2000" dirty="0" smtClean="0">
                <a:latin typeface="Arial" pitchFamily="34" charset="0"/>
                <a:cs typeface="Arial" pitchFamily="34" charset="0"/>
              </a:rPr>
              <a:t>    - химийн хорт бодисын хаягдал ихсэх</a:t>
            </a:r>
          </a:p>
          <a:p>
            <a:pPr>
              <a:buNone/>
            </a:pPr>
            <a:r>
              <a:rPr lang="mn-MN" sz="2000" dirty="0" smtClean="0">
                <a:latin typeface="Arial" pitchFamily="34" charset="0"/>
                <a:cs typeface="Arial" pitchFamily="34" charset="0"/>
              </a:rPr>
              <a:t>    - уугуул, малчин иргэдийн амьдралын хэв маяг алдагдах</a:t>
            </a:r>
          </a:p>
          <a:p>
            <a:pPr>
              <a:buNone/>
            </a:pPr>
            <a:r>
              <a:rPr lang="mn-MN" sz="2000" dirty="0" smtClean="0">
                <a:latin typeface="Arial" pitchFamily="34" charset="0"/>
                <a:cs typeface="Arial" pitchFamily="34" charset="0"/>
              </a:rPr>
              <a:t>	- хүн амын төвлөрөл болон шилжилт хөдөлгөөн  ихсэх...</a:t>
            </a:r>
          </a:p>
          <a:p>
            <a:pPr>
              <a:buNone/>
            </a:pPr>
            <a:r>
              <a:rPr lang="mn-MN" sz="2000" dirty="0" smtClean="0">
                <a:latin typeface="Arial" pitchFamily="34" charset="0"/>
                <a:cs typeface="Arial" pitchFamily="34" charset="0"/>
              </a:rPr>
              <a:t>  </a:t>
            </a:r>
          </a:p>
          <a:p>
            <a:pPr>
              <a:buFont typeface="Wingdings" pitchFamily="2" charset="2"/>
              <a:buChar char="Ø"/>
            </a:pPr>
            <a:r>
              <a:rPr lang="mn-MN" sz="2000" dirty="0" smtClean="0">
                <a:latin typeface="Arial" pitchFamily="34" charset="0"/>
                <a:cs typeface="Arial" pitchFamily="34" charset="0"/>
              </a:rPr>
              <a:t> Эдгээр нөлөөллийн улмаас:</a:t>
            </a:r>
          </a:p>
          <a:p>
            <a:pPr>
              <a:buNone/>
            </a:pPr>
            <a:endParaRPr lang="mn-MN" sz="2000" dirty="0" smtClean="0">
              <a:latin typeface="Arial" pitchFamily="34" charset="0"/>
              <a:cs typeface="Arial" pitchFamily="34" charset="0"/>
            </a:endParaRPr>
          </a:p>
          <a:p>
            <a:pPr>
              <a:buNone/>
            </a:pPr>
            <a:endParaRPr lang="mn-MN" sz="2000" dirty="0" smtClean="0">
              <a:latin typeface="Arial" pitchFamily="34" charset="0"/>
              <a:cs typeface="Arial" pitchFamily="34" charset="0"/>
            </a:endParaRPr>
          </a:p>
          <a:p>
            <a:endParaRPr lang="en-US" sz="20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Тулгамдсан асуудал </a:t>
            </a:r>
            <a:endParaRPr lang="hr-HR" dirty="0"/>
          </a:p>
        </p:txBody>
      </p:sp>
      <p:sp>
        <p:nvSpPr>
          <p:cNvPr id="2" name="Content Placeholder 1"/>
          <p:cNvSpPr>
            <a:spLocks noGrp="1"/>
          </p:cNvSpPr>
          <p:nvPr>
            <p:ph idx="1"/>
          </p:nvPr>
        </p:nvSpPr>
        <p:spPr/>
        <p:txBody>
          <a:bodyPr>
            <a:normAutofit fontScale="92500" lnSpcReduction="10000"/>
          </a:bodyPr>
          <a:lstStyle/>
          <a:p>
            <a:pPr lvl="1">
              <a:buFont typeface="Arial" pitchFamily="34" charset="0"/>
              <a:buChar char="•"/>
            </a:pPr>
            <a:r>
              <a:rPr lang="mn-MN" sz="2400" dirty="0" smtClean="0">
                <a:latin typeface="Arial" pitchFamily="34" charset="0"/>
                <a:cs typeface="Arial" pitchFamily="34" charset="0"/>
              </a:rPr>
              <a:t>Хүн амын дунд өвчлөл нэмэгдэж байна.</a:t>
            </a:r>
          </a:p>
          <a:p>
            <a:pPr lvl="1">
              <a:buFont typeface="Arial" pitchFamily="34" charset="0"/>
              <a:buChar char="•"/>
            </a:pPr>
            <a:r>
              <a:rPr lang="mn-MN" sz="2400" dirty="0" smtClean="0">
                <a:latin typeface="Arial" pitchFamily="34" charset="0"/>
                <a:cs typeface="Arial" pitchFamily="34" charset="0"/>
              </a:rPr>
              <a:t>Бичил  уурхай  эрхлэгчдийн эрүүл мэндийн тусламж, үйлчилгээтэй   холбоотой бэрхшээлүүд</a:t>
            </a:r>
          </a:p>
          <a:p>
            <a:pPr lvl="1">
              <a:buFont typeface="Arial" pitchFamily="34" charset="0"/>
              <a:buChar char="•"/>
            </a:pPr>
            <a:r>
              <a:rPr lang="mn-MN" sz="2400" dirty="0" smtClean="0">
                <a:latin typeface="Arial" pitchFamily="34" charset="0"/>
                <a:cs typeface="Arial" pitchFamily="34" charset="0"/>
              </a:rPr>
              <a:t>Эрүүл мэндийн тусламж, үйлчилгээний шинэ эрэлт,  нэмэлт ачаалал  </a:t>
            </a:r>
            <a:endParaRPr lang="mn-MN" dirty="0" smtClean="0">
              <a:latin typeface="Arial" pitchFamily="34" charset="0"/>
              <a:cs typeface="Arial" pitchFamily="34" charset="0"/>
            </a:endParaRPr>
          </a:p>
          <a:p>
            <a:pPr lvl="1">
              <a:buFont typeface="Arial" pitchFamily="34" charset="0"/>
              <a:buChar char="•"/>
            </a:pPr>
            <a:r>
              <a:rPr lang="mn-MN" dirty="0" smtClean="0">
                <a:latin typeface="Arial" pitchFamily="34" charset="0"/>
                <a:cs typeface="Arial" pitchFamily="34" charset="0"/>
              </a:rPr>
              <a:t>Сумын эрүүл мэндийн төвийн төсөв  нь суурин хүн амын тоонд үндэслэдэг тул бүртгэлгүй иргэдийн </a:t>
            </a:r>
            <a:r>
              <a:rPr lang="en-US" dirty="0" err="1" smtClean="0">
                <a:latin typeface="Arial" pitchFamily="34" charset="0"/>
                <a:cs typeface="Arial" pitchFamily="34" charset="0"/>
              </a:rPr>
              <a:t>эрэлтийг</a:t>
            </a:r>
            <a:r>
              <a:rPr lang="en-US" dirty="0" smtClean="0">
                <a:latin typeface="Arial" pitchFamily="34" charset="0"/>
                <a:cs typeface="Arial" pitchFamily="34" charset="0"/>
              </a:rPr>
              <a:t> </a:t>
            </a:r>
            <a:r>
              <a:rPr lang="en-US" dirty="0" err="1" smtClean="0">
                <a:latin typeface="Arial" pitchFamily="34" charset="0"/>
                <a:cs typeface="Arial" pitchFamily="34" charset="0"/>
              </a:rPr>
              <a:t>ханга</a:t>
            </a:r>
            <a:r>
              <a:rPr lang="mn-MN" dirty="0" smtClean="0">
                <a:latin typeface="Arial" pitchFamily="34" charset="0"/>
                <a:cs typeface="Arial" pitchFamily="34" charset="0"/>
              </a:rPr>
              <a:t>х боломж бага  </a:t>
            </a:r>
            <a:endParaRPr lang="mn-MN" sz="2400" dirty="0" smtClean="0">
              <a:latin typeface="Arial" pitchFamily="34" charset="0"/>
              <a:cs typeface="Arial" pitchFamily="34" charset="0"/>
            </a:endParaRPr>
          </a:p>
          <a:p>
            <a:pPr lvl="1">
              <a:buFont typeface="Arial" pitchFamily="34" charset="0"/>
              <a:buChar char="•"/>
            </a:pPr>
            <a:r>
              <a:rPr lang="mn-MN" sz="2400" dirty="0" smtClean="0">
                <a:latin typeface="Arial" pitchFamily="34" charset="0"/>
                <a:cs typeface="Arial" pitchFamily="34" charset="0"/>
              </a:rPr>
              <a:t>Уул уурхайн бүс нутгуудад, түүнчлэн Өмнөговь аймгийн хувьд эрүүл мэндийн салбарт хүний нөөц дутмаг</a:t>
            </a:r>
          </a:p>
          <a:p>
            <a:pPr lvl="1">
              <a:buFont typeface="Arial" pitchFamily="34" charset="0"/>
              <a:buChar char="•"/>
            </a:pPr>
            <a:r>
              <a:rPr lang="mn-MN" sz="2400" dirty="0" smtClean="0">
                <a:latin typeface="Arial" pitchFamily="34" charset="0"/>
                <a:cs typeface="Arial" pitchFamily="34" charset="0"/>
              </a:rPr>
              <a:t>Эмнэлгийн дэд бүтэц дутагдалтай </a:t>
            </a:r>
          </a:p>
          <a:p>
            <a:pPr lvl="1">
              <a:buFont typeface="Arial" pitchFamily="34" charset="0"/>
              <a:buChar char="•"/>
            </a:pPr>
            <a:r>
              <a:rPr lang="mn-MN" sz="2400" dirty="0" smtClean="0">
                <a:latin typeface="Arial" pitchFamily="34" charset="0"/>
                <a:cs typeface="Arial" pitchFamily="34" charset="0"/>
              </a:rPr>
              <a:t>Салбар хоорондын хамтын ажиллагаа хангалтгүй  </a:t>
            </a:r>
          </a:p>
          <a:p>
            <a:pPr lvl="1">
              <a:buNone/>
            </a:pPr>
            <a:r>
              <a:rPr lang="mn-MN"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dirty="0" smtClean="0"/>
              <a:t>        Тулгамдсан асуудал </a:t>
            </a:r>
            <a:endParaRPr lang="en-US" dirty="0"/>
          </a:p>
        </p:txBody>
      </p:sp>
      <p:sp>
        <p:nvSpPr>
          <p:cNvPr id="2" name="Content Placeholder 1"/>
          <p:cNvSpPr>
            <a:spLocks noGrp="1"/>
          </p:cNvSpPr>
          <p:nvPr>
            <p:ph idx="1"/>
          </p:nvPr>
        </p:nvSpPr>
        <p:spPr/>
        <p:txBody>
          <a:bodyPr>
            <a:normAutofit fontScale="77500" lnSpcReduction="20000"/>
          </a:bodyPr>
          <a:lstStyle/>
          <a:p>
            <a:r>
              <a:rPr lang="mn-MN" dirty="0" smtClean="0"/>
              <a:t>ҮСХ-ны  2003 - 2013 оны мэдээгээр,  манай улсын хүн амын тоо 2003/2 476 644/- 2013 онд /2870 897/ 394253 хүнээр өссөн. </a:t>
            </a:r>
          </a:p>
          <a:p>
            <a:r>
              <a:rPr lang="mn-MN" dirty="0" smtClean="0"/>
              <a:t> Бүс нутгаар авч үзэхэд,  баруун бүсийн  хүн амын тоо буурч, харин төвийн бүсийн  хүн амын тоо бүсүүдийн хэмжээнд хамгийн өндөр өсөлттэй байна. </a:t>
            </a:r>
            <a:endParaRPr lang="en-US" dirty="0" smtClean="0"/>
          </a:p>
          <a:p>
            <a:r>
              <a:rPr lang="mn-MN" dirty="0" smtClean="0"/>
              <a:t>Төвийн бүсийн хүн амын өсөлтийг аймаг бүрээр авч үзэхэд: Өмнөгөвь  аймагт хамгийн өндөр өсөлттэй буюу 2003 онд 47821 хүн бүртгэгдсэн ба 2013 онд 58555 хүн бүртгэгдсэн байна.  Өмнөговь аймгийн 15 сумын хүн амын өсөлтийг авч үзэхэд, Цогт цэций сумын бүртгэлтэй  хүн ам 2013  оны байдлаар 6108 болж, 2003 онтой харьцуулахад 3 дахин, Ханбогд сумын хүн амын тоо 2013 онд 4712 болж, 2 дахин өссөн байна.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2671</Words>
  <Application>Microsoft Office PowerPoint</Application>
  <PresentationFormat>On-screen Show (4:3)</PresentationFormat>
  <Paragraphs>226</Paragraphs>
  <Slides>30</Slides>
  <Notes>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   УУЛ УУРХАЙН НӨЛӨӨЛЛИЙН БҮС НУТГИЙН ХҮН АМЫН  ЭРҮҮЛ МЭНДИЙН ТАЛААР АВАХ АРГА ХЭМЖЭЭНИЙ СТРАТЕГИ                   (2015-2019 он)                 /төсөл/    </vt:lpstr>
      <vt:lpstr>Агуулга </vt:lpstr>
      <vt:lpstr>       Үндэслэл</vt:lpstr>
      <vt:lpstr>    Үндэслэл </vt:lpstr>
      <vt:lpstr>Үндэслэл </vt:lpstr>
      <vt:lpstr>Үндэслэл </vt:lpstr>
      <vt:lpstr>Тулгамдсан асуудал</vt:lpstr>
      <vt:lpstr>Тулгамдсан асуудал </vt:lpstr>
      <vt:lpstr>        Тулгамдсан асуудал </vt:lpstr>
      <vt:lpstr>Тулгамдсан асуудал </vt:lpstr>
      <vt:lpstr>Slide 11</vt:lpstr>
      <vt:lpstr>  Хүн амын өвчлөл , бүс нутгаар</vt:lpstr>
      <vt:lpstr>Зүүн бүсийн хүн амын өвчлөл </vt:lpstr>
      <vt:lpstr>  </vt:lpstr>
      <vt:lpstr>Стратегийн зорилго</vt:lpstr>
      <vt:lpstr>                Зорилтууд</vt:lpstr>
      <vt:lpstr>               Зорилтууд:</vt:lpstr>
      <vt:lpstr>      Хэрэгжүүлэх үйл ажиллагааны чиглэл</vt:lpstr>
      <vt:lpstr>Хэрэгжүүлэх үйл ажиллагааны чиглэл</vt:lpstr>
      <vt:lpstr>Хэрэгжүүлэх үйл ажиллагааны чиглэл</vt:lpstr>
      <vt:lpstr>      Хэрэгжүүлэх үйл ажиллагааны чиглэл</vt:lpstr>
      <vt:lpstr>Хэрэгжүүлэх үйл ажиллагааны чиглэл</vt:lpstr>
      <vt:lpstr>Хэрэгжүүлэх үйл ажиллагааны чиглэл</vt:lpstr>
      <vt:lpstr>Хэрэгжүүлэх үйл ажиллагааны чиглэл</vt:lpstr>
      <vt:lpstr>Зорилт 1-ийн     үр дүн </vt:lpstr>
      <vt:lpstr>    Зорилт  2-ын     үр дүн </vt:lpstr>
      <vt:lpstr>       Зорилт  3-ын  үр дүн</vt:lpstr>
      <vt:lpstr>       Зорилт  4-ийн  үр дүн</vt:lpstr>
      <vt:lpstr>Шалгуур үзүүлэлт</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УУЛ УУРХАЙН НӨЛӨӨЛЛИЙН БҮС НУТГИЙН ХҮН АМЫН  ЭРҮҮЛ МЭНДИЙН ТАЛААР АВАХ АРГА ХЭМЖЭЭНИЙ СТРАТЕГИ                   (2015-2019 он)                 /төсөл/</dc:title>
  <dc:creator>Soninkhuu</dc:creator>
  <cp:lastModifiedBy>Odnoo Brown</cp:lastModifiedBy>
  <cp:revision>47</cp:revision>
  <dcterms:created xsi:type="dcterms:W3CDTF">2006-08-16T00:00:00Z</dcterms:created>
  <dcterms:modified xsi:type="dcterms:W3CDTF">2014-10-29T22:01:35Z</dcterms:modified>
</cp:coreProperties>
</file>