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99" r:id="rId4"/>
    <p:sldId id="300" r:id="rId5"/>
    <p:sldId id="274" r:id="rId6"/>
    <p:sldId id="268" r:id="rId7"/>
    <p:sldId id="270" r:id="rId8"/>
    <p:sldId id="271" r:id="rId9"/>
    <p:sldId id="283" r:id="rId10"/>
    <p:sldId id="284" r:id="rId11"/>
    <p:sldId id="285" r:id="rId12"/>
    <p:sldId id="286" r:id="rId13"/>
    <p:sldId id="262" r:id="rId14"/>
    <p:sldId id="263" r:id="rId15"/>
    <p:sldId id="287" r:id="rId16"/>
    <p:sldId id="257" r:id="rId17"/>
    <p:sldId id="301" r:id="rId18"/>
    <p:sldId id="302" r:id="rId19"/>
    <p:sldId id="275" r:id="rId20"/>
    <p:sldId id="278" r:id="rId21"/>
    <p:sldId id="279" r:id="rId22"/>
    <p:sldId id="290" r:id="rId23"/>
    <p:sldId id="291" r:id="rId24"/>
    <p:sldId id="293" r:id="rId25"/>
    <p:sldId id="294" r:id="rId26"/>
    <p:sldId id="292" r:id="rId27"/>
    <p:sldId id="29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599" autoAdjust="0"/>
  </p:normalViewPr>
  <p:slideViewPr>
    <p:cSldViewPr>
      <p:cViewPr varScale="1">
        <p:scale>
          <a:sx n="80" d="100"/>
          <a:sy n="80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3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8BFE8E-7AD0-4F33-A035-6F0DC01D506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62DE42-03B8-47B8-8425-AC2E410EB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1C3C12-7F0D-4F99-A57C-40C7FAF66440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713362-C772-4E3D-A598-E41743CD3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87E7-A1DF-473A-A7AA-C8B46086CE5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88D0-335F-4002-84EC-E9263E0E0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7D16-D540-4A9A-B3CC-8130D20835E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6E6F-E03E-4EE9-A228-6064F5D7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9BB2-9D75-4A70-9C22-509D1737A24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D5F4-C023-437B-AFDF-B5CC0C615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3533-A1F0-45FF-98F5-B17D6A20059F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B6DB-E9F9-445C-B48F-9438AE82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84F-2206-417E-A4C8-60E82F597F9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8A42-2575-4C1C-B223-36B97C9A5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3744-C013-410B-A57E-69F4F05678D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4CF5-6A1F-47B4-8730-3814F9C8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B619-433F-4E4F-B249-7B50465499FF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9429-BE4F-4F3A-A5FE-047D0F14B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4454-AADB-4FD7-939E-C6D936DA765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05CA-E42B-47E8-89F0-E473467F5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9B3-77A2-484F-A8D3-70756739CC6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EFFF-8083-4D1D-AD48-189748F7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85C5-5DDD-4B0F-91F5-BCEF5E4CAFE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850A-8066-407B-B727-A5836125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B859-64FB-4948-9DD0-7CFEF837A1D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D4F6-1097-4A84-ABAA-13A7D5A04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3F285-65F2-431E-8A81-85F325996AA0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B24AD1-9076-49FB-A506-EFA7F704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10000" y="1066800"/>
            <a:ext cx="5181600" cy="5334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mn-MN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ХАЛДВАРТ БУС ӨВЧИН, ОСОЛ ГЭМТЛИЙН ШАЛТГААН, ЭРСДЭЛТ ХҮЧИН ЗҮЙЛСИЙН ТАРХАЛТЫН СУДАЛГАА- 2013</a:t>
            </a:r>
            <a:r>
              <a:rPr lang="mn-MN" sz="2400" b="1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2060"/>
                </a:solidFill>
              </a:rPr>
              <a:t>April 30, 2014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HRO Meeting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mn-MN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17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1447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1905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7" descr="WHO | World Health Organiz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213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81400" cy="525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9" name="Picture 2" descr="C:\Documents and Settings\user\Desktop\steps.launch\presentation\HBo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Logo_Nemh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0292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5943600" y="5791200"/>
            <a:ext cx="2057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mn-MN" sz="1100" b="1">
                <a:solidFill>
                  <a:srgbClr val="548DD4"/>
                </a:solidFill>
              </a:rPr>
              <a:t>НИЙГМИЙН ЭРҮҮЛ  МЭНДИЙН ҮНДЭСНИЙ ТӨВ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Тамхины хэрэглээ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050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Архины хэрэглээ 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307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525963"/>
        </p:xfrm>
        <a:graphic>
          <a:graphicData uri="http://schemas.openxmlformats.org/presentationml/2006/ole">
            <p:oleObj spid="_x0000_s3074" r:id="rId3" imgW="8382727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Архины хэрэглээ 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4098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05800" cy="4953000"/>
        </p:xfrm>
        <a:graphic>
          <a:graphicData uri="http://schemas.openxmlformats.org/presentationml/2006/ole">
            <p:oleObj spid="_x0000_s4098" r:id="rId3" imgW="8309568" imgH="495038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mn-MN" sz="2800" b="1" smtClean="0">
                <a:latin typeface="Arial" charset="0"/>
                <a:cs typeface="Arial" charset="0"/>
              </a:rPr>
              <a:t>Хоногт 5 нэгжээс бага жимс, хүнсний ногоо хэрэглэсэн хүн амын эзлэх хувь</a:t>
            </a:r>
            <a:endParaRPr lang="en-US" sz="28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5122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presentationml/2006/ole">
            <p:oleObj spid="_x0000_s5122" r:id="rId3" imgW="8230313" imgH="4523624" progId="Excel.Sheet.8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293813"/>
            <a:ext cx="8229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mn-MN" sz="3600" b="1" smtClean="0">
                <a:latin typeface="Arial" charset="0"/>
                <a:cs typeface="Arial" charset="0"/>
              </a:rPr>
              <a:t>Хөдөлгөөн идэвхи</a:t>
            </a:r>
            <a:endParaRPr lang="en-US" sz="36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3000" cy="5334000"/>
        </p:xfrm>
        <a:graphic>
          <a:graphicData uri="http://schemas.openxmlformats.org/presentationml/2006/ole">
            <p:oleObj spid="_x0000_s6146" name="Worksheet" r:id="rId3" imgW="7078968" imgH="4510968" progId="Excel.Sheet.8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mtClean="0"/>
              <a:t>Илүүдэл жин ба таргалалт </a:t>
            </a:r>
            <a:r>
              <a:rPr lang="en-US" smtClean="0"/>
              <a:t>(</a:t>
            </a:r>
            <a:r>
              <a:rPr lang="mn-MN" smtClean="0"/>
              <a:t>БЖИ≥25</a:t>
            </a:r>
            <a:r>
              <a:rPr lang="en-US" smtClean="0"/>
              <a:t>)</a:t>
            </a:r>
          </a:p>
        </p:txBody>
      </p:sp>
      <p:graphicFrame>
        <p:nvGraphicFramePr>
          <p:cNvPr id="717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7170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Илүүдэл жин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БЖИ=25.0-29.9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mn-MN" sz="3200" b="1" dirty="0" smtClean="0">
                <a:latin typeface="Arial" pitchFamily="34" charset="0"/>
                <a:cs typeface="Arial" pitchFamily="34" charset="0"/>
              </a:rPr>
            </a:b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таргалалт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БЖИ≥30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7613"/>
            <a:ext cx="8229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4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382000" cy="5043488"/>
        </p:xfrm>
        <a:graphic>
          <a:graphicData uri="http://schemas.openxmlformats.org/presentationml/2006/ole">
            <p:oleObj spid="_x0000_s8194" name="Worksheet" r:id="rId3" imgW="7071408" imgH="47852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mtClean="0"/>
              <a:t>Артерийн даралтын дундаж хэмжээ </a:t>
            </a:r>
            <a:r>
              <a:rPr lang="en-US" smtClean="0"/>
              <a:t>(</a:t>
            </a:r>
            <a:r>
              <a:rPr lang="mn-MN" smtClean="0"/>
              <a:t>мм МУБ</a:t>
            </a:r>
            <a:r>
              <a:rPr lang="en-US" smtClean="0"/>
              <a:t>)</a:t>
            </a:r>
          </a:p>
        </p:txBody>
      </p:sp>
      <p:graphicFrame>
        <p:nvGraphicFramePr>
          <p:cNvPr id="921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9218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mtClean="0"/>
              <a:t>Артерийн даралт ихсэлтийн тархалт, %</a:t>
            </a:r>
            <a:endParaRPr lang="en-US" smtClean="0"/>
          </a:p>
        </p:txBody>
      </p:sp>
      <p:graphicFrame>
        <p:nvGraphicFramePr>
          <p:cNvPr id="10242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10600" cy="4648200"/>
        </p:xfrm>
        <a:graphic>
          <a:graphicData uri="http://schemas.openxmlformats.org/presentationml/2006/ole">
            <p:oleObj spid="_x0000_s10242" r:id="rId3" imgW="8608298" imgH="464555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Хөх, умайн хүзүүний хавдрын</a:t>
            </a:r>
            <a:br>
              <a:rPr lang="mn-MN" sz="3200" b="1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mn-MN" sz="3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эрт илрүүлэг</a:t>
            </a:r>
            <a:endParaRPr lang="en-US" sz="32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/>
          <a:lstStyle/>
          <a:p>
            <a:r>
              <a:rPr lang="mn-MN" sz="2400" smtClean="0">
                <a:latin typeface="Arial" charset="0"/>
                <a:cs typeface="Arial" charset="0"/>
              </a:rPr>
              <a:t>Эмэгтэйчүүдийн  53.5 хувь умайн хүзүүний хорт хавдрын эрт илрүүлэгийн үзлэгт хамрагдсан. </a:t>
            </a:r>
          </a:p>
          <a:p>
            <a:pPr>
              <a:buFont typeface="Arial" charset="0"/>
              <a:buNone/>
            </a:pPr>
            <a:endParaRPr lang="mn-MN" sz="2400" smtClean="0">
              <a:latin typeface="Arial" charset="0"/>
              <a:cs typeface="Arial" charset="0"/>
            </a:endParaRPr>
          </a:p>
          <a:p>
            <a:r>
              <a:rPr lang="mn-MN" sz="2400" smtClean="0">
                <a:latin typeface="Arial" charset="0"/>
                <a:cs typeface="Arial" charset="0"/>
              </a:rPr>
              <a:t>Эмэгтэйчүүдийн 33.1 хувь нь эрүүл мэндийн ажилтанаар хөхөө шинжүүлсэн байна.</a:t>
            </a:r>
          </a:p>
          <a:p>
            <a:pPr>
              <a:buFont typeface="Arial" charset="0"/>
              <a:buNone/>
            </a:pPr>
            <a:r>
              <a:rPr lang="mn-MN" sz="240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mn-MN" sz="2400" u="sng" smtClean="0">
                <a:latin typeface="Arial" charset="0"/>
                <a:cs typeface="Arial" charset="0"/>
              </a:rPr>
              <a:t>Эрүүл мэндийн ажилтнаар хөхөө шинж:үүлсэн байдал</a:t>
            </a:r>
            <a:r>
              <a:rPr lang="mn-MN" sz="2400" smtClean="0">
                <a:latin typeface="Arial" charset="0"/>
                <a:cs typeface="Arial" charset="0"/>
              </a:rPr>
              <a:t>:</a:t>
            </a:r>
          </a:p>
          <a:p>
            <a:r>
              <a:rPr lang="mn-MN" sz="2400" smtClean="0">
                <a:latin typeface="Arial" charset="0"/>
                <a:cs typeface="Arial" charset="0"/>
              </a:rPr>
              <a:t>Хөдөөгийн эмэгтэйчүүд – 41%</a:t>
            </a:r>
          </a:p>
          <a:p>
            <a:r>
              <a:rPr lang="mn-MN" sz="2400" smtClean="0">
                <a:latin typeface="Arial" charset="0"/>
                <a:cs typeface="Arial" charset="0"/>
              </a:rPr>
              <a:t>Хотын эмэгтэйчүүд – 24.6%</a:t>
            </a:r>
            <a:endParaRPr lang="en-US" sz="2400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9413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ÕÀËÄÂÀÐÒ ÁÓÑ </a:t>
            </a:r>
            <a:r>
              <a:rPr lang="mn-MN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mn-MN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ÈÍ - ÄÝËÕÈÉÍ Õ</a:t>
            </a:r>
            <a:r>
              <a:rPr lang="mn-MN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 ÀÌÛÍ ÍÀÑ ÁÀÐÀËÒÛÍ ÒÝÐÃ</a:t>
            </a:r>
            <a:r>
              <a:rPr lang="mn-MN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ËÝÕ ØÀËÒÃÀÀÍ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2362200" cy="5072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Äýëõèéí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õ¿í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àìûí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íèéò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íàñ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áàðàëòûí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õóâü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mn-MN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Õºãæèæ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áóé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îðíóóä</a:t>
            </a:r>
            <a:r>
              <a:rPr lang="mn-MN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ын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õ¿í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àìûí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íàñ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áàðàëòûí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80</a:t>
            </a:r>
            <a:r>
              <a:rPr lang="mn-MN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õóâü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ÕÁª-</a:t>
            </a:r>
            <a:r>
              <a:rPr lang="mn-MN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ний шалтгаантай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íàñ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áàðàëò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16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ñàÿ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mn-MN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(70 –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ààñ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äîîø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íàñ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Èðýõ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æèëä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õóâèàð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íýìýãäý</a:t>
            </a:r>
            <a:r>
              <a:rPr lang="mn-MN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 төлөвтэй байна.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028825" y="6286500"/>
            <a:ext cx="7115175" cy="363538"/>
          </a:xfrm>
        </p:spPr>
        <p:txBody>
          <a:bodyPr/>
          <a:lstStyle/>
          <a:p>
            <a:pPr>
              <a:defRPr/>
            </a:pPr>
            <a:endParaRPr lang="en-US" i="1" dirty="0"/>
          </a:p>
          <a:p>
            <a:pPr>
              <a:defRPr/>
            </a:pPr>
            <a:endParaRPr lang="en-US" i="1" dirty="0"/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i="1" dirty="0"/>
              <a:t>Source: First </a:t>
            </a:r>
            <a:r>
              <a:rPr lang="en-US" i="1" dirty="0" err="1"/>
              <a:t>NCDnet</a:t>
            </a:r>
            <a:r>
              <a:rPr lang="en-US" i="1" dirty="0"/>
              <a:t> Global Forum World Health Organization (Geneva, 24 February 2010)</a:t>
            </a:r>
            <a:endParaRPr lang="en-US" dirty="0"/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05FE9-239E-49B3-8913-2BAFC71B5F5C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357313"/>
            <a:ext cx="6307138" cy="504348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914400"/>
          </a:xfrm>
        </p:spPr>
        <p:txBody>
          <a:bodyPr/>
          <a:lstStyle/>
          <a:p>
            <a:r>
              <a:rPr lang="en-US" sz="2400" b="1" smtClean="0">
                <a:latin typeface="Arial" charset="0"/>
                <a:cs typeface="Arial" charset="0"/>
              </a:rPr>
              <a:t/>
            </a:r>
            <a:br>
              <a:rPr lang="en-US" sz="2400" b="1" smtClean="0">
                <a:latin typeface="Arial" charset="0"/>
                <a:cs typeface="Arial" charset="0"/>
              </a:rPr>
            </a:br>
            <a:r>
              <a:rPr lang="mn-MN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ХАЛДВАРТ БУС ӨВЧНИЙ </a:t>
            </a:r>
            <a:br>
              <a:rPr lang="mn-MN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mn-MN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ЭРҮҮЛ МЭНДИЙН ТУСЛАМЖ ҮЙЛЧИЛГЭЭ</a:t>
            </a:r>
            <a:r>
              <a:rPr lang="en-US" sz="2400" b="1" smtClean="0">
                <a:latin typeface="Arial" charset="0"/>
                <a:cs typeface="Arial" charset="0"/>
              </a:rPr>
              <a:t/>
            </a:r>
            <a:br>
              <a:rPr lang="en-US" sz="2400" b="1" smtClean="0">
                <a:latin typeface="Arial" charset="0"/>
                <a:cs typeface="Arial" charset="0"/>
              </a:rPr>
            </a:br>
            <a:endParaRPr lang="en-US" sz="2400" smtClean="0"/>
          </a:p>
        </p:txBody>
      </p:sp>
      <p:graphicFrame>
        <p:nvGraphicFramePr>
          <p:cNvPr id="11266" name="Chart 5"/>
          <p:cNvGraphicFramePr>
            <a:graphicFrameLocks noGrp="1"/>
          </p:cNvGraphicFramePr>
          <p:nvPr>
            <p:ph idx="1"/>
          </p:nvPr>
        </p:nvGraphicFramePr>
        <p:xfrm>
          <a:off x="388938" y="2065338"/>
          <a:ext cx="8420100" cy="4424362"/>
        </p:xfrm>
        <a:graphic>
          <a:graphicData uri="http://schemas.openxmlformats.org/presentationml/2006/ole">
            <p:oleObj spid="_x0000_s11266" name="Worksheet" r:id="rId3" imgW="7033176" imgH="369577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b="1" smtClean="0">
                <a:latin typeface="Arial" charset="0"/>
                <a:cs typeface="Arial" charset="0"/>
              </a:rPr>
              <a:t>ХБӨ-ний улмаас эрүүл мэндийн тусламж авахдаа зарцуулсан төгрөг, сүүлийн 1 сарын байдлаар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2290" name="Chart 8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382000" cy="4572000"/>
        </p:xfrm>
        <a:graphic>
          <a:graphicData uri="http://schemas.openxmlformats.org/presentationml/2006/ole">
            <p:oleObj spid="_x0000_s12290" r:id="rId3" imgW="7809653" imgH="400541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Биохимийн эрсдэлт хүчин зүйл 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7651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Чихрийн шижин 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1331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3314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Биохимийн эрсдэл хүчин зүйлс 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14338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724400"/>
        </p:xfrm>
        <a:graphic>
          <a:graphicData uri="http://schemas.openxmlformats.org/presentationml/2006/ole">
            <p:oleObj spid="_x0000_s14338" r:id="rId3" imgW="8303472" imgH="472480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ХБӨ-өөр өвчлөх эрсдэл </a:t>
            </a:r>
            <a:endParaRPr lang="en-US" b="1" smtClean="0">
              <a:solidFill>
                <a:srgbClr val="0070C0"/>
              </a:solidFill>
            </a:endParaRPr>
          </a:p>
        </p:txBody>
      </p:sp>
      <p:sp>
        <p:nvSpPr>
          <p:cNvPr id="15364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mn-MN" b="1" dirty="0" smtClean="0"/>
              <a:t>Нийтлэг эрсдэлт хүчин зүйлс</a:t>
            </a:r>
          </a:p>
          <a:p>
            <a:r>
              <a:rPr lang="mn-MN" dirty="0" smtClean="0"/>
              <a:t>Өдөр бүр тамхи татдаг </a:t>
            </a:r>
          </a:p>
          <a:p>
            <a:r>
              <a:rPr lang="mn-MN" dirty="0" smtClean="0"/>
              <a:t>Өдөрт 5 нэгжээс бага жимс, ногоо хэрэглэдэг </a:t>
            </a:r>
          </a:p>
          <a:p>
            <a:r>
              <a:rPr lang="mn-MN" dirty="0" smtClean="0"/>
              <a:t>Хөдөлгөөний хомсдолтой </a:t>
            </a:r>
          </a:p>
          <a:p>
            <a:r>
              <a:rPr lang="mn-MN" dirty="0" smtClean="0"/>
              <a:t>Илүүдэл жинтэй </a:t>
            </a:r>
            <a:r>
              <a:rPr lang="en-US" dirty="0" smtClean="0"/>
              <a:t>(</a:t>
            </a:r>
            <a:r>
              <a:rPr lang="mn-MN" dirty="0" smtClean="0"/>
              <a:t>БЖИ≥25</a:t>
            </a:r>
            <a:r>
              <a:rPr lang="en-US" dirty="0" smtClean="0"/>
              <a:t>)</a:t>
            </a:r>
          </a:p>
          <a:p>
            <a:r>
              <a:rPr lang="mn-MN" dirty="0" smtClean="0"/>
              <a:t>Артерийн даралт ихсэлт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5362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76775" y="1600200"/>
          <a:ext cx="3981450" cy="4525963"/>
        </p:xfrm>
        <a:graphic>
          <a:graphicData uri="http://schemas.openxmlformats.org/presentationml/2006/ole">
            <p:oleObj spid="_x0000_s15362" name="Worksheet" r:id="rId3" imgW="3762375" imgH="42767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ХБӨ-өөр өвчлөх эрсдэл </a:t>
            </a:r>
            <a:endParaRPr lang="en-US" b="1" smtClean="0">
              <a:solidFill>
                <a:srgbClr val="0070C0"/>
              </a:solidFill>
            </a:endParaRPr>
          </a:p>
        </p:txBody>
      </p:sp>
      <p:graphicFrame>
        <p:nvGraphicFramePr>
          <p:cNvPr id="1638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82000" cy="4876800"/>
        </p:xfrm>
        <a:graphic>
          <a:graphicData uri="http://schemas.openxmlformats.org/presentationml/2006/ole">
            <p:oleObj spid="_x0000_s16386" r:id="rId3" imgW="8382727" imgH="487722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b="1" smtClean="0">
                <a:solidFill>
                  <a:srgbClr val="0070C0"/>
                </a:solidFill>
              </a:rPr>
              <a:t>Анхаарал тавьсанд талархал илэрхийлье</a:t>
            </a:r>
            <a:endParaRPr lang="en-US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mtClean="0"/>
              <a:t>ХБӨ дэлхий дахинд </a:t>
            </a:r>
            <a:endParaRPr lang="en-US" smtClean="0"/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mtClean="0"/>
              <a:t>2008 оны байдлаар 57 сая хүн нас барсан, тэдгээрийн 36 сая буюу 63 хувь нь ХБӨ, ялангуяа ЗСӨ, ЧШ, хавдар, амьсгалын замын архаг өвчний шалтгаантай байжээ. </a:t>
            </a:r>
          </a:p>
          <a:p>
            <a:r>
              <a:rPr lang="mn-MN" smtClean="0"/>
              <a:t>ЗСӨ, ЧШ-гийн шалтгаантай нас баралтын 80 хувь, уушгины архаг бөглөрөлтөт өвчний шалтгаантай нас баралтын 90 хувь нь бага, дунд орлоготой орнуудад ногдож байна. </a:t>
            </a:r>
            <a:endParaRPr lang="en-US" smtClean="0"/>
          </a:p>
          <a:p>
            <a:endParaRPr lang="mn-MN" smtClean="0"/>
          </a:p>
          <a:p>
            <a:pPr algn="r">
              <a:buFont typeface="Arial" charset="0"/>
              <a:buNone/>
            </a:pPr>
            <a:r>
              <a:rPr lang="en-US" sz="1800" smtClean="0">
                <a:solidFill>
                  <a:srgbClr val="0070C0"/>
                </a:solidFill>
              </a:rPr>
              <a:t>(WHO: </a:t>
            </a:r>
            <a:r>
              <a:rPr lang="en-US" sz="1800" b="1" smtClean="0">
                <a:solidFill>
                  <a:srgbClr val="0070C0"/>
                </a:solidFill>
              </a:rPr>
              <a:t>Global status report on noncommunicable diseases 2010</a:t>
            </a:r>
            <a:r>
              <a:rPr lang="en-US" sz="1800" smtClean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200" b="1" smtClean="0"/>
              <a:t>Нас баралтын тэргүүлэх шалтгаан</a:t>
            </a:r>
            <a:br>
              <a:rPr lang="mn-MN" sz="3200" b="1" smtClean="0"/>
            </a:br>
            <a:r>
              <a:rPr lang="en-US" sz="3200" b="1" smtClean="0"/>
              <a:t>10 000 </a:t>
            </a:r>
            <a:r>
              <a:rPr lang="mn-MN" sz="3200" b="1" smtClean="0"/>
              <a:t>хүн амд</a:t>
            </a:r>
            <a:r>
              <a:rPr lang="en-US" sz="3200" b="1" smtClean="0"/>
              <a:t>, 2012</a:t>
            </a:r>
            <a:endParaRPr lang="en-US" sz="3200" smtClean="0"/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800600"/>
        </p:xfrm>
        <a:graphic>
          <a:graphicData uri="http://schemas.openxmlformats.org/presentationml/2006/ole">
            <p:oleObj spid="_x0000_s1026" r:id="rId3" imgW="8309568" imgH="479796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95800"/>
            <a:ext cx="8458200" cy="2133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mn-MN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СУДАЛГААНЫ ОНЦЛОГ </a:t>
            </a:r>
            <a:r>
              <a:rPr lang="mn-MN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mn-MN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ХАЛДВАРТ БУС ӨВЧНӨӨС СЭРГИЙЛЭХ, ХЯНАХ” МУ-ЫН ЗГ ҮНДЭСНИЙ ХӨТӨЛБӨР, 2005-2013, ХЭРЭГЖИЛТИЙН ҮНЭЛГЭЭ,</a:t>
            </a:r>
            <a:br>
              <a:rPr lang="mn-MN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	ХАЛДВАРТ БУС ӨВЧНӨӨС СЭРГИЙЛЭХ, ХЯНАХ” МУ-ЫН ЗГ </a:t>
            </a:r>
            <a:r>
              <a:rPr lang="mn-MN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mn-MN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ӨТӨЛБӨР, ШИНЭ ХӨТӨЛБӨРИЙН ҮНДЭСЛЭЛ, </a:t>
            </a:r>
            <a:br>
              <a:rPr lang="mn-MN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МОНГОЛЫН МЯНГАНЫ СОРИЛЫН САНГИЙН ЭРҮҮЛ МЭНДИЙН ТӨСӨЛ,  ЭРҮҮЛ МЭНДИЙН ТӨСӨЛ, 2009-2013, ХЭРЭГЖИЛТИЙН ҮНЭЛГЭЭ</a:t>
            </a:r>
            <a:r>
              <a:rPr lang="mn-MN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3886200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 Mon"/>
              </a:rPr>
              <a:t>Судалгааны зорилго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Mon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600200"/>
            <a:ext cx="4800600" cy="4800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БӨ-ний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эрсдэлт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хүчин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зүйлсийн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тархалт</a:t>
            </a:r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чиг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хандлагыг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тогтоо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БӨ-өөс сэргийлэх, хянах чиглэлээр </a:t>
            </a:r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үндэсний хэмжээнд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хэрэгжүүлэх </a:t>
            </a:r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арга хэмжээний чиглэл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ийг тодорхойлох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n-MN" b="1" smtClean="0">
                <a:latin typeface="Arial" charset="0"/>
                <a:cs typeface="Arial" charset="0"/>
              </a:rPr>
              <a:t>СУДАЛГААНЫ ХҮН АМ</a:t>
            </a:r>
            <a:endParaRPr lang="en-US" sz="2700" b="1" i="1" smtClean="0"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mn-MN" sz="24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Судалгааны хүн ам </a:t>
            </a:r>
          </a:p>
          <a:p>
            <a:pPr eaLnBrk="1" hangingPunct="1">
              <a:lnSpc>
                <a:spcPct val="150000"/>
              </a:lnSpc>
            </a:pPr>
            <a:r>
              <a:rPr lang="mn-MN" sz="2400" smtClean="0">
                <a:latin typeface="Arial" charset="0"/>
                <a:cs typeface="Arial" charset="0"/>
              </a:rPr>
              <a:t>1</a:t>
            </a:r>
            <a:r>
              <a:rPr lang="en-US" sz="2400" smtClean="0">
                <a:latin typeface="Arial" charset="0"/>
                <a:cs typeface="Arial" charset="0"/>
              </a:rPr>
              <a:t>5-64 </a:t>
            </a:r>
            <a:r>
              <a:rPr lang="mn-MN" sz="2400" smtClean="0">
                <a:latin typeface="Arial" charset="0"/>
                <a:cs typeface="Arial" charset="0"/>
              </a:rPr>
              <a:t>насны хүмүүс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mn-MN" sz="2400" smtClean="0">
                <a:latin typeface="Arial" charset="0"/>
                <a:cs typeface="Arial" charset="0"/>
              </a:rPr>
              <a:t>Түүврийн хэмжээ </a:t>
            </a:r>
            <a:r>
              <a:rPr lang="en-US" sz="2400" smtClean="0">
                <a:latin typeface="Arial" charset="0"/>
                <a:cs typeface="Arial" charset="0"/>
              </a:rPr>
              <a:t>– 6</a:t>
            </a:r>
            <a:r>
              <a:rPr lang="mn-MN" sz="2400" smtClean="0">
                <a:latin typeface="Arial" charset="0"/>
                <a:cs typeface="Arial" charset="0"/>
              </a:rPr>
              <a:t>013</a:t>
            </a: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mn-MN" sz="24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Хамрах хүрээ</a:t>
            </a:r>
            <a:r>
              <a:rPr lang="en-US" sz="24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mn-MN" sz="2400" b="1" u="sng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21</a:t>
            </a:r>
            <a:r>
              <a:rPr lang="mn-MN" sz="2400" smtClean="0">
                <a:latin typeface="Arial" charset="0"/>
                <a:cs typeface="Arial" charset="0"/>
              </a:rPr>
              <a:t> аймгийн </a:t>
            </a:r>
            <a:r>
              <a:rPr lang="mn-MN" sz="2400" b="1" smtClean="0">
                <a:latin typeface="Arial" charset="0"/>
                <a:cs typeface="Arial" charset="0"/>
              </a:rPr>
              <a:t>32</a:t>
            </a:r>
            <a:r>
              <a:rPr lang="mn-MN" sz="2400" smtClean="0">
                <a:latin typeface="Arial" charset="0"/>
                <a:cs typeface="Arial" charset="0"/>
              </a:rPr>
              <a:t> сум</a:t>
            </a:r>
            <a:r>
              <a:rPr lang="en-US" sz="2400" smtClean="0">
                <a:latin typeface="Arial" charset="0"/>
                <a:cs typeface="Arial" charset="0"/>
              </a:rPr>
              <a:t>; </a:t>
            </a:r>
            <a:endParaRPr lang="mn-MN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mn-MN" sz="2400" smtClean="0">
                <a:latin typeface="Arial" charset="0"/>
                <a:cs typeface="Arial" charset="0"/>
              </a:rPr>
              <a:t>Улаанбаатар, Дархан, Эрдэнэт -</a:t>
            </a:r>
            <a:r>
              <a:rPr lang="mn-MN" sz="2400" b="1" smtClean="0">
                <a:latin typeface="Arial" charset="0"/>
                <a:cs typeface="Arial" charset="0"/>
              </a:rPr>
              <a:t>33</a:t>
            </a:r>
            <a:r>
              <a:rPr lang="mn-MN" sz="2400" smtClean="0">
                <a:latin typeface="Arial" charset="0"/>
                <a:cs typeface="Arial" charset="0"/>
              </a:rPr>
              <a:t> хороо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mn-MN" sz="2400" smtClean="0">
                <a:latin typeface="Arial" charset="0"/>
                <a:cs typeface="Arial" charset="0"/>
              </a:rPr>
              <a:t>       </a:t>
            </a:r>
            <a:r>
              <a:rPr lang="en-US" sz="2400" smtClean="0">
                <a:latin typeface="Arial" charset="0"/>
                <a:cs typeface="Arial" charset="0"/>
              </a:rPr>
              <a:t> (</a:t>
            </a:r>
            <a:r>
              <a:rPr lang="mn-MN" sz="2400" smtClean="0">
                <a:latin typeface="Arial" charset="0"/>
                <a:cs typeface="Arial" charset="0"/>
              </a:rPr>
              <a:t>нийт </a:t>
            </a:r>
            <a:r>
              <a:rPr lang="en-US" sz="2400" b="1" smtClean="0">
                <a:latin typeface="Arial" charset="0"/>
                <a:cs typeface="Arial" charset="0"/>
              </a:rPr>
              <a:t>65 </a:t>
            </a:r>
            <a:r>
              <a:rPr lang="mn-MN" sz="2400" b="1" smtClean="0">
                <a:latin typeface="Arial" charset="0"/>
                <a:cs typeface="Arial" charset="0"/>
              </a:rPr>
              <a:t>кластер</a:t>
            </a:r>
            <a:r>
              <a:rPr lang="en-US" sz="2400" smtClean="0">
                <a:latin typeface="Arial" charset="0"/>
                <a:cs typeface="Arial" charset="0"/>
              </a:rPr>
              <a:t>)</a:t>
            </a:r>
            <a:r>
              <a:rPr lang="mn-MN" sz="2400" smtClean="0">
                <a:latin typeface="Arial" charset="0"/>
                <a:cs typeface="Arial" charset="0"/>
              </a:rPr>
              <a:t> </a:t>
            </a:r>
            <a:endParaRPr lang="en-US" sz="2400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57263"/>
          </a:xfrm>
        </p:spPr>
        <p:txBody>
          <a:bodyPr/>
          <a:lstStyle/>
          <a:p>
            <a:pPr eaLnBrk="1" hangingPunct="1"/>
            <a:r>
              <a:rPr lang="mn-MN" b="1" smtClean="0">
                <a:solidFill>
                  <a:srgbClr val="0070C0"/>
                </a:solidFill>
                <a:latin typeface="Arial" charset="0"/>
                <a:cs typeface="Arial" charset="0"/>
              </a:rPr>
              <a:t>Судалгааны арга зүй</a:t>
            </a:r>
            <a:endParaRPr lang="en-US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4579" name="Picture 5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24400"/>
            <a:ext cx="17589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16970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16970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 rtlCol="0">
            <a:normAutofit fontScale="85000" lnSpcReduction="20000"/>
          </a:bodyPr>
          <a:lstStyle/>
          <a:p>
            <a:pPr marL="57150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marL="57150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3300" b="1" dirty="0" smtClean="0">
                <a:latin typeface="Arial" pitchFamily="34" charset="0"/>
                <a:cs typeface="Arial" pitchFamily="34" charset="0"/>
              </a:rPr>
              <a:t>ШАТЛАЛ 1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:  ÀÑÓÓÌÆÈÉÍ ÀÐÃÀ</a:t>
            </a:r>
            <a:endParaRPr lang="mn-MN" sz="3300" b="1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ðõè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ны хэрэглээ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àìõ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ины хэрэглээ,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Жимс, хүнсний ногооны хэрэглээ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Давсны хэрэглээ,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äºëã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ºº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íèé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и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дэвх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Артерийн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даралт 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ихсэлтийн түүх,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Чихрийн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шижингийн түүх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ñîë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ãýìòýë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, хүчирхийлэл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, </a:t>
            </a:r>
            <a:endParaRPr lang="mn-MN" sz="2900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Хөх, умайн хүзүүний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ýðò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ëð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¿¿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ëý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г,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2900" dirty="0" smtClean="0">
                <a:latin typeface="Arial" pitchFamily="34" charset="0"/>
                <a:cs typeface="Arial" pitchFamily="34" charset="0"/>
              </a:rPr>
              <a:t>ХБӨ-ний эдийн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засгийн үр дагавар </a:t>
            </a:r>
            <a:endParaRPr lang="mn-MN" sz="29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571500" y="228600"/>
            <a:ext cx="8229600" cy="957263"/>
          </a:xfrm>
        </p:spPr>
        <p:txBody>
          <a:bodyPr/>
          <a:lstStyle/>
          <a:p>
            <a:pPr eaLnBrk="1" hangingPunct="1"/>
            <a:r>
              <a:rPr lang="mn-MN" sz="4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Судалгааны арга зүй</a:t>
            </a:r>
            <a:endParaRPr lang="en-US" sz="40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5603" name="Picture 5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24400"/>
            <a:ext cx="17589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16970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16970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 rtlCol="0">
            <a:normAutofit fontScale="77500" lnSpcReduction="20000"/>
          </a:bodyPr>
          <a:lstStyle/>
          <a:p>
            <a:pPr marL="57150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marL="57150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mn-MN" sz="3100" b="1" dirty="0" smtClean="0">
                <a:latin typeface="Arial" pitchFamily="34" charset="0"/>
                <a:cs typeface="Arial" pitchFamily="34" charset="0"/>
              </a:rPr>
              <a:t>ШАТЛАЛ 2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mn-MN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ÁÈÅ ÌÀÕÁÎÄÈÉÍ ÕÝÌÆÈËÒ </a:t>
            </a:r>
            <a:endParaRPr lang="mn-MN" sz="3100" b="1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биеийн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æèí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º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íäºð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á¿ñýëõèéí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òîéðîã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mn-MN" sz="3300" dirty="0" smtClean="0">
                <a:latin typeface="Arial" pitchFamily="34" charset="0"/>
                <a:cs typeface="Arial" pitchFamily="34" charset="0"/>
              </a:rPr>
              <a:t> өөхлөгийн эзлэх  хувь,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артерийн да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ðàëò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3300" dirty="0" smtClean="0">
                <a:latin typeface="Arial" pitchFamily="34" charset="0"/>
                <a:cs typeface="Arial" pitchFamily="34" charset="0"/>
              </a:rPr>
              <a:t>зүрхний цохилтын тоо, </a:t>
            </a:r>
          </a:p>
          <a:p>
            <a:pPr marL="971550" lvl="1" indent="-514350" eaLnBrk="1" fontAlgn="auto" hangingPunct="1">
              <a:spcAft>
                <a:spcPts val="0"/>
              </a:spcAft>
              <a:defRPr/>
            </a:pP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áèå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áÿëäðûí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ñîðèë</a:t>
            </a:r>
            <a:endParaRPr lang="mn-MN" sz="3300" b="1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mn-MN" sz="37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3100" b="1" dirty="0" smtClean="0">
                <a:latin typeface="Arial" pitchFamily="34" charset="0"/>
                <a:cs typeface="Arial" pitchFamily="34" charset="0"/>
              </a:rPr>
              <a:t>ШАТЛАЛ 3: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ËÀÁÎÐÀÒÎÐÈÉÍ ØÈÍÆÈËÃÝÝ </a:t>
            </a:r>
            <a:r>
              <a:rPr lang="en-US" sz="37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захын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öóñ</a:t>
            </a:r>
            <a:r>
              <a:rPr lang="mn-MN" sz="3300" dirty="0" smtClean="0">
                <a:latin typeface="Arial" pitchFamily="34" charset="0"/>
                <a:cs typeface="Arial" pitchFamily="34" charset="0"/>
              </a:rPr>
              <a:t>анд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ãëþêîç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õîëåñòåðè</a:t>
            </a:r>
            <a:r>
              <a:rPr lang="mn-MN" sz="33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òðèãëèöåðèä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</a:t>
            </a:r>
            <a:endParaRPr lang="mn-MN" sz="33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сийвэнд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èõ</a:t>
            </a:r>
            <a:r>
              <a:rPr lang="mn-MN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áàãà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íÿãòòàé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ëèïîïðîòåèä</a:t>
            </a:r>
            <a:endParaRPr lang="mn-MN" sz="33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mn-MN" sz="3300" dirty="0" smtClean="0">
                <a:latin typeface="Arial" pitchFamily="34" charset="0"/>
                <a:cs typeface="Arial" pitchFamily="34" charset="0"/>
              </a:rPr>
              <a:t>нэг удаагийн шээсэнд натри, креатинин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507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Microsoft Office Excel 97-2003 Worksheet</vt:lpstr>
      <vt:lpstr>Worksheet</vt:lpstr>
      <vt:lpstr> ХАЛДВАРТ БУС ӨВЧИН, ОСОЛ ГЭМТЛИЙН ШАЛТГААН, ЭРСДЭЛТ ХҮЧИН ЗҮЙЛСИЙН ТАРХАЛТЫН СУДАЛГАА- 2013   April 30, 2014 HRO Meeting   </vt:lpstr>
      <vt:lpstr> ÕÀËÄÂÀÐÒ ÁÓÑ ӨÂЧÈÍ - ÄÝËÕÈÉÍ ÕҮÍ ÀÌÛÍ ÍÀÑ ÁÀÐÀËÒÛÍ ÒÝÐÃҮҮËÝÕ ØÀËÒÃÀÀÍ</vt:lpstr>
      <vt:lpstr>ХБӨ дэлхий дахинд </vt:lpstr>
      <vt:lpstr>Нас баралтын тэргүүлэх шалтгаан 10 000 хүн амд, 2012</vt:lpstr>
      <vt:lpstr>СУДАЛГААНЫ ОНЦЛОГ    ХАЛДВАРТ БУС ӨВЧНӨӨС СЭРГИЙЛЭХ, ХЯНАХ” МУ-ЫН ЗГ ҮНДЭСНИЙ ХӨТӨЛБӨР, 2005-2013, ХЭРЭГЖИЛТИЙН ҮНЭЛГЭЭ,   ХАЛДВАРТ БУС ӨВЧНӨӨС СЭРГИЙЛЭХ, ХЯНАХ” МУ-ЫН ЗГ ХӨТӨЛБӨР, ШИНЭ ХӨТӨЛБӨРИЙН ҮНДЭСЛЭЛ,   МОНГОЛЫН МЯНГАНЫ СОРИЛЫН САНГИЙН ЭРҮҮЛ МЭНДИЙН ТӨСӨЛ,  ЭРҮҮЛ МЭНДИЙН ТӨСӨЛ, 2009-2013, ХЭРЭГЖИЛТИЙН ҮНЭЛГЭЭ </vt:lpstr>
      <vt:lpstr>Судалгааны зорилго </vt:lpstr>
      <vt:lpstr>СУДАЛГААНЫ ХҮН АМ</vt:lpstr>
      <vt:lpstr>Судалгааны арга зүй</vt:lpstr>
      <vt:lpstr>Судалгааны арга зүй</vt:lpstr>
      <vt:lpstr>Тамхины хэрэглээ</vt:lpstr>
      <vt:lpstr>Архины хэрэглээ </vt:lpstr>
      <vt:lpstr>Архины хэрэглээ </vt:lpstr>
      <vt:lpstr>Хоногт 5 нэгжээс бага жимс, хүнсний ногоо хэрэглэсэн хүн амын эзлэх хувь</vt:lpstr>
      <vt:lpstr>Хөдөлгөөн идэвхи</vt:lpstr>
      <vt:lpstr>Илүүдэл жин ба таргалалт (БЖИ≥25)</vt:lpstr>
      <vt:lpstr>Илүүдэл жин (БЖИ=25.0-29.9),  таргалалт (БЖИ≥30)  </vt:lpstr>
      <vt:lpstr>Артерийн даралтын дундаж хэмжээ (мм МУБ)</vt:lpstr>
      <vt:lpstr>Артерийн даралт ихсэлтийн тархалт, %</vt:lpstr>
      <vt:lpstr>Хөх, умайн хүзүүний хавдрын  эрт илрүүлэг</vt:lpstr>
      <vt:lpstr> ХАЛДВАРТ БУС ӨВЧНИЙ  ЭРҮҮЛ МЭНДИЙН ТУСЛАМЖ ҮЙЛЧИЛГЭЭ </vt:lpstr>
      <vt:lpstr>ХБӨ-ний улмаас эрүүл мэндийн тусламж авахдаа зарцуулсан төгрөг, сүүлийн 1 сарын байдлаар</vt:lpstr>
      <vt:lpstr>Биохимийн эрсдэлт хүчин зүйл </vt:lpstr>
      <vt:lpstr>Чихрийн шижин </vt:lpstr>
      <vt:lpstr>Биохимийн эрсдэл хүчин зүйлс </vt:lpstr>
      <vt:lpstr>ХБӨ-өөр өвчлөх эрсдэл </vt:lpstr>
      <vt:lpstr>ХБӨ-өөр өвчлөх эрсдэл </vt:lpstr>
      <vt:lpstr>Анхаарал тавьсанд талархал илэрхийлье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Altansukh</dc:creator>
  <cp:lastModifiedBy>mnrm-mission</cp:lastModifiedBy>
  <cp:revision>93</cp:revision>
  <dcterms:created xsi:type="dcterms:W3CDTF">2013-10-16T01:25:50Z</dcterms:created>
  <dcterms:modified xsi:type="dcterms:W3CDTF">2014-04-30T08:24:03Z</dcterms:modified>
</cp:coreProperties>
</file>