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83" r:id="rId3"/>
    <p:sldId id="284" r:id="rId4"/>
    <p:sldId id="281" r:id="rId5"/>
    <p:sldId id="290" r:id="rId6"/>
    <p:sldId id="273" r:id="rId7"/>
    <p:sldId id="286" r:id="rId8"/>
    <p:sldId id="297" r:id="rId9"/>
    <p:sldId id="298" r:id="rId10"/>
    <p:sldId id="282" r:id="rId11"/>
    <p:sldId id="291" r:id="rId12"/>
    <p:sldId id="316" r:id="rId13"/>
    <p:sldId id="317" r:id="rId14"/>
    <p:sldId id="318" r:id="rId15"/>
    <p:sldId id="301" r:id="rId16"/>
    <p:sldId id="300" r:id="rId17"/>
    <p:sldId id="319" r:id="rId18"/>
    <p:sldId id="315" r:id="rId19"/>
    <p:sldId id="305" r:id="rId20"/>
    <p:sldId id="306" r:id="rId21"/>
    <p:sldId id="307" r:id="rId22"/>
    <p:sldId id="308" r:id="rId23"/>
    <p:sldId id="309" r:id="rId24"/>
    <p:sldId id="310" r:id="rId25"/>
    <p:sldId id="311" r:id="rId26"/>
    <p:sldId id="312" r:id="rId27"/>
    <p:sldId id="313" r:id="rId28"/>
    <p:sldId id="294" r:id="rId29"/>
    <p:sldId id="29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55" autoAdjust="0"/>
  </p:normalViewPr>
  <p:slideViewPr>
    <p:cSldViewPr>
      <p:cViewPr>
        <p:scale>
          <a:sx n="50" d="100"/>
          <a:sy n="50" d="100"/>
        </p:scale>
        <p:origin x="-1956" y="-27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_123\Desktop\KHUSUT\HIV%20data\HIV%20databases\Feb%207_Kinming_M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uugii\AppData\Local\Temp\1952-2012%20&#1086;&#1085;&#1099;%20&#1091;&#1083;&#1089;&#1099;&#1085;%20&#1093;&#1101;&#1084;&#1078;&#1101;&#1101;&#1085;&#1080;%20&#1081;%20&#1257;&#1074;&#1095;&#1083;&#1257;%20&#1083;%20111111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User-55\My%20Documents\2012.ULS.tailan\2000-201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DavaalkhamJ\Desktop\NCCD%20AIDS,%20STI%20Depart\STI\&#1090;&#1257;&#1088;&#1257;&#1083;&#1093;&#1080;&#1081;&#1085;%20&#1090;&#1101;&#1084;&#1073;&#1199;&#1199;&#1075;&#1080;&#1081;&#1085;%20&#1257;&#1074;&#1095;&#1085;&#1080;&#1081;%20&#1090;&#1199;&#1199;&#1093;&#1101;&#1085;&#1076;%20&#1093;&#1080;&#1081;&#1089;&#1101;&#1085;%20&#1089;&#1091;&#1076;&#1072;&#1083;&#1075;&#1072;&#1072;%202013.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03356398631995E-2"/>
          <c:y val="0.10316099792843372"/>
          <c:w val="0.81503223281300363"/>
          <c:h val="0.76422515559495285"/>
        </c:manualLayout>
      </c:layout>
      <c:barChart>
        <c:barDir val="col"/>
        <c:grouping val="clustered"/>
        <c:ser>
          <c:idx val="0"/>
          <c:order val="0"/>
          <c:tx>
            <c:strRef>
              <c:f>'new cases and deaths '!$C$3</c:f>
              <c:strCache>
                <c:ptCount val="1"/>
                <c:pt idx="0">
                  <c:v>new infections </c:v>
                </c:pt>
              </c:strCache>
            </c:strRef>
          </c:tx>
          <c:dLbls>
            <c:txPr>
              <a:bodyPr/>
              <a:lstStyle/>
              <a:p>
                <a:pPr>
                  <a:defRPr lang="en-GB" sz="1100" b="1"/>
                </a:pPr>
                <a:endParaRPr lang="en-US"/>
              </a:p>
            </c:txPr>
            <c:showVal val="1"/>
          </c:dLbls>
          <c:cat>
            <c:numRef>
              <c:f>'new cases and deaths '!$B$5:$B$25</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'new cases and deaths '!$C$5:$C$25</c:f>
              <c:numCache>
                <c:formatCode>General</c:formatCode>
                <c:ptCount val="21"/>
                <c:pt idx="0">
                  <c:v>0</c:v>
                </c:pt>
                <c:pt idx="1">
                  <c:v>0</c:v>
                </c:pt>
                <c:pt idx="2">
                  <c:v>0</c:v>
                </c:pt>
                <c:pt idx="3">
                  <c:v>0</c:v>
                </c:pt>
                <c:pt idx="4">
                  <c:v>1</c:v>
                </c:pt>
                <c:pt idx="5">
                  <c:v>0</c:v>
                </c:pt>
                <c:pt idx="6">
                  <c:v>0</c:v>
                </c:pt>
                <c:pt idx="7">
                  <c:v>0</c:v>
                </c:pt>
                <c:pt idx="8">
                  <c:v>1</c:v>
                </c:pt>
                <c:pt idx="9">
                  <c:v>0</c:v>
                </c:pt>
                <c:pt idx="10">
                  <c:v>1</c:v>
                </c:pt>
                <c:pt idx="11">
                  <c:v>1</c:v>
                </c:pt>
                <c:pt idx="12">
                  <c:v>11</c:v>
                </c:pt>
                <c:pt idx="13">
                  <c:v>9</c:v>
                </c:pt>
                <c:pt idx="14">
                  <c:v>11</c:v>
                </c:pt>
                <c:pt idx="15">
                  <c:v>13</c:v>
                </c:pt>
                <c:pt idx="16">
                  <c:v>13</c:v>
                </c:pt>
                <c:pt idx="17">
                  <c:v>21</c:v>
                </c:pt>
                <c:pt idx="18">
                  <c:v>17</c:v>
                </c:pt>
                <c:pt idx="19">
                  <c:v>27</c:v>
                </c:pt>
                <c:pt idx="20">
                  <c:v>22</c:v>
                </c:pt>
              </c:numCache>
            </c:numRef>
          </c:val>
        </c:ser>
        <c:ser>
          <c:idx val="1"/>
          <c:order val="1"/>
          <c:tx>
            <c:strRef>
              <c:f>'new cases and deaths '!$D$3</c:f>
              <c:strCache>
                <c:ptCount val="1"/>
                <c:pt idx="0">
                  <c:v>deaths </c:v>
                </c:pt>
              </c:strCache>
            </c:strRef>
          </c:tx>
          <c:dLbls>
            <c:dLbl>
              <c:idx val="1"/>
              <c:delete val="1"/>
            </c:dLbl>
            <c:dLbl>
              <c:idx val="2"/>
              <c:delete val="1"/>
            </c:dLbl>
            <c:dLbl>
              <c:idx val="3"/>
              <c:delete val="1"/>
            </c:dLbl>
            <c:dLbl>
              <c:idx val="4"/>
              <c:delete val="1"/>
            </c:dLbl>
            <c:dLbl>
              <c:idx val="6"/>
              <c:delete val="1"/>
            </c:dLbl>
            <c:dLbl>
              <c:idx val="8"/>
              <c:delete val="1"/>
            </c:dLbl>
            <c:dLbl>
              <c:idx val="10"/>
              <c:delete val="1"/>
            </c:dLbl>
            <c:txPr>
              <a:bodyPr/>
              <a:lstStyle/>
              <a:p>
                <a:pPr>
                  <a:defRPr lang="en-GB" sz="1200" b="1"/>
                </a:pPr>
                <a:endParaRPr lang="en-US"/>
              </a:p>
            </c:txPr>
            <c:showVal val="1"/>
          </c:dLbls>
          <c:cat>
            <c:numRef>
              <c:f>'new cases and deaths '!$B$5:$B$25</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'new cases and deaths '!$D$5:$D$25</c:f>
              <c:numCache>
                <c:formatCode>General</c:formatCode>
                <c:ptCount val="21"/>
                <c:pt idx="0">
                  <c:v>0</c:v>
                </c:pt>
                <c:pt idx="1">
                  <c:v>0</c:v>
                </c:pt>
                <c:pt idx="2">
                  <c:v>0</c:v>
                </c:pt>
                <c:pt idx="3">
                  <c:v>0</c:v>
                </c:pt>
                <c:pt idx="4">
                  <c:v>0</c:v>
                </c:pt>
                <c:pt idx="5">
                  <c:v>0</c:v>
                </c:pt>
                <c:pt idx="6">
                  <c:v>1</c:v>
                </c:pt>
                <c:pt idx="7">
                  <c:v>0</c:v>
                </c:pt>
                <c:pt idx="8">
                  <c:v>1</c:v>
                </c:pt>
                <c:pt idx="9">
                  <c:v>0</c:v>
                </c:pt>
                <c:pt idx="10">
                  <c:v>0</c:v>
                </c:pt>
                <c:pt idx="11">
                  <c:v>0</c:v>
                </c:pt>
                <c:pt idx="12">
                  <c:v>1</c:v>
                </c:pt>
                <c:pt idx="13">
                  <c:v>1</c:v>
                </c:pt>
                <c:pt idx="14">
                  <c:v>2</c:v>
                </c:pt>
                <c:pt idx="15">
                  <c:v>2</c:v>
                </c:pt>
                <c:pt idx="16">
                  <c:v>1</c:v>
                </c:pt>
                <c:pt idx="17">
                  <c:v>2</c:v>
                </c:pt>
                <c:pt idx="18">
                  <c:v>4</c:v>
                </c:pt>
                <c:pt idx="19">
                  <c:v>2</c:v>
                </c:pt>
                <c:pt idx="20">
                  <c:v>1</c:v>
                </c:pt>
              </c:numCache>
            </c:numRef>
          </c:val>
        </c:ser>
        <c:axId val="66333696"/>
        <c:axId val="66351872"/>
      </c:barChart>
      <c:lineChart>
        <c:grouping val="standard"/>
        <c:ser>
          <c:idx val="2"/>
          <c:order val="2"/>
          <c:tx>
            <c:strRef>
              <c:f>'new cases and deaths '!$E$3</c:f>
              <c:strCache>
                <c:ptCount val="1"/>
                <c:pt idx="0">
                  <c:v>cumulative </c:v>
                </c:pt>
              </c:strCache>
            </c:strRef>
          </c:tx>
          <c:marker>
            <c:symbol val="none"/>
          </c:marker>
          <c:dLbls>
            <c:dLbl>
              <c:idx val="19"/>
              <c:layout>
                <c:manualLayout>
                  <c:x val="0"/>
                  <c:y val="-1.8957350687850826E-2"/>
                </c:manualLayout>
              </c:layout>
              <c:showVal val="1"/>
            </c:dLbl>
            <c:dLbl>
              <c:idx val="20"/>
              <c:layout>
                <c:manualLayout>
                  <c:x val="-6.1538461538461642E-3"/>
                  <c:y val="-1.2638233791900533E-2"/>
                </c:manualLayout>
              </c:layout>
              <c:showVal val="1"/>
            </c:dLbl>
            <c:txPr>
              <a:bodyPr/>
              <a:lstStyle/>
              <a:p>
                <a:pPr>
                  <a:defRPr lang="en-GB" sz="1400" b="1">
                    <a:solidFill>
                      <a:srgbClr val="FF0000"/>
                    </a:solidFill>
                    <a:latin typeface="Times New Roman" pitchFamily="18" charset="0"/>
                    <a:cs typeface="Times New Roman" pitchFamily="18" charset="0"/>
                  </a:defRPr>
                </a:pPr>
                <a:endParaRPr lang="en-US"/>
              </a:p>
            </c:txPr>
            <c:showVal val="1"/>
          </c:dLbls>
          <c:cat>
            <c:numRef>
              <c:f>'new cases and deaths '!$B$5:$B$25</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'new cases and deaths '!$E$5:$E$25</c:f>
              <c:numCache>
                <c:formatCode>General</c:formatCode>
                <c:ptCount val="21"/>
                <c:pt idx="0">
                  <c:v>1</c:v>
                </c:pt>
                <c:pt idx="1">
                  <c:v>1</c:v>
                </c:pt>
                <c:pt idx="2">
                  <c:v>1</c:v>
                </c:pt>
                <c:pt idx="3">
                  <c:v>1</c:v>
                </c:pt>
                <c:pt idx="4">
                  <c:v>2</c:v>
                </c:pt>
                <c:pt idx="5">
                  <c:v>2</c:v>
                </c:pt>
                <c:pt idx="6">
                  <c:v>2</c:v>
                </c:pt>
                <c:pt idx="7">
                  <c:v>2</c:v>
                </c:pt>
                <c:pt idx="8">
                  <c:v>3</c:v>
                </c:pt>
                <c:pt idx="9">
                  <c:v>3</c:v>
                </c:pt>
                <c:pt idx="10">
                  <c:v>4</c:v>
                </c:pt>
                <c:pt idx="11">
                  <c:v>5</c:v>
                </c:pt>
                <c:pt idx="12">
                  <c:v>16</c:v>
                </c:pt>
                <c:pt idx="13">
                  <c:v>25</c:v>
                </c:pt>
                <c:pt idx="14">
                  <c:v>36</c:v>
                </c:pt>
                <c:pt idx="15">
                  <c:v>49</c:v>
                </c:pt>
                <c:pt idx="16">
                  <c:v>62</c:v>
                </c:pt>
                <c:pt idx="17">
                  <c:v>83</c:v>
                </c:pt>
                <c:pt idx="18">
                  <c:v>100</c:v>
                </c:pt>
                <c:pt idx="19">
                  <c:v>127</c:v>
                </c:pt>
                <c:pt idx="20">
                  <c:v>149</c:v>
                </c:pt>
              </c:numCache>
            </c:numRef>
          </c:val>
        </c:ser>
        <c:marker val="1"/>
        <c:axId val="66359296"/>
        <c:axId val="66353408"/>
      </c:lineChart>
      <c:catAx>
        <c:axId val="66333696"/>
        <c:scaling>
          <c:orientation val="minMax"/>
        </c:scaling>
        <c:axPos val="b"/>
        <c:numFmt formatCode="General" sourceLinked="1"/>
        <c:tickLblPos val="nextTo"/>
        <c:txPr>
          <a:bodyPr/>
          <a:lstStyle/>
          <a:p>
            <a:pPr>
              <a:defRPr lang="en-GB" sz="1200" b="1"/>
            </a:pPr>
            <a:endParaRPr lang="en-US"/>
          </a:p>
        </c:txPr>
        <c:crossAx val="66351872"/>
        <c:crosses val="autoZero"/>
        <c:auto val="1"/>
        <c:lblAlgn val="ctr"/>
        <c:lblOffset val="100"/>
        <c:tickLblSkip val="2"/>
      </c:catAx>
      <c:valAx>
        <c:axId val="66351872"/>
        <c:scaling>
          <c:orientation val="minMax"/>
        </c:scaling>
        <c:axPos val="l"/>
        <c:numFmt formatCode="General" sourceLinked="1"/>
        <c:tickLblPos val="nextTo"/>
        <c:txPr>
          <a:bodyPr/>
          <a:lstStyle/>
          <a:p>
            <a:pPr>
              <a:defRPr lang="en-GB" sz="1400" b="1"/>
            </a:pPr>
            <a:endParaRPr lang="en-US"/>
          </a:p>
        </c:txPr>
        <c:crossAx val="66333696"/>
        <c:crosses val="autoZero"/>
        <c:crossBetween val="between"/>
      </c:valAx>
      <c:valAx>
        <c:axId val="66353408"/>
        <c:scaling>
          <c:orientation val="minMax"/>
        </c:scaling>
        <c:axPos val="r"/>
        <c:numFmt formatCode="General" sourceLinked="1"/>
        <c:tickLblPos val="nextTo"/>
        <c:txPr>
          <a:bodyPr/>
          <a:lstStyle/>
          <a:p>
            <a:pPr>
              <a:defRPr lang="en-GB" sz="1400" b="1"/>
            </a:pPr>
            <a:endParaRPr lang="en-US"/>
          </a:p>
        </c:txPr>
        <c:crossAx val="66359296"/>
        <c:crosses val="max"/>
        <c:crossBetween val="between"/>
      </c:valAx>
      <c:catAx>
        <c:axId val="66359296"/>
        <c:scaling>
          <c:orientation val="minMax"/>
        </c:scaling>
        <c:delete val="1"/>
        <c:axPos val="b"/>
        <c:numFmt formatCode="General" sourceLinked="1"/>
        <c:tickLblPos val="none"/>
        <c:crossAx val="66353408"/>
        <c:crosses val="autoZero"/>
        <c:auto val="1"/>
        <c:lblAlgn val="ctr"/>
        <c:lblOffset val="100"/>
      </c:catAx>
    </c:plotArea>
    <c:legend>
      <c:legendPos val="r"/>
      <c:layout>
        <c:manualLayout>
          <c:xMode val="edge"/>
          <c:yMode val="edge"/>
          <c:x val="0.10117381160688249"/>
          <c:y val="0.10328506606165765"/>
          <c:w val="0.24235897435897436"/>
          <c:h val="0.21724153630170975"/>
        </c:manualLayout>
      </c:layout>
      <c:txPr>
        <a:bodyPr/>
        <a:lstStyle/>
        <a:p>
          <a:pPr>
            <a:defRPr lang="en-GB" sz="1800" b="1">
              <a:latin typeface="Times New Roman" pitchFamily="18" charset="0"/>
              <a:cs typeface="Times New Roman" pitchFamily="18" charset="0"/>
            </a:defRPr>
          </a:pPr>
          <a:endParaRPr lang="en-US"/>
        </a:p>
      </c:txPr>
    </c:legend>
    <c:plotVisOnly val="1"/>
    <c:dispBlanksAs val="gap"/>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4.0336954408476816E-2"/>
          <c:y val="6.3888888888888884E-2"/>
          <c:w val="0.95268870905025749"/>
          <c:h val="0.87111509958314126"/>
        </c:manualLayout>
      </c:layout>
      <c:lineChart>
        <c:grouping val="standard"/>
        <c:ser>
          <c:idx val="0"/>
          <c:order val="0"/>
          <c:tx>
            <c:strRef>
              <c:f>'use now'!$B$2</c:f>
              <c:strCache>
                <c:ptCount val="1"/>
                <c:pt idx="0">
                  <c:v>Тэмбүү</c:v>
                </c:pt>
              </c:strCache>
            </c:strRef>
          </c:tx>
          <c:dLbls>
            <c:dLbl>
              <c:idx val="0"/>
              <c:layout>
                <c:manualLayout>
                  <c:x val="4.4667791216413139E-3"/>
                  <c:y val="2.2988505747126436E-2"/>
                </c:manualLayout>
              </c:layout>
              <c:dLblPos val="r"/>
              <c:showVal val="1"/>
            </c:dLbl>
            <c:dLbl>
              <c:idx val="1"/>
              <c:layout>
                <c:manualLayout>
                  <c:x val="1.5633726925744558E-2"/>
                  <c:y val="3.2840722495895017E-3"/>
                </c:manualLayout>
              </c:layout>
              <c:dLblPos val="r"/>
              <c:showVal val="1"/>
            </c:dLbl>
            <c:dLbl>
              <c:idx val="2"/>
              <c:layout>
                <c:manualLayout>
                  <c:x val="2.2333895608206574E-3"/>
                  <c:y val="1.9704433497536988E-2"/>
                </c:manualLayout>
              </c:layout>
              <c:dLblPos val="r"/>
              <c:showVal val="1"/>
            </c:dLbl>
            <c:dLbl>
              <c:idx val="3"/>
              <c:layout>
                <c:manualLayout>
                  <c:x val="6.7001686824619648E-3"/>
                  <c:y val="-9.8522167487685025E-3"/>
                </c:manualLayout>
              </c:layout>
              <c:dLblPos val="r"/>
              <c:showVal val="1"/>
            </c:dLbl>
            <c:dLbl>
              <c:idx val="4"/>
              <c:layout>
                <c:manualLayout>
                  <c:x val="6.7001686824619648E-3"/>
                  <c:y val="2.9556650246305397E-2"/>
                </c:manualLayout>
              </c:layout>
              <c:dLblPos val="r"/>
              <c:showVal val="1"/>
            </c:dLbl>
            <c:dLbl>
              <c:idx val="5"/>
              <c:layout>
                <c:manualLayout>
                  <c:x val="2.2333895608206574E-3"/>
                  <c:y val="5.5829228243021424E-2"/>
                </c:manualLayout>
              </c:layout>
              <c:dLblPos val="r"/>
              <c:showVal val="1"/>
            </c:dLbl>
            <c:dLbl>
              <c:idx val="6"/>
              <c:layout>
                <c:manualLayout>
                  <c:x val="2.2333895608206574E-3"/>
                  <c:y val="-1.6420361247947511E-2"/>
                </c:manualLayout>
              </c:layout>
              <c:dLblPos val="r"/>
              <c:showVal val="1"/>
            </c:dLbl>
            <c:dLbl>
              <c:idx val="7"/>
              <c:layout>
                <c:manualLayout>
                  <c:x val="6.7001686824619648E-3"/>
                  <c:y val="2.6272577996716E-2"/>
                </c:manualLayout>
              </c:layout>
              <c:dLblPos val="r"/>
              <c:showVal val="1"/>
            </c:dLbl>
            <c:dLbl>
              <c:idx val="8"/>
              <c:layout>
                <c:manualLayout>
                  <c:x val="6.7001686824619648E-3"/>
                  <c:y val="2.9556650246305397E-2"/>
                </c:manualLayout>
              </c:layout>
              <c:dLblPos val="r"/>
              <c:showVal val="1"/>
            </c:dLbl>
            <c:dLbl>
              <c:idx val="9"/>
              <c:layout>
                <c:manualLayout>
                  <c:x val="6.7001686824619648E-3"/>
                  <c:y val="1.9704433497536988E-2"/>
                </c:manualLayout>
              </c:layout>
              <c:dLblPos val="r"/>
              <c:showVal val="1"/>
            </c:dLbl>
            <c:dLbl>
              <c:idx val="10"/>
              <c:layout>
                <c:manualLayout>
                  <c:x val="2.0100506047385801E-2"/>
                  <c:y val="3.2840722495894988E-2"/>
                </c:manualLayout>
              </c:layout>
              <c:dLblPos val="r"/>
              <c:showVal val="1"/>
            </c:dLbl>
            <c:dLbl>
              <c:idx val="11"/>
              <c:layout>
                <c:manualLayout>
                  <c:x val="1.3400337364923905E-2"/>
                  <c:y val="-3.2840722495895017E-3"/>
                </c:manualLayout>
              </c:layout>
              <c:dLblPos val="r"/>
              <c:showVal val="1"/>
            </c:dLbl>
            <c:dLbl>
              <c:idx val="12"/>
              <c:layout>
                <c:manualLayout>
                  <c:x val="6.7001686824620516E-3"/>
                  <c:y val="0"/>
                </c:manualLayout>
              </c:layout>
              <c:dLblPos val="r"/>
              <c:showVal val="1"/>
            </c:dLbl>
            <c:dLbl>
              <c:idx val="13"/>
              <c:layout>
                <c:manualLayout>
                  <c:x val="4.4667791216412333E-3"/>
                  <c:y val="1.3136288998357963E-2"/>
                </c:manualLayout>
              </c:layout>
              <c:dLblPos val="r"/>
              <c:showVal val="1"/>
            </c:dLbl>
            <c:dLbl>
              <c:idx val="15"/>
              <c:layout>
                <c:manualLayout>
                  <c:x val="-4.2434401655592445E-2"/>
                  <c:y val="2.9556650246305397E-2"/>
                </c:manualLayout>
              </c:layout>
              <c:dLblPos val="r"/>
              <c:showVal val="1"/>
            </c:dLbl>
            <c:dLbl>
              <c:idx val="16"/>
              <c:layout>
                <c:manualLayout>
                  <c:x val="-3.7967622533951036E-2"/>
                  <c:y val="9.8522167487684435E-3"/>
                </c:manualLayout>
              </c:layout>
              <c:dLblPos val="r"/>
              <c:showVal val="1"/>
            </c:dLbl>
            <c:dLbl>
              <c:idx val="17"/>
              <c:layout>
                <c:manualLayout>
                  <c:x val="-4.9134570338054302E-2"/>
                  <c:y val="3.6124794745484398E-2"/>
                </c:manualLayout>
              </c:layout>
              <c:dLblPos val="r"/>
              <c:showVal val="1"/>
            </c:dLbl>
            <c:dLbl>
              <c:idx val="18"/>
              <c:layout>
                <c:manualLayout>
                  <c:x val="-4.6901180777233625E-2"/>
                  <c:y val="3.9408866995073892E-2"/>
                </c:manualLayout>
              </c:layout>
              <c:dLblPos val="r"/>
              <c:showVal val="1"/>
            </c:dLbl>
            <c:dLbl>
              <c:idx val="19"/>
              <c:layout>
                <c:manualLayout>
                  <c:x val="0"/>
                  <c:y val="1.9704451006124266E-2"/>
                </c:manualLayout>
              </c:layout>
              <c:spPr/>
              <c:txPr>
                <a:bodyPr/>
                <a:lstStyle/>
                <a:p>
                  <a:pPr>
                    <a:defRPr lang="en-GB" sz="1200" b="1">
                      <a:solidFill>
                        <a:schemeClr val="accent1">
                          <a:lumMod val="75000"/>
                        </a:schemeClr>
                      </a:solidFill>
                    </a:defRPr>
                  </a:pPr>
                  <a:endParaRPr lang="en-US"/>
                </a:p>
              </c:txPr>
              <c:dLblPos val="r"/>
              <c:showVal val="1"/>
            </c:dLbl>
            <c:txPr>
              <a:bodyPr/>
              <a:lstStyle/>
              <a:p>
                <a:pPr>
                  <a:defRPr lang="en-GB"/>
                </a:pPr>
                <a:endParaRPr lang="en-US"/>
              </a:p>
            </c:txPr>
            <c:showVal val="1"/>
          </c:dLbls>
          <c:cat>
            <c:numRef>
              <c:f>'use now'!$A$3:$A$22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'use now'!$B$3:$B$22</c:f>
              <c:numCache>
                <c:formatCode>General</c:formatCode>
                <c:ptCount val="20"/>
                <c:pt idx="0">
                  <c:v>1.8</c:v>
                </c:pt>
                <c:pt idx="1">
                  <c:v>2</c:v>
                </c:pt>
                <c:pt idx="2">
                  <c:v>3.2</c:v>
                </c:pt>
                <c:pt idx="3">
                  <c:v>3.3</c:v>
                </c:pt>
                <c:pt idx="4">
                  <c:v>5.7</c:v>
                </c:pt>
                <c:pt idx="5" formatCode="0.00">
                  <c:v>5.6</c:v>
                </c:pt>
                <c:pt idx="6">
                  <c:v>4.5</c:v>
                </c:pt>
                <c:pt idx="7" formatCode="0.0">
                  <c:v>7.1</c:v>
                </c:pt>
                <c:pt idx="8" formatCode="0.0">
                  <c:v>7.2</c:v>
                </c:pt>
                <c:pt idx="9">
                  <c:v>6.8</c:v>
                </c:pt>
                <c:pt idx="10">
                  <c:v>7</c:v>
                </c:pt>
                <c:pt idx="11">
                  <c:v>7.1</c:v>
                </c:pt>
                <c:pt idx="12">
                  <c:v>9.5</c:v>
                </c:pt>
                <c:pt idx="13">
                  <c:v>11.7</c:v>
                </c:pt>
                <c:pt idx="14">
                  <c:v>12.7</c:v>
                </c:pt>
                <c:pt idx="15">
                  <c:v>18.7</c:v>
                </c:pt>
                <c:pt idx="16">
                  <c:v>18.5</c:v>
                </c:pt>
                <c:pt idx="17">
                  <c:v>14.4</c:v>
                </c:pt>
                <c:pt idx="18">
                  <c:v>15.3</c:v>
                </c:pt>
                <c:pt idx="19">
                  <c:v>17.8</c:v>
                </c:pt>
              </c:numCache>
            </c:numRef>
          </c:val>
        </c:ser>
        <c:ser>
          <c:idx val="1"/>
          <c:order val="1"/>
          <c:tx>
            <c:strRef>
              <c:f>'use now'!$C$2</c:f>
              <c:strCache>
                <c:ptCount val="1"/>
                <c:pt idx="0">
                  <c:v>Заг хүйтэн</c:v>
                </c:pt>
              </c:strCache>
            </c:strRef>
          </c:tx>
          <c:dLbls>
            <c:dLbl>
              <c:idx val="0"/>
              <c:layout>
                <c:manualLayout>
                  <c:x val="-4.2434401655592445E-2"/>
                  <c:y val="3.9408866995073892E-2"/>
                </c:manualLayout>
              </c:layout>
              <c:dLblPos val="r"/>
              <c:showVal val="1"/>
            </c:dLbl>
            <c:dLbl>
              <c:idx val="1"/>
              <c:layout>
                <c:manualLayout>
                  <c:x val="-3.3500843412309793E-2"/>
                  <c:y val="3.2840722495894988E-2"/>
                </c:manualLayout>
              </c:layout>
              <c:dLblPos val="r"/>
              <c:showVal val="1"/>
            </c:dLbl>
            <c:dLbl>
              <c:idx val="2"/>
              <c:layout>
                <c:manualLayout>
                  <c:x val="-3.57342329731304E-2"/>
                  <c:y val="3.6124794745484398E-2"/>
                </c:manualLayout>
              </c:layout>
              <c:dLblPos val="r"/>
              <c:showVal val="1"/>
            </c:dLbl>
            <c:dLbl>
              <c:idx val="3"/>
              <c:layout>
                <c:manualLayout>
                  <c:x val="-5.1367959898874938E-2"/>
                  <c:y val="2.9556650246305397E-2"/>
                </c:manualLayout>
              </c:layout>
              <c:dLblPos val="r"/>
              <c:showVal val="1"/>
            </c:dLbl>
            <c:dLbl>
              <c:idx val="4"/>
              <c:layout>
                <c:manualLayout>
                  <c:x val="-4.2434401655592445E-2"/>
                  <c:y val="3.9408866995073892E-2"/>
                </c:manualLayout>
              </c:layout>
              <c:dLblPos val="r"/>
              <c:showVal val="1"/>
            </c:dLbl>
            <c:dLbl>
              <c:idx val="5"/>
              <c:layout>
                <c:manualLayout>
                  <c:x val="-4.4667791216413122E-2"/>
                  <c:y val="3.6124794745484398E-2"/>
                </c:manualLayout>
              </c:layout>
              <c:dLblPos val="r"/>
              <c:showVal val="1"/>
            </c:dLbl>
            <c:dLbl>
              <c:idx val="6"/>
              <c:layout>
                <c:manualLayout>
                  <c:x val="-3.5734232973130352E-2"/>
                  <c:y val="2.9556650246305397E-2"/>
                </c:manualLayout>
              </c:layout>
              <c:dLblPos val="r"/>
              <c:showVal val="1"/>
            </c:dLbl>
            <c:dLbl>
              <c:idx val="7"/>
              <c:layout>
                <c:manualLayout>
                  <c:x val="-3.1267453851489088E-2"/>
                  <c:y val="4.2692939244663525E-2"/>
                </c:manualLayout>
              </c:layout>
              <c:dLblPos val="r"/>
              <c:showVal val="1"/>
            </c:dLbl>
            <c:dLbl>
              <c:idx val="8"/>
              <c:layout>
                <c:manualLayout>
                  <c:x val="-2.6800674729847811E-2"/>
                  <c:y val="2.9556650246305397E-2"/>
                </c:manualLayout>
              </c:layout>
              <c:dLblPos val="r"/>
              <c:showVal val="1"/>
            </c:dLbl>
            <c:dLbl>
              <c:idx val="9"/>
              <c:layout>
                <c:manualLayout>
                  <c:x val="-4.6901180777233625E-2"/>
                  <c:y val="3.9408866995073892E-2"/>
                </c:manualLayout>
              </c:layout>
              <c:dLblPos val="r"/>
              <c:showVal val="1"/>
            </c:dLbl>
            <c:dLbl>
              <c:idx val="10"/>
              <c:layout>
                <c:manualLayout>
                  <c:x val="-4.4667791216413122E-2"/>
                  <c:y val="3.9408866995073892E-2"/>
                </c:manualLayout>
              </c:layout>
              <c:dLblPos val="r"/>
              <c:showVal val="1"/>
            </c:dLbl>
            <c:dLbl>
              <c:idx val="11"/>
              <c:layout>
                <c:manualLayout>
                  <c:x val="-3.3500843412309807E-2"/>
                  <c:y val="3.940886699507385E-2"/>
                </c:manualLayout>
              </c:layout>
              <c:dLblPos val="r"/>
              <c:showVal val="1"/>
            </c:dLbl>
            <c:dLbl>
              <c:idx val="12"/>
              <c:layout>
                <c:manualLayout>
                  <c:x val="-4.0201012094771608E-2"/>
                  <c:y val="3.9408866995073892E-2"/>
                </c:manualLayout>
              </c:layout>
              <c:dLblPos val="r"/>
              <c:showVal val="1"/>
            </c:dLbl>
            <c:dLbl>
              <c:idx val="13"/>
              <c:layout>
                <c:manualLayout>
                  <c:x val="-4.6901180777233716E-2"/>
                  <c:y val="3.9408866995073892E-2"/>
                </c:manualLayout>
              </c:layout>
              <c:dLblPos val="r"/>
              <c:showVal val="1"/>
            </c:dLbl>
            <c:dLbl>
              <c:idx val="14"/>
              <c:layout>
                <c:manualLayout>
                  <c:x val="-4.0201012094771692E-2"/>
                  <c:y val="3.6124794745484398E-2"/>
                </c:manualLayout>
              </c:layout>
              <c:dLblPos val="r"/>
              <c:showVal val="1"/>
            </c:dLbl>
            <c:dLbl>
              <c:idx val="15"/>
              <c:layout>
                <c:manualLayout>
                  <c:x val="-3.7967622533951036E-2"/>
                  <c:y val="3.9408866995073892E-2"/>
                </c:manualLayout>
              </c:layout>
              <c:dLblPos val="r"/>
              <c:showVal val="1"/>
            </c:dLbl>
            <c:dLbl>
              <c:idx val="16"/>
              <c:layout>
                <c:manualLayout>
                  <c:x val="-4.0201012094771692E-2"/>
                  <c:y val="-6.5681444991789817E-3"/>
                </c:manualLayout>
              </c:layout>
              <c:dLblPos val="r"/>
              <c:showVal val="1"/>
            </c:dLbl>
            <c:dLbl>
              <c:idx val="17"/>
              <c:layout>
                <c:manualLayout>
                  <c:x val="-3.3500843412309807E-2"/>
                  <c:y val="6.0207295722656619E-17"/>
                </c:manualLayout>
              </c:layout>
              <c:dLblPos val="r"/>
              <c:showVal val="1"/>
            </c:dLbl>
            <c:dLbl>
              <c:idx val="18"/>
              <c:layout>
                <c:manualLayout>
                  <c:x val="-4.2434401655592445E-2"/>
                  <c:y val="-1.3136288998357963E-2"/>
                </c:manualLayout>
              </c:layout>
              <c:dLblPos val="r"/>
              <c:showVal val="1"/>
            </c:dLbl>
            <c:dLbl>
              <c:idx val="19"/>
              <c:layout>
                <c:manualLayout>
                  <c:x val="0"/>
                  <c:y val="-3.4722222222222175E-2"/>
                </c:manualLayout>
              </c:layout>
              <c:spPr/>
              <c:txPr>
                <a:bodyPr/>
                <a:lstStyle/>
                <a:p>
                  <a:pPr>
                    <a:defRPr lang="en-GB" sz="1200" b="1">
                      <a:solidFill>
                        <a:srgbClr val="FF0000"/>
                      </a:solidFill>
                    </a:defRPr>
                  </a:pPr>
                  <a:endParaRPr lang="en-US"/>
                </a:p>
              </c:txPr>
              <c:showVal val="1"/>
            </c:dLbl>
            <c:txPr>
              <a:bodyPr/>
              <a:lstStyle/>
              <a:p>
                <a:pPr>
                  <a:defRPr lang="en-GB"/>
                </a:pPr>
                <a:endParaRPr lang="en-US"/>
              </a:p>
            </c:txPr>
            <c:showVal val="1"/>
          </c:dLbls>
          <c:cat>
            <c:numRef>
              <c:f>'use now'!$A$3:$A$22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'use now'!$C$3:$C$22</c:f>
              <c:numCache>
                <c:formatCode>General</c:formatCode>
                <c:ptCount val="20"/>
                <c:pt idx="0">
                  <c:v>13.3</c:v>
                </c:pt>
                <c:pt idx="1">
                  <c:v>15</c:v>
                </c:pt>
                <c:pt idx="2">
                  <c:v>15</c:v>
                </c:pt>
                <c:pt idx="3">
                  <c:v>13.9</c:v>
                </c:pt>
                <c:pt idx="4">
                  <c:v>12.9</c:v>
                </c:pt>
                <c:pt idx="5">
                  <c:v>14.6</c:v>
                </c:pt>
                <c:pt idx="6">
                  <c:v>9.1</c:v>
                </c:pt>
                <c:pt idx="7">
                  <c:v>23.7</c:v>
                </c:pt>
                <c:pt idx="8">
                  <c:v>23.5</c:v>
                </c:pt>
                <c:pt idx="9">
                  <c:v>19.899999999999999</c:v>
                </c:pt>
                <c:pt idx="10">
                  <c:v>17.2</c:v>
                </c:pt>
                <c:pt idx="11">
                  <c:v>23</c:v>
                </c:pt>
                <c:pt idx="12">
                  <c:v>25.3</c:v>
                </c:pt>
                <c:pt idx="13">
                  <c:v>17.600000000000001</c:v>
                </c:pt>
                <c:pt idx="14">
                  <c:v>17.399999999999999</c:v>
                </c:pt>
                <c:pt idx="15">
                  <c:v>23.1</c:v>
                </c:pt>
                <c:pt idx="16">
                  <c:v>23.9</c:v>
                </c:pt>
                <c:pt idx="17">
                  <c:v>21</c:v>
                </c:pt>
                <c:pt idx="18">
                  <c:v>18.600000000000001</c:v>
                </c:pt>
                <c:pt idx="19">
                  <c:v>19.2</c:v>
                </c:pt>
              </c:numCache>
            </c:numRef>
          </c:val>
        </c:ser>
        <c:ser>
          <c:idx val="2"/>
          <c:order val="2"/>
          <c:tx>
            <c:strRef>
              <c:f>'use now'!$D$2</c:f>
              <c:strCache>
                <c:ptCount val="1"/>
                <c:pt idx="0">
                  <c:v>Трихомониаз</c:v>
                </c:pt>
              </c:strCache>
            </c:strRef>
          </c:tx>
          <c:dLbls>
            <c:dLbl>
              <c:idx val="5"/>
              <c:layout>
                <c:manualLayout>
                  <c:x val="-5.3601349459695545E-2"/>
                  <c:y val="3.2840722495895036E-2"/>
                </c:manualLayout>
              </c:layout>
              <c:dLblPos val="r"/>
              <c:showVal val="1"/>
            </c:dLbl>
            <c:dLbl>
              <c:idx val="6"/>
              <c:layout>
                <c:manualLayout>
                  <c:x val="-4.020101209477165E-2"/>
                  <c:y val="9.8522167487685025E-3"/>
                </c:manualLayout>
              </c:layout>
              <c:dLblPos val="r"/>
              <c:showVal val="1"/>
            </c:dLbl>
            <c:dLbl>
              <c:idx val="7"/>
              <c:layout>
                <c:manualLayout>
                  <c:x val="-4.6901180777233625E-2"/>
                  <c:y val="3.2840722495894988E-2"/>
                </c:manualLayout>
              </c:layout>
              <c:dLblPos val="r"/>
              <c:showVal val="1"/>
            </c:dLbl>
            <c:dLbl>
              <c:idx val="8"/>
              <c:layout>
                <c:manualLayout>
                  <c:x val="-4.2434401655592445E-2"/>
                  <c:y val="1.3136288998357963E-2"/>
                </c:manualLayout>
              </c:layout>
              <c:dLblPos val="r"/>
              <c:showVal val="1"/>
            </c:dLbl>
            <c:dLbl>
              <c:idx val="9"/>
              <c:layout>
                <c:manualLayout>
                  <c:x val="-3.57342329731304E-2"/>
                  <c:y val="2.9556650246305397E-2"/>
                </c:manualLayout>
              </c:layout>
              <c:dLblPos val="r"/>
              <c:showVal val="1"/>
            </c:dLbl>
            <c:dLbl>
              <c:idx val="10"/>
              <c:layout>
                <c:manualLayout>
                  <c:x val="-4.0201012094771692E-2"/>
                  <c:y val="1.9704433497536988E-2"/>
                </c:manualLayout>
              </c:layout>
              <c:dLblPos val="r"/>
              <c:showVal val="1"/>
            </c:dLbl>
            <c:dLbl>
              <c:idx val="11"/>
              <c:layout>
                <c:manualLayout>
                  <c:x val="-4.2434401655592445E-2"/>
                  <c:y val="0"/>
                </c:manualLayout>
              </c:layout>
              <c:dLblPos val="r"/>
              <c:showVal val="1"/>
            </c:dLbl>
            <c:dLbl>
              <c:idx val="12"/>
              <c:layout>
                <c:manualLayout>
                  <c:x val="-3.3500843412309696E-2"/>
                  <c:y val="-1.6420361247947511E-2"/>
                </c:manualLayout>
              </c:layout>
              <c:dLblPos val="r"/>
              <c:showVal val="1"/>
            </c:dLbl>
            <c:dLbl>
              <c:idx val="13"/>
              <c:layout>
                <c:manualLayout>
                  <c:x val="-3.3500843412309883E-2"/>
                  <c:y val="0"/>
                </c:manualLayout>
              </c:layout>
              <c:dLblPos val="r"/>
              <c:showVal val="1"/>
            </c:dLbl>
            <c:dLbl>
              <c:idx val="14"/>
              <c:layout>
                <c:manualLayout>
                  <c:x val="-4.0201012094771692E-2"/>
                  <c:y val="-1.6420361247947511E-2"/>
                </c:manualLayout>
              </c:layout>
              <c:dLblPos val="r"/>
              <c:showVal val="1"/>
            </c:dLbl>
            <c:dLbl>
              <c:idx val="15"/>
              <c:layout>
                <c:manualLayout>
                  <c:x val="-4.2434401655592445E-2"/>
                  <c:y val="-1.9704433497536988E-2"/>
                </c:manualLayout>
              </c:layout>
              <c:dLblPos val="r"/>
              <c:showVal val="1"/>
            </c:dLbl>
            <c:dLbl>
              <c:idx val="16"/>
              <c:layout>
                <c:manualLayout>
                  <c:x val="-3.57342329731304E-2"/>
                  <c:y val="6.5681444991790424E-3"/>
                </c:manualLayout>
              </c:layout>
              <c:dLblPos val="r"/>
              <c:showVal val="1"/>
            </c:dLbl>
            <c:dLbl>
              <c:idx val="17"/>
              <c:layout>
                <c:manualLayout>
                  <c:x val="-4.0201012094771692E-2"/>
                  <c:y val="-3.284072249589441E-3"/>
                </c:manualLayout>
              </c:layout>
              <c:dLblPos val="r"/>
              <c:showVal val="1"/>
            </c:dLbl>
            <c:dLbl>
              <c:idx val="18"/>
              <c:layout>
                <c:manualLayout>
                  <c:x val="-3.7967622533951036E-2"/>
                  <c:y val="-2.6272577996716E-2"/>
                </c:manualLayout>
              </c:layout>
              <c:dLblPos val="r"/>
              <c:showVal val="1"/>
            </c:dLbl>
            <c:dLbl>
              <c:idx val="19"/>
              <c:layout>
                <c:manualLayout>
                  <c:x val="-9.7176765947734802E-3"/>
                  <c:y val="4.4385936132983486E-2"/>
                </c:manualLayout>
              </c:layout>
              <c:spPr/>
              <c:txPr>
                <a:bodyPr/>
                <a:lstStyle/>
                <a:p>
                  <a:pPr>
                    <a:defRPr lang="en-GB" sz="1200" b="1">
                      <a:solidFill>
                        <a:schemeClr val="accent3">
                          <a:lumMod val="50000"/>
                        </a:schemeClr>
                      </a:solidFill>
                    </a:defRPr>
                  </a:pPr>
                  <a:endParaRPr lang="en-US"/>
                </a:p>
              </c:txPr>
              <c:dLblPos val="r"/>
              <c:showVal val="1"/>
            </c:dLbl>
            <c:txPr>
              <a:bodyPr/>
              <a:lstStyle/>
              <a:p>
                <a:pPr>
                  <a:defRPr lang="en-GB"/>
                </a:pPr>
                <a:endParaRPr lang="en-US"/>
              </a:p>
            </c:txPr>
            <c:showVal val="1"/>
          </c:dLbls>
          <c:cat>
            <c:numRef>
              <c:f>'use now'!$A$3:$A$22</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'use now'!$D$3:$D$22</c:f>
              <c:numCache>
                <c:formatCode>General</c:formatCode>
                <c:ptCount val="20"/>
                <c:pt idx="5" formatCode="0.0">
                  <c:v>22.3</c:v>
                </c:pt>
                <c:pt idx="6">
                  <c:v>22.2</c:v>
                </c:pt>
                <c:pt idx="7">
                  <c:v>36.4</c:v>
                </c:pt>
                <c:pt idx="8">
                  <c:v>39.5</c:v>
                </c:pt>
                <c:pt idx="9" formatCode="0.0">
                  <c:v>36.5</c:v>
                </c:pt>
                <c:pt idx="10" formatCode="0.0">
                  <c:v>23.8</c:v>
                </c:pt>
                <c:pt idx="11">
                  <c:v>24.8</c:v>
                </c:pt>
                <c:pt idx="12">
                  <c:v>26</c:v>
                </c:pt>
                <c:pt idx="13">
                  <c:v>20.3</c:v>
                </c:pt>
                <c:pt idx="14">
                  <c:v>16.7</c:v>
                </c:pt>
                <c:pt idx="15">
                  <c:v>24.6</c:v>
                </c:pt>
                <c:pt idx="16">
                  <c:v>21.7</c:v>
                </c:pt>
                <c:pt idx="17">
                  <c:v>16.899999999999999</c:v>
                </c:pt>
                <c:pt idx="18">
                  <c:v>14.4</c:v>
                </c:pt>
                <c:pt idx="19">
                  <c:v>15</c:v>
                </c:pt>
              </c:numCache>
            </c:numRef>
          </c:val>
        </c:ser>
        <c:marker val="1"/>
        <c:axId val="66481536"/>
        <c:axId val="66393216"/>
      </c:lineChart>
      <c:catAx>
        <c:axId val="66481536"/>
        <c:scaling>
          <c:orientation val="minMax"/>
        </c:scaling>
        <c:axPos val="b"/>
        <c:numFmt formatCode="General" sourceLinked="1"/>
        <c:tickLblPos val="nextTo"/>
        <c:txPr>
          <a:bodyPr/>
          <a:lstStyle/>
          <a:p>
            <a:pPr>
              <a:defRPr lang="en-GB" b="1"/>
            </a:pPr>
            <a:endParaRPr lang="en-US"/>
          </a:p>
        </c:txPr>
        <c:crossAx val="66393216"/>
        <c:crosses val="autoZero"/>
        <c:auto val="1"/>
        <c:lblAlgn val="ctr"/>
        <c:lblOffset val="100"/>
      </c:catAx>
      <c:valAx>
        <c:axId val="66393216"/>
        <c:scaling>
          <c:orientation val="minMax"/>
        </c:scaling>
        <c:axPos val="l"/>
        <c:majorGridlines>
          <c:spPr>
            <a:ln>
              <a:prstDash val="sysDot"/>
            </a:ln>
          </c:spPr>
        </c:majorGridlines>
        <c:numFmt formatCode="General" sourceLinked="1"/>
        <c:tickLblPos val="nextTo"/>
        <c:txPr>
          <a:bodyPr/>
          <a:lstStyle/>
          <a:p>
            <a:pPr>
              <a:defRPr lang="en-GB"/>
            </a:pPr>
            <a:endParaRPr lang="en-US"/>
          </a:p>
        </c:txPr>
        <c:crossAx val="66481536"/>
        <c:crosses val="autoZero"/>
        <c:crossBetween val="between"/>
      </c:valAx>
      <c:spPr>
        <a:noFill/>
        <a:ln w="25400">
          <a:noFill/>
        </a:ln>
      </c:spPr>
    </c:plotArea>
    <c:legend>
      <c:legendPos val="r"/>
      <c:layout>
        <c:manualLayout>
          <c:xMode val="edge"/>
          <c:yMode val="edge"/>
          <c:x val="0.71124477918521067"/>
          <c:y val="7.6190511621331794E-2"/>
          <c:w val="0.24902887139107621"/>
          <c:h val="0.29888888888888976"/>
        </c:manualLayout>
      </c:layout>
      <c:txPr>
        <a:bodyPr/>
        <a:lstStyle/>
        <a:p>
          <a:pPr>
            <a:defRPr lang="en-GB" sz="2000" b="1">
              <a:latin typeface="Times New Roman" panose="02020603050405020304" pitchFamily="18" charset="0"/>
              <a:cs typeface="Times New Roman" panose="02020603050405020304" pitchFamily="18" charset="0"/>
            </a:defRPr>
          </a:pPr>
          <a:endParaRPr lang="en-US"/>
        </a:p>
      </c:txPr>
    </c:legend>
    <c:plotVisOnly val="1"/>
    <c:dispBlanksAs val="gap"/>
  </c:chart>
  <c:txPr>
    <a:bodyPr/>
    <a:lstStyle/>
    <a:p>
      <a:pPr>
        <a:defRPr>
          <a:latin typeface="Arial" pitchFamily="34" charset="0"/>
          <a:cs typeface="Arial"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7.8734185172961171E-2"/>
          <c:y val="0.23397710702828814"/>
          <c:w val="0.81388888888889765"/>
          <c:h val="0.64767096821230674"/>
        </c:manualLayout>
      </c:layout>
      <c:pie3DChart>
        <c:varyColors val="1"/>
        <c:ser>
          <c:idx val="0"/>
          <c:order val="0"/>
          <c:explosion val="25"/>
          <c:dLbls>
            <c:dLbl>
              <c:idx val="0"/>
              <c:layout>
                <c:manualLayout>
                  <c:x val="8.9137680871117769E-3"/>
                  <c:y val="-7.3800903236188931E-2"/>
                </c:manualLayout>
              </c:layout>
              <c:tx>
                <c:rich>
                  <a:bodyPr/>
                  <a:lstStyle/>
                  <a:p>
                    <a:r>
                      <a:rPr lang="en-US" sz="1600" b="1">
                        <a:latin typeface="Arial Mon" pitchFamily="34" charset="0"/>
                      </a:rPr>
                      <a:t>S</a:t>
                    </a:r>
                    <a:r>
                      <a:rPr lang="en-US" b="1">
                        <a:latin typeface="Arial Mon" pitchFamily="34" charset="0"/>
                      </a:rPr>
                      <a:t>TIs
33.5%</a:t>
                    </a:r>
                  </a:p>
                </c:rich>
              </c:tx>
              <c:showCatName val="1"/>
              <c:showPercent val="1"/>
            </c:dLbl>
            <c:dLbl>
              <c:idx val="1"/>
              <c:layout>
                <c:manualLayout>
                  <c:x val="0.12538927538181116"/>
                  <c:y val="-0.11961932547636811"/>
                </c:manualLayout>
              </c:layout>
              <c:tx>
                <c:rich>
                  <a:bodyPr/>
                  <a:lstStyle/>
                  <a:p>
                    <a:r>
                      <a:rPr lang="en-US" sz="1600" b="1">
                        <a:latin typeface="Arial Mon" pitchFamily="34" charset="0"/>
                      </a:rPr>
                      <a:t>E</a:t>
                    </a:r>
                    <a:r>
                      <a:rPr lang="en-US" b="1">
                        <a:latin typeface="Arial Mon" pitchFamily="34" charset="0"/>
                      </a:rPr>
                      <a:t>nteric infections 21.4%</a:t>
                    </a:r>
                  </a:p>
                </c:rich>
              </c:tx>
              <c:showCatName val="1"/>
              <c:showPercent val="1"/>
            </c:dLbl>
            <c:dLbl>
              <c:idx val="2"/>
              <c:layout>
                <c:manualLayout>
                  <c:x val="1.2813299565912865E-2"/>
                  <c:y val="0.20057125665970518"/>
                </c:manualLayout>
              </c:layout>
              <c:tx>
                <c:rich>
                  <a:bodyPr/>
                  <a:lstStyle/>
                  <a:p>
                    <a:r>
                      <a:rPr lang="en-US" sz="1600" b="1">
                        <a:latin typeface="Arial Mon" pitchFamily="34" charset="0"/>
                      </a:rPr>
                      <a:t>R</a:t>
                    </a:r>
                    <a:r>
                      <a:rPr lang="en-US" b="1">
                        <a:latin typeface="Arial Mon" pitchFamily="34" charset="0"/>
                      </a:rPr>
                      <a:t>espiratory infections 
3</a:t>
                    </a:r>
                    <a:r>
                      <a:rPr lang="mn-MN" b="1">
                        <a:latin typeface="Arial Mon" pitchFamily="34" charset="0"/>
                      </a:rPr>
                      <a:t>6.5</a:t>
                    </a:r>
                    <a:r>
                      <a:rPr lang="en-US" b="1">
                        <a:latin typeface="Arial Mon" pitchFamily="34" charset="0"/>
                      </a:rPr>
                      <a:t>%</a:t>
                    </a:r>
                  </a:p>
                </c:rich>
              </c:tx>
              <c:showCatName val="1"/>
              <c:showPercent val="1"/>
            </c:dLbl>
            <c:dLbl>
              <c:idx val="3"/>
              <c:layout>
                <c:manualLayout>
                  <c:x val="0.13714481977231993"/>
                  <c:y val="-5.6547063083106815E-2"/>
                </c:manualLayout>
              </c:layout>
              <c:tx>
                <c:rich>
                  <a:bodyPr/>
                  <a:lstStyle/>
                  <a:p>
                    <a:r>
                      <a:rPr lang="en-US" sz="1600" b="1">
                        <a:latin typeface="Arial Mon" pitchFamily="34" charset="0"/>
                      </a:rPr>
                      <a:t>Z</a:t>
                    </a:r>
                    <a:r>
                      <a:rPr lang="en-US" b="1">
                        <a:latin typeface="Arial Mon" pitchFamily="34" charset="0"/>
                      </a:rPr>
                      <a:t>oonotic infections 1</a:t>
                    </a:r>
                    <a:r>
                      <a:rPr lang="mn-MN" b="1">
                        <a:latin typeface="Arial Mon" pitchFamily="34" charset="0"/>
                      </a:rPr>
                      <a:t>.2</a:t>
                    </a:r>
                    <a:r>
                      <a:rPr lang="en-US" b="1">
                        <a:latin typeface="Arial Mon" pitchFamily="34" charset="0"/>
                      </a:rPr>
                      <a:t>%</a:t>
                    </a:r>
                  </a:p>
                </c:rich>
              </c:tx>
              <c:showCatName val="1"/>
              <c:showPercent val="1"/>
            </c:dLbl>
            <c:dLbl>
              <c:idx val="4"/>
              <c:layout>
                <c:manualLayout>
                  <c:x val="-5.8494220885706404E-2"/>
                  <c:y val="3.59151534629603E-4"/>
                </c:manualLayout>
              </c:layout>
              <c:tx>
                <c:rich>
                  <a:bodyPr/>
                  <a:lstStyle/>
                  <a:p>
                    <a:r>
                      <a:rPr lang="en-US" sz="1600" b="1">
                        <a:latin typeface="Arial Mon" pitchFamily="34" charset="0"/>
                      </a:rPr>
                      <a:t>B</a:t>
                    </a:r>
                    <a:r>
                      <a:rPr lang="en-US" b="1">
                        <a:latin typeface="Arial Mon" pitchFamily="34" charset="0"/>
                      </a:rPr>
                      <a:t>lood</a:t>
                    </a:r>
                    <a:r>
                      <a:rPr lang="en-US" b="1" baseline="0">
                        <a:latin typeface="Arial Mon" pitchFamily="34" charset="0"/>
                      </a:rPr>
                      <a:t> borne infections</a:t>
                    </a:r>
                    <a:r>
                      <a:rPr lang="mn-MN" b="1">
                        <a:latin typeface="Arial Mon" pitchFamily="34" charset="0"/>
                      </a:rPr>
                      <a:t> 1.8%</a:t>
                    </a:r>
                  </a:p>
                </c:rich>
              </c:tx>
              <c:showCatName val="1"/>
              <c:showPercent val="1"/>
            </c:dLbl>
            <c:dLbl>
              <c:idx val="5"/>
              <c:layout>
                <c:manualLayout>
                  <c:x val="0.21237033983014691"/>
                  <c:y val="-3.0813577228094247E-2"/>
                </c:manualLayout>
              </c:layout>
              <c:tx>
                <c:rich>
                  <a:bodyPr/>
                  <a:lstStyle/>
                  <a:p>
                    <a:r>
                      <a:rPr lang="en-US" sz="1600" b="1">
                        <a:latin typeface="Arial Mon" pitchFamily="34" charset="0"/>
                      </a:rPr>
                      <a:t>O</a:t>
                    </a:r>
                    <a:r>
                      <a:rPr lang="en-US" b="1">
                        <a:latin typeface="Arial Mon" pitchFamily="34" charset="0"/>
                      </a:rPr>
                      <a:t>ther </a:t>
                    </a:r>
                    <a:r>
                      <a:rPr lang="mn-MN" b="1">
                        <a:latin typeface="Arial Mon" pitchFamily="34" charset="0"/>
                      </a:rPr>
                      <a:t>5.6</a:t>
                    </a:r>
                    <a:r>
                      <a:rPr lang="en-US" b="1">
                        <a:latin typeface="Arial Mon" pitchFamily="34" charset="0"/>
                      </a:rPr>
                      <a:t>%</a:t>
                    </a:r>
                  </a:p>
                </c:rich>
              </c:tx>
              <c:showCatName val="1"/>
              <c:showPercent val="1"/>
            </c:dLbl>
            <c:txPr>
              <a:bodyPr/>
              <a:lstStyle/>
              <a:p>
                <a:pPr>
                  <a:defRPr lang="en-GB" sz="1600" b="1">
                    <a:latin typeface="Arial Mon" pitchFamily="34" charset="0"/>
                    <a:cs typeface="Times New Roman" pitchFamily="18" charset="0"/>
                  </a:defRPr>
                </a:pPr>
                <a:endParaRPr lang="en-US"/>
              </a:p>
            </c:txPr>
            <c:showCatName val="1"/>
            <c:showPercent val="1"/>
          </c:dLbls>
          <c:cat>
            <c:strRef>
              <c:f>Sheet4!$A$2:$A$7</c:f>
              <c:strCache>
                <c:ptCount val="6"/>
                <c:pt idx="0">
                  <c:v>ÁÇÄÕ</c:v>
                </c:pt>
                <c:pt idx="1">
                  <c:v>Ãýäýñíèé Õª</c:v>
                </c:pt>
                <c:pt idx="2">
                  <c:v>àìüñãàëûí çàìûí Õª</c:v>
                </c:pt>
                <c:pt idx="3">
                  <c:v>Çîîíîçûí Õª</c:v>
                </c:pt>
                <c:pt idx="4">
                  <c:v>Цусаар/д ХӨ </c:v>
                </c:pt>
                <c:pt idx="5">
                  <c:v>áóñàä </c:v>
                </c:pt>
              </c:strCache>
            </c:strRef>
          </c:cat>
          <c:val>
            <c:numRef>
              <c:f>Sheet4!$B$2:$B$7</c:f>
              <c:numCache>
                <c:formatCode>0.0%</c:formatCode>
                <c:ptCount val="6"/>
                <c:pt idx="0">
                  <c:v>0.33500000000000818</c:v>
                </c:pt>
                <c:pt idx="1">
                  <c:v>0.21400000000000041</c:v>
                </c:pt>
                <c:pt idx="2">
                  <c:v>0.36500000000000032</c:v>
                </c:pt>
                <c:pt idx="3">
                  <c:v>1.2000000000000021E-2</c:v>
                </c:pt>
                <c:pt idx="4">
                  <c:v>1.800000000000028E-2</c:v>
                </c:pt>
                <c:pt idx="5">
                  <c:v>5.6000000000000022E-2</c:v>
                </c:pt>
              </c:numCache>
            </c:numRef>
          </c:val>
        </c:ser>
        <c:dLbls>
          <c:showPercent val="1"/>
        </c:dLbls>
      </c:pie3DChart>
    </c:plotArea>
    <c:plotVisOnly val="1"/>
    <c:dispBlanksAs val="zero"/>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lang="en-GB">
                <a:latin typeface="Tahoma" panose="020B0604030504040204" pitchFamily="34" charset="0"/>
              </a:defRPr>
            </a:pPr>
            <a:r>
              <a:rPr lang="en-US" dirty="0" smtClean="0">
                <a:latin typeface="Tahoma" panose="020B0604030504040204" pitchFamily="34" charset="0"/>
              </a:rPr>
              <a:t>Number</a:t>
            </a:r>
            <a:r>
              <a:rPr lang="en-US" baseline="0" dirty="0" smtClean="0">
                <a:latin typeface="Tahoma" panose="020B0604030504040204" pitchFamily="34" charset="0"/>
              </a:rPr>
              <a:t> of Congenital Syphilis Cases Reported Nationwide</a:t>
            </a:r>
            <a:endParaRPr lang="mn-MN" dirty="0">
              <a:latin typeface="Tahoma" panose="020B0604030504040204" pitchFamily="34" charset="0"/>
            </a:endParaRPr>
          </a:p>
        </c:rich>
      </c:tx>
    </c:title>
    <c:plotArea>
      <c:layout/>
      <c:lineChart>
        <c:grouping val="stacked"/>
        <c:ser>
          <c:idx val="0"/>
          <c:order val="0"/>
          <c:tx>
            <c:strRef>
              <c:f>Sheet2!$C$69</c:f>
              <c:strCache>
                <c:ptCount val="1"/>
                <c:pt idx="0">
                  <c:v>Тохиолдлын тоо</c:v>
                </c:pt>
              </c:strCache>
            </c:strRef>
          </c:tx>
          <c:dLbls>
            <c:dLbl>
              <c:idx val="0"/>
              <c:layout>
                <c:manualLayout>
                  <c:x val="-2.9702970297029754E-2"/>
                  <c:y val="-6.3636363636363671E-2"/>
                </c:manualLayout>
              </c:layout>
              <c:showVal val="1"/>
            </c:dLbl>
            <c:dLbl>
              <c:idx val="1"/>
              <c:layout>
                <c:manualLayout>
                  <c:x val="-1.1551155115511589E-2"/>
                  <c:y val="-8.1818181818181457E-2"/>
                </c:manualLayout>
              </c:layout>
              <c:showVal val="1"/>
            </c:dLbl>
            <c:dLbl>
              <c:idx val="2"/>
              <c:layout>
                <c:manualLayout>
                  <c:x val="-3.3003300330033E-2"/>
                  <c:y val="-5.7575757575757461E-2"/>
                </c:manualLayout>
              </c:layout>
              <c:showVal val="1"/>
            </c:dLbl>
            <c:dLbl>
              <c:idx val="3"/>
              <c:layout>
                <c:manualLayout>
                  <c:x val="-2.4752475247524754E-2"/>
                  <c:y val="-8.1818181818181526E-2"/>
                </c:manualLayout>
              </c:layout>
              <c:showVal val="1"/>
            </c:dLbl>
            <c:dLbl>
              <c:idx val="4"/>
              <c:layout>
                <c:manualLayout>
                  <c:x val="-2.6402640264026462E-2"/>
                  <c:y val="-5.7575757575757461E-2"/>
                </c:manualLayout>
              </c:layout>
              <c:showVal val="1"/>
            </c:dLbl>
            <c:dLbl>
              <c:idx val="5"/>
              <c:layout>
                <c:manualLayout>
                  <c:x val="-3.7953795379537955E-2"/>
                  <c:y val="-6.9696969696969702E-2"/>
                </c:manualLayout>
              </c:layout>
              <c:showVal val="1"/>
            </c:dLbl>
            <c:dLbl>
              <c:idx val="6"/>
              <c:layout>
                <c:manualLayout>
                  <c:x val="-2.9702970297029754E-2"/>
                  <c:y val="-6.0606060606060622E-2"/>
                </c:manualLayout>
              </c:layout>
              <c:showVal val="1"/>
            </c:dLbl>
            <c:dLbl>
              <c:idx val="7"/>
              <c:layout>
                <c:manualLayout>
                  <c:x val="-1.1551155115511589E-2"/>
                  <c:y val="-6.363636363636363E-2"/>
                </c:manualLayout>
              </c:layout>
              <c:showVal val="1"/>
            </c:dLbl>
            <c:txPr>
              <a:bodyPr/>
              <a:lstStyle/>
              <a:p>
                <a:pPr>
                  <a:defRPr lang="en-GB">
                    <a:solidFill>
                      <a:srgbClr val="FF0000"/>
                    </a:solidFill>
                  </a:defRPr>
                </a:pPr>
                <a:endParaRPr lang="en-US"/>
              </a:p>
            </c:txPr>
            <c:showVal val="1"/>
          </c:dLbls>
          <c:cat>
            <c:strRef>
              <c:f>Sheet2!$D$68:$K$68</c:f>
              <c:strCache>
                <c:ptCount val="8"/>
                <c:pt idx="0">
                  <c:v>2006</c:v>
                </c:pt>
                <c:pt idx="1">
                  <c:v>2007</c:v>
                </c:pt>
                <c:pt idx="2">
                  <c:v>2008</c:v>
                </c:pt>
                <c:pt idx="3">
                  <c:v>2009</c:v>
                </c:pt>
                <c:pt idx="4">
                  <c:v>2010</c:v>
                </c:pt>
                <c:pt idx="5">
                  <c:v>2011</c:v>
                </c:pt>
                <c:pt idx="6">
                  <c:v>2012</c:v>
                </c:pt>
                <c:pt idx="7">
                  <c:v>2013оны 9 сар</c:v>
                </c:pt>
              </c:strCache>
            </c:strRef>
          </c:cat>
          <c:val>
            <c:numRef>
              <c:f>Sheet2!$D$69:$K$69</c:f>
              <c:numCache>
                <c:formatCode>General</c:formatCode>
                <c:ptCount val="8"/>
                <c:pt idx="0">
                  <c:v>51</c:v>
                </c:pt>
                <c:pt idx="1">
                  <c:v>7</c:v>
                </c:pt>
                <c:pt idx="2">
                  <c:v>17</c:v>
                </c:pt>
                <c:pt idx="3">
                  <c:v>19</c:v>
                </c:pt>
                <c:pt idx="4">
                  <c:v>11</c:v>
                </c:pt>
                <c:pt idx="5">
                  <c:v>15</c:v>
                </c:pt>
                <c:pt idx="6">
                  <c:v>25</c:v>
                </c:pt>
                <c:pt idx="7">
                  <c:v>16</c:v>
                </c:pt>
              </c:numCache>
            </c:numRef>
          </c:val>
        </c:ser>
        <c:dLbls>
          <c:showVal val="1"/>
        </c:dLbls>
        <c:marker val="1"/>
        <c:axId val="66834432"/>
        <c:axId val="66835968"/>
      </c:lineChart>
      <c:catAx>
        <c:axId val="66834432"/>
        <c:scaling>
          <c:orientation val="minMax"/>
        </c:scaling>
        <c:axPos val="b"/>
        <c:majorTickMark val="none"/>
        <c:tickLblPos val="nextTo"/>
        <c:txPr>
          <a:bodyPr/>
          <a:lstStyle/>
          <a:p>
            <a:pPr>
              <a:defRPr lang="en-GB" sz="1800"/>
            </a:pPr>
            <a:endParaRPr lang="en-US"/>
          </a:p>
        </c:txPr>
        <c:crossAx val="66835968"/>
        <c:crosses val="autoZero"/>
        <c:auto val="1"/>
        <c:lblAlgn val="ctr"/>
        <c:lblOffset val="100"/>
      </c:catAx>
      <c:valAx>
        <c:axId val="66835968"/>
        <c:scaling>
          <c:orientation val="minMax"/>
        </c:scaling>
        <c:delete val="1"/>
        <c:axPos val="l"/>
        <c:numFmt formatCode="General" sourceLinked="1"/>
        <c:tickLblPos val="none"/>
        <c:crossAx val="66834432"/>
        <c:crosses val="autoZero"/>
        <c:crossBetween val="between"/>
      </c:valAx>
    </c:plotArea>
    <c:legend>
      <c:legendPos val="t"/>
      <c:layout>
        <c:manualLayout>
          <c:xMode val="edge"/>
          <c:yMode val="edge"/>
          <c:x val="0.65076063511863136"/>
          <c:y val="0.32809090909091004"/>
          <c:w val="0.33874262623112705"/>
          <c:h val="8.4616559293724664E-2"/>
        </c:manualLayout>
      </c:layout>
      <c:txPr>
        <a:bodyPr/>
        <a:lstStyle/>
        <a:p>
          <a:pPr>
            <a:defRPr lang="en-GB">
              <a:latin typeface="Tahoma" panose="020B0604030504040204" pitchFamily="34" charset="0"/>
            </a:defRPr>
          </a:pPr>
          <a:endParaRPr lang="en-US"/>
        </a:p>
      </c:txPr>
    </c:legend>
    <c:plotVisOnly val="1"/>
    <c:dispBlanksAs val="zero"/>
  </c:chart>
  <c:spPr>
    <a:ln>
      <a:noFill/>
    </a:ln>
  </c:spPr>
  <c:txPr>
    <a:bodyPr/>
    <a:lstStyle/>
    <a:p>
      <a:pPr>
        <a:defRPr sz="2000" b="1">
          <a:latin typeface="Times New Roman" panose="02020603050405020304" pitchFamily="18" charset="0"/>
          <a:cs typeface="Times New Roman" panose="02020603050405020304" pitchFamily="18" charset="0"/>
        </a:defRPr>
      </a:pPr>
      <a:endParaRPr lang="en-US"/>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1A63B66-92F6-4E9E-A577-833780EA2630}" type="datetimeFigureOut">
              <a:rPr lang="en-GB" altLang="en-US"/>
              <a:pPr/>
              <a:t>27/11/2014</a:t>
            </a:fld>
            <a:endParaRPr lang="en-GB"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ltLang="en-US" smtClean="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7C47F5-3ADE-4CD6-AE74-EC036C503FA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32772" name="スライド番号プレースホルダー 3"/>
          <p:cNvSpPr>
            <a:spLocks noGrp="1"/>
          </p:cNvSpPr>
          <p:nvPr>
            <p:ph type="sldNum" sz="quarter" idx="5"/>
          </p:nvPr>
        </p:nvSpPr>
        <p:spPr bwMode="auto">
          <a:noFill/>
          <a:ln>
            <a:miter lim="800000"/>
            <a:headEnd/>
            <a:tailEnd/>
          </a:ln>
        </p:spPr>
        <p:txBody>
          <a:bodyPr/>
          <a:lstStyle/>
          <a:p>
            <a:fld id="{636B46A7-89A5-40E2-9637-7F9A014F67C8}"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41988" name="スライド番号プレースホルダー 3"/>
          <p:cNvSpPr>
            <a:spLocks noGrp="1"/>
          </p:cNvSpPr>
          <p:nvPr>
            <p:ph type="sldNum" sz="quarter" idx="5"/>
          </p:nvPr>
        </p:nvSpPr>
        <p:spPr bwMode="auto">
          <a:noFill/>
          <a:ln>
            <a:miter lim="800000"/>
            <a:headEnd/>
            <a:tailEnd/>
          </a:ln>
        </p:spPr>
        <p:txBody>
          <a:bodyPr/>
          <a:lstStyle/>
          <a:p>
            <a:fld id="{02CFCDF7-7CAE-4174-95A4-43D88764030E}" type="slidenum">
              <a:rPr lang="en-GB" altLang="en-US"/>
              <a:pPr/>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43012" name="スライド番号プレースホルダー 3"/>
          <p:cNvSpPr>
            <a:spLocks noGrp="1"/>
          </p:cNvSpPr>
          <p:nvPr>
            <p:ph type="sldNum" sz="quarter" idx="5"/>
          </p:nvPr>
        </p:nvSpPr>
        <p:spPr bwMode="auto">
          <a:noFill/>
          <a:ln>
            <a:miter lim="800000"/>
            <a:headEnd/>
            <a:tailEnd/>
          </a:ln>
        </p:spPr>
        <p:txBody>
          <a:bodyPr/>
          <a:lstStyle/>
          <a:p>
            <a:fld id="{7C1B4B42-009B-40A5-A8E5-A29350BF36D8}" type="slidenum">
              <a:rPr lang="en-GB" altLang="en-US"/>
              <a:pPr/>
              <a:t>13</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lnSpc>
                <a:spcPct val="90000"/>
              </a:lnSpc>
              <a:spcBef>
                <a:spcPct val="0"/>
              </a:spcBef>
            </a:pPr>
            <a:endParaRPr lang="en-US" alt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0B44C2B8-B81B-4661-8A4A-D23BBB48C25D}" type="slidenum">
              <a:rPr lang="en-US" altLang="en-US"/>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marL="342900" indent="-342900" eaLnBrk="1" hangingPunct="1">
              <a:lnSpc>
                <a:spcPct val="80000"/>
              </a:lnSpc>
              <a:spcBef>
                <a:spcPct val="0"/>
              </a:spcBef>
              <a:tabLst>
                <a:tab pos="228600" algn="l"/>
              </a:tabLst>
            </a:pPr>
            <a:endParaRPr lang="en-US" altLang="en-US" sz="700" smtClean="0"/>
          </a:p>
        </p:txBody>
      </p:sp>
      <p:sp>
        <p:nvSpPr>
          <p:cNvPr id="45060" name="Slide Number Placeholder 3"/>
          <p:cNvSpPr>
            <a:spLocks noGrp="1"/>
          </p:cNvSpPr>
          <p:nvPr>
            <p:ph type="sldNum" sz="quarter" idx="5"/>
          </p:nvPr>
        </p:nvSpPr>
        <p:spPr bwMode="auto">
          <a:noFill/>
          <a:ln>
            <a:miter lim="800000"/>
            <a:headEnd/>
            <a:tailEnd/>
          </a:ln>
        </p:spPr>
        <p:txBody>
          <a:bodyPr/>
          <a:lstStyle/>
          <a:p>
            <a:fld id="{3545FF9E-FE98-47B3-9A94-438136CDC1C4}" type="slidenum">
              <a:rPr lang="en-US" altLang="en-US"/>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46084" name="スライド番号プレースホルダー 3"/>
          <p:cNvSpPr>
            <a:spLocks noGrp="1"/>
          </p:cNvSpPr>
          <p:nvPr>
            <p:ph type="sldNum" sz="quarter" idx="5"/>
          </p:nvPr>
        </p:nvSpPr>
        <p:spPr bwMode="auto">
          <a:noFill/>
          <a:ln>
            <a:miter lim="800000"/>
            <a:headEnd/>
            <a:tailEnd/>
          </a:ln>
        </p:spPr>
        <p:txBody>
          <a:bodyPr/>
          <a:lstStyle/>
          <a:p>
            <a:fld id="{B510479D-C03E-4146-8A81-D25A33AE1E89}" type="slidenum">
              <a:rPr lang="en-GB" altLang="en-US"/>
              <a:pPr/>
              <a:t>27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33796" name="スライド番号プレースホルダー 3"/>
          <p:cNvSpPr>
            <a:spLocks noGrp="1"/>
          </p:cNvSpPr>
          <p:nvPr>
            <p:ph type="sldNum" sz="quarter" idx="5"/>
          </p:nvPr>
        </p:nvSpPr>
        <p:spPr bwMode="auto">
          <a:noFill/>
          <a:ln>
            <a:miter lim="800000"/>
            <a:headEnd/>
            <a:tailEnd/>
          </a:ln>
        </p:spPr>
        <p:txBody>
          <a:bodyPr/>
          <a:lstStyle/>
          <a:p>
            <a:fld id="{81DD198F-5295-4766-85B4-9FBB35A0DFF7}" type="slidenum">
              <a:rPr lang="en-GB" altLang="en-US"/>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D817F05-A616-42E3-8EEC-5CA93F064658}" type="slidenum">
              <a:rPr kumimoji="1" lang="en-US" altLang="en-US" sz="2800">
                <a:solidFill>
                  <a:srgbClr val="000000"/>
                </a:solidFill>
                <a:latin typeface="Times New Roman" pitchFamily="18" charset="0"/>
                <a:ea typeface="MS PGothic" pitchFamily="34" charset="-128"/>
              </a:rPr>
              <a:pPr algn="r"/>
              <a:t>3</a:t>
            </a:fld>
            <a:endParaRPr kumimoji="1" lang="en-US" altLang="en-US" sz="1200">
              <a:solidFill>
                <a:srgbClr val="000000"/>
              </a:solidFill>
              <a:ea typeface="MS PGothic" pitchFamily="34" charset="-128"/>
            </a:endParaRPr>
          </a:p>
        </p:txBody>
      </p:sp>
      <p:sp>
        <p:nvSpPr>
          <p:cNvPr id="34819" name="Rectangle 2"/>
          <p:cNvSpPr>
            <a:spLocks noGrp="1" noRot="1" noChangeAspect="1" noTextEdit="1"/>
          </p:cNvSpPr>
          <p:nvPr>
            <p:ph type="sldImg"/>
          </p:nvPr>
        </p:nvSpPr>
        <p:spPr bwMode="auto">
          <a:noFill/>
          <a:ln>
            <a:solidFill>
              <a:srgbClr val="000000"/>
            </a:solidFill>
            <a:miter lim="800000"/>
            <a:headEnd/>
            <a:tailEnd/>
          </a:ln>
        </p:spPr>
      </p:sp>
      <p:sp>
        <p:nvSpPr>
          <p:cNvPr id="34820" name="Rectangle 3"/>
          <p:cNvSpPr>
            <a:spLocks noGrp="1"/>
          </p:cNvSpPr>
          <p:nvPr>
            <p:ph type="body" sz="quarter" idx="1"/>
          </p:nvPr>
        </p:nvSpPr>
        <p:spPr bwMode="auto">
          <a:noFill/>
        </p:spPr>
        <p:txBody>
          <a:bodyPr/>
          <a:lstStyle/>
          <a:p>
            <a:pPr eaLnBrk="1" hangingPunct="1">
              <a:spcBef>
                <a:spcPct val="0"/>
              </a:spcBef>
            </a:pPr>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ー 2"/>
          <p:cNvSpPr>
            <a:spLocks noGrp="1"/>
          </p:cNvSpPr>
          <p:nvPr>
            <p:ph type="body" idx="1"/>
          </p:nvPr>
        </p:nvSpPr>
        <p:spPr bwMode="auto">
          <a:noFill/>
        </p:spPr>
        <p:txBody>
          <a:bodyPr/>
          <a:lstStyle/>
          <a:p>
            <a:pPr eaLnBrk="1" hangingPunct="1">
              <a:spcBef>
                <a:spcPct val="0"/>
              </a:spcBef>
            </a:pPr>
            <a:endParaRPr lang="en-GB" altLang="en-US" smtClean="0"/>
          </a:p>
        </p:txBody>
      </p:sp>
      <p:sp>
        <p:nvSpPr>
          <p:cNvPr id="35844" name="スライド番号プレースホルダー 3"/>
          <p:cNvSpPr>
            <a:spLocks noGrp="1"/>
          </p:cNvSpPr>
          <p:nvPr>
            <p:ph type="sldNum" sz="quarter" idx="5"/>
          </p:nvPr>
        </p:nvSpPr>
        <p:spPr bwMode="auto">
          <a:noFill/>
          <a:ln>
            <a:miter lim="800000"/>
            <a:headEnd/>
            <a:tailEnd/>
          </a:ln>
        </p:spPr>
        <p:txBody>
          <a:bodyPr/>
          <a:lstStyle/>
          <a:p>
            <a:fld id="{EA877015-EEC8-4AE3-95A6-AC2138656D24}" type="slidenum">
              <a:rPr kumimoji="1" lang="en-US" altLang="ja-JP">
                <a:latin typeface="Arial" charset="0"/>
              </a:rPr>
              <a:pPr/>
              <a:t>4</a:t>
            </a:fld>
            <a:endParaRPr kumimoji="1" lang="en-US"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36868" name="スライド番号プレースホルダー 3"/>
          <p:cNvSpPr>
            <a:spLocks noGrp="1"/>
          </p:cNvSpPr>
          <p:nvPr>
            <p:ph type="sldNum" sz="quarter" idx="5"/>
          </p:nvPr>
        </p:nvSpPr>
        <p:spPr bwMode="auto">
          <a:noFill/>
          <a:ln>
            <a:miter lim="800000"/>
            <a:headEnd/>
            <a:tailEnd/>
          </a:ln>
        </p:spPr>
        <p:txBody>
          <a:bodyPr/>
          <a:lstStyle/>
          <a:p>
            <a:fld id="{1B810162-39BC-4766-8527-4946DDF577EC}" type="slidenum">
              <a:rPr lang="en-GB" altLang="en-US"/>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37892" name="スライド番号プレースホルダー 3"/>
          <p:cNvSpPr>
            <a:spLocks noGrp="1"/>
          </p:cNvSpPr>
          <p:nvPr>
            <p:ph type="sldNum" sz="quarter" idx="5"/>
          </p:nvPr>
        </p:nvSpPr>
        <p:spPr bwMode="auto">
          <a:noFill/>
          <a:ln>
            <a:miter lim="800000"/>
            <a:headEnd/>
            <a:tailEnd/>
          </a:ln>
        </p:spPr>
        <p:txBody>
          <a:bodyPr/>
          <a:lstStyle/>
          <a:p>
            <a:fld id="{ED182886-22F5-49A0-97B0-2BC08D87D377}" type="slidenum">
              <a:rPr lang="en-GB" altLang="en-US"/>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38916" name="スライド番号プレースホルダー 3"/>
          <p:cNvSpPr>
            <a:spLocks noGrp="1"/>
          </p:cNvSpPr>
          <p:nvPr>
            <p:ph type="sldNum" sz="quarter" idx="5"/>
          </p:nvPr>
        </p:nvSpPr>
        <p:spPr bwMode="auto">
          <a:noFill/>
          <a:ln>
            <a:miter lim="800000"/>
            <a:headEnd/>
            <a:tailEnd/>
          </a:ln>
        </p:spPr>
        <p:txBody>
          <a:bodyPr/>
          <a:lstStyle/>
          <a:p>
            <a:fld id="{ED21B5AF-7F6A-4D1D-8D02-8FFAE35E01DD}" type="slidenum">
              <a:rPr lang="en-GB" altLang="en-US"/>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39940" name="スライド番号プレースホルダー 3"/>
          <p:cNvSpPr>
            <a:spLocks noGrp="1"/>
          </p:cNvSpPr>
          <p:nvPr>
            <p:ph type="sldNum" sz="quarter" idx="5"/>
          </p:nvPr>
        </p:nvSpPr>
        <p:spPr bwMode="auto">
          <a:noFill/>
          <a:ln>
            <a:miter lim="800000"/>
            <a:headEnd/>
            <a:tailEnd/>
          </a:ln>
        </p:spPr>
        <p:txBody>
          <a:bodyPr/>
          <a:lstStyle/>
          <a:p>
            <a:fld id="{F44ECD6B-D326-422F-8078-207BEF82D63D}" type="slidenum">
              <a:rPr lang="en-GB" altLang="en-US"/>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ー 2"/>
          <p:cNvSpPr>
            <a:spLocks noGrp="1"/>
          </p:cNvSpPr>
          <p:nvPr>
            <p:ph type="body" idx="1"/>
          </p:nvPr>
        </p:nvSpPr>
        <p:spPr bwMode="auto">
          <a:noFill/>
        </p:spPr>
        <p:txBody>
          <a:bodyPr/>
          <a:lstStyle/>
          <a:p>
            <a:pPr eaLnBrk="1" hangingPunct="1"/>
            <a:endParaRPr lang="en-GB" altLang="en-US" smtClean="0"/>
          </a:p>
        </p:txBody>
      </p:sp>
      <p:sp>
        <p:nvSpPr>
          <p:cNvPr id="40964" name="スライド番号プレースホルダー 3"/>
          <p:cNvSpPr>
            <a:spLocks noGrp="1"/>
          </p:cNvSpPr>
          <p:nvPr>
            <p:ph type="sldNum" sz="quarter" idx="5"/>
          </p:nvPr>
        </p:nvSpPr>
        <p:spPr bwMode="auto">
          <a:noFill/>
          <a:ln>
            <a:miter lim="800000"/>
            <a:headEnd/>
            <a:tailEnd/>
          </a:ln>
        </p:spPr>
        <p:txBody>
          <a:bodyPr/>
          <a:lstStyle/>
          <a:p>
            <a:fld id="{106520BF-8576-427F-997F-3D4E4908E2EA}" type="slidenum">
              <a:rPr lang="en-GB" altLang="en-US"/>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GB"/>
          </a:p>
        </p:txBody>
      </p:sp>
      <p:sp>
        <p:nvSpPr>
          <p:cNvPr id="4" name="日付プレースホルダー 3"/>
          <p:cNvSpPr>
            <a:spLocks noGrp="1"/>
          </p:cNvSpPr>
          <p:nvPr>
            <p:ph type="dt" sz="half" idx="10"/>
          </p:nvPr>
        </p:nvSpPr>
        <p:spPr/>
        <p:txBody>
          <a:bodyPr/>
          <a:lstStyle>
            <a:lvl1pPr>
              <a:defRPr/>
            </a:lvl1pPr>
          </a:lstStyle>
          <a:p>
            <a:fld id="{3294C5A0-65E2-4970-8813-73D95B828067}"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0DAE1569-03F9-492E-92A5-1F51AE3945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lvl1pPr>
              <a:defRPr/>
            </a:lvl1pPr>
          </a:lstStyle>
          <a:p>
            <a:fld id="{86848DDB-D47A-4114-9A68-45ACC11D0111}"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98CBD285-8C11-4C55-8AB8-2755FC574B3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GB"/>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lvl1pPr>
              <a:defRPr/>
            </a:lvl1pPr>
          </a:lstStyle>
          <a:p>
            <a:fld id="{34C358C7-D1E9-4B6B-9132-166E859EB8F9}"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B9B9F4BE-DF18-4947-BA0C-18F626B9616F}"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GB"/>
          </a:p>
        </p:txBody>
      </p:sp>
      <p:sp>
        <p:nvSpPr>
          <p:cNvPr id="4" name="日付プレースホルダー 3"/>
          <p:cNvSpPr>
            <a:spLocks noGrp="1"/>
          </p:cNvSpPr>
          <p:nvPr>
            <p:ph type="dt" sz="half" idx="10"/>
          </p:nvPr>
        </p:nvSpPr>
        <p:spPr/>
        <p:txBody>
          <a:bodyPr/>
          <a:lstStyle>
            <a:lvl1pPr>
              <a:defRPr/>
            </a:lvl1pPr>
          </a:lstStyle>
          <a:p>
            <a:fld id="{F7EDD80C-6F79-42A4-87BA-4E30A3BBBE16}"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05089EC0-66D6-4D52-9324-436FF3810E82}"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lvl1pPr>
              <a:defRPr/>
            </a:lvl1pPr>
          </a:lstStyle>
          <a:p>
            <a:fld id="{108D5847-8C57-4BA0-9773-DE025DCCC447}"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66B5136F-6138-4B83-B731-23614D4CB716}"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565F9259-CAB0-4D39-A7A1-0279C9980E70}"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77C42EB8-0358-4119-8AD6-337A1EA14717}"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日付プレースホルダー 3"/>
          <p:cNvSpPr>
            <a:spLocks noGrp="1"/>
          </p:cNvSpPr>
          <p:nvPr>
            <p:ph type="dt" sz="half" idx="10"/>
          </p:nvPr>
        </p:nvSpPr>
        <p:spPr/>
        <p:txBody>
          <a:bodyPr/>
          <a:lstStyle>
            <a:lvl1pPr>
              <a:defRPr/>
            </a:lvl1pPr>
          </a:lstStyle>
          <a:p>
            <a:fld id="{36D40BE2-6899-45B8-957F-1B7421FAC0D7}" type="datetimeFigureOut">
              <a:rPr lang="en-US" altLang="en-US"/>
              <a:pPr/>
              <a:t>2014/11/27</a:t>
            </a:fld>
            <a:endParaRPr lang="en-US" altLang="en-US"/>
          </a:p>
        </p:txBody>
      </p:sp>
      <p:sp>
        <p:nvSpPr>
          <p:cNvPr id="6" name="フッター プレースホルダー 4"/>
          <p:cNvSpPr>
            <a:spLocks noGrp="1"/>
          </p:cNvSpPr>
          <p:nvPr>
            <p:ph type="ftr" sz="quarter" idx="11"/>
          </p:nvPr>
        </p:nvSpPr>
        <p:spPr/>
        <p:txBody>
          <a:bodyPr/>
          <a:lstStyle>
            <a:lvl1pPr>
              <a:defRPr/>
            </a:lvl1pPr>
          </a:lstStyle>
          <a:p>
            <a:endParaRPr lang="en-US" altLang="en-US"/>
          </a:p>
        </p:txBody>
      </p:sp>
      <p:sp>
        <p:nvSpPr>
          <p:cNvPr id="7" name="スライド番号プレースホルダー 5"/>
          <p:cNvSpPr>
            <a:spLocks noGrp="1"/>
          </p:cNvSpPr>
          <p:nvPr>
            <p:ph type="sldNum" sz="quarter" idx="12"/>
          </p:nvPr>
        </p:nvSpPr>
        <p:spPr/>
        <p:txBody>
          <a:bodyPr/>
          <a:lstStyle>
            <a:lvl1pPr>
              <a:defRPr/>
            </a:lvl1pPr>
          </a:lstStyle>
          <a:p>
            <a:fld id="{0A961A62-3AA9-4858-A0BF-3D72697D36A0}"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日付プレースホルダー 3"/>
          <p:cNvSpPr>
            <a:spLocks noGrp="1"/>
          </p:cNvSpPr>
          <p:nvPr>
            <p:ph type="dt" sz="half" idx="10"/>
          </p:nvPr>
        </p:nvSpPr>
        <p:spPr/>
        <p:txBody>
          <a:bodyPr/>
          <a:lstStyle>
            <a:lvl1pPr>
              <a:defRPr/>
            </a:lvl1pPr>
          </a:lstStyle>
          <a:p>
            <a:fld id="{084D1DC1-C42E-4DA8-B5B6-4D197976A5D0}" type="datetimeFigureOut">
              <a:rPr lang="en-US" altLang="en-US"/>
              <a:pPr/>
              <a:t>2014/11/27</a:t>
            </a:fld>
            <a:endParaRPr lang="en-US" altLang="en-US"/>
          </a:p>
        </p:txBody>
      </p:sp>
      <p:sp>
        <p:nvSpPr>
          <p:cNvPr id="8" name="フッター プレースホルダー 4"/>
          <p:cNvSpPr>
            <a:spLocks noGrp="1"/>
          </p:cNvSpPr>
          <p:nvPr>
            <p:ph type="ftr" sz="quarter" idx="11"/>
          </p:nvPr>
        </p:nvSpPr>
        <p:spPr/>
        <p:txBody>
          <a:bodyPr/>
          <a:lstStyle>
            <a:lvl1pPr>
              <a:defRPr/>
            </a:lvl1pPr>
          </a:lstStyle>
          <a:p>
            <a:endParaRPr lang="en-US" altLang="en-US"/>
          </a:p>
        </p:txBody>
      </p:sp>
      <p:sp>
        <p:nvSpPr>
          <p:cNvPr id="9" name="スライド番号プレースホルダー 5"/>
          <p:cNvSpPr>
            <a:spLocks noGrp="1"/>
          </p:cNvSpPr>
          <p:nvPr>
            <p:ph type="sldNum" sz="quarter" idx="12"/>
          </p:nvPr>
        </p:nvSpPr>
        <p:spPr/>
        <p:txBody>
          <a:bodyPr/>
          <a:lstStyle>
            <a:lvl1pPr>
              <a:defRPr/>
            </a:lvl1pPr>
          </a:lstStyle>
          <a:p>
            <a:fld id="{1D6DFBE1-421B-469C-A36F-107179560E1C}"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日付プレースホルダー 3"/>
          <p:cNvSpPr>
            <a:spLocks noGrp="1"/>
          </p:cNvSpPr>
          <p:nvPr>
            <p:ph type="dt" sz="half" idx="10"/>
          </p:nvPr>
        </p:nvSpPr>
        <p:spPr/>
        <p:txBody>
          <a:bodyPr/>
          <a:lstStyle>
            <a:lvl1pPr>
              <a:defRPr/>
            </a:lvl1pPr>
          </a:lstStyle>
          <a:p>
            <a:fld id="{C91F3B98-7333-4C07-BBE2-42AF832153F5}" type="datetimeFigureOut">
              <a:rPr lang="en-US" altLang="en-US"/>
              <a:pPr/>
              <a:t>2014/11/27</a:t>
            </a:fld>
            <a:endParaRPr lang="en-US" altLang="en-US"/>
          </a:p>
        </p:txBody>
      </p:sp>
      <p:sp>
        <p:nvSpPr>
          <p:cNvPr id="4" name="フッター プレースホルダー 4"/>
          <p:cNvSpPr>
            <a:spLocks noGrp="1"/>
          </p:cNvSpPr>
          <p:nvPr>
            <p:ph type="ftr" sz="quarter" idx="11"/>
          </p:nvPr>
        </p:nvSpPr>
        <p:spPr/>
        <p:txBody>
          <a:bodyPr/>
          <a:lstStyle>
            <a:lvl1pPr>
              <a:defRPr/>
            </a:lvl1pPr>
          </a:lstStyle>
          <a:p>
            <a:endParaRPr lang="en-US" altLang="en-US"/>
          </a:p>
        </p:txBody>
      </p:sp>
      <p:sp>
        <p:nvSpPr>
          <p:cNvPr id="5" name="スライド番号プレースホルダー 5"/>
          <p:cNvSpPr>
            <a:spLocks noGrp="1"/>
          </p:cNvSpPr>
          <p:nvPr>
            <p:ph type="sldNum" sz="quarter" idx="12"/>
          </p:nvPr>
        </p:nvSpPr>
        <p:spPr/>
        <p:txBody>
          <a:bodyPr/>
          <a:lstStyle>
            <a:lvl1pPr>
              <a:defRPr/>
            </a:lvl1pPr>
          </a:lstStyle>
          <a:p>
            <a:fld id="{033B32FA-467E-4929-9FE5-EE178376F6B2}"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fld id="{27BDCB80-BF70-407C-9939-96D7AEAF5C97}" type="datetimeFigureOut">
              <a:rPr lang="en-US" altLang="en-US"/>
              <a:pPr/>
              <a:t>2014/11/27</a:t>
            </a:fld>
            <a:endParaRPr lang="en-US" altLang="en-US"/>
          </a:p>
        </p:txBody>
      </p:sp>
      <p:sp>
        <p:nvSpPr>
          <p:cNvPr id="3" name="フッター プレースホルダー 4"/>
          <p:cNvSpPr>
            <a:spLocks noGrp="1"/>
          </p:cNvSpPr>
          <p:nvPr>
            <p:ph type="ftr" sz="quarter" idx="11"/>
          </p:nvPr>
        </p:nvSpPr>
        <p:spPr/>
        <p:txBody>
          <a:bodyPr/>
          <a:lstStyle>
            <a:lvl1pPr>
              <a:defRPr/>
            </a:lvl1pPr>
          </a:lstStyle>
          <a:p>
            <a:endParaRPr lang="en-US" altLang="en-US"/>
          </a:p>
        </p:txBody>
      </p:sp>
      <p:sp>
        <p:nvSpPr>
          <p:cNvPr id="4" name="スライド番号プレースホルダー 5"/>
          <p:cNvSpPr>
            <a:spLocks noGrp="1"/>
          </p:cNvSpPr>
          <p:nvPr>
            <p:ph type="sldNum" sz="quarter" idx="12"/>
          </p:nvPr>
        </p:nvSpPr>
        <p:spPr/>
        <p:txBody>
          <a:bodyPr/>
          <a:lstStyle>
            <a:lvl1pPr>
              <a:defRPr/>
            </a:lvl1pPr>
          </a:lstStyle>
          <a:p>
            <a:fld id="{8ACE319A-4F0B-4F73-91EC-65981EA28E67}"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GB"/>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CCAC109D-26CD-4BFE-A8DF-E7DE6948B074}" type="datetimeFigureOut">
              <a:rPr lang="en-US" altLang="en-US"/>
              <a:pPr/>
              <a:t>2014/11/27</a:t>
            </a:fld>
            <a:endParaRPr lang="en-US" altLang="en-US"/>
          </a:p>
        </p:txBody>
      </p:sp>
      <p:sp>
        <p:nvSpPr>
          <p:cNvPr id="6" name="フッター プレースホルダー 4"/>
          <p:cNvSpPr>
            <a:spLocks noGrp="1"/>
          </p:cNvSpPr>
          <p:nvPr>
            <p:ph type="ftr" sz="quarter" idx="11"/>
          </p:nvPr>
        </p:nvSpPr>
        <p:spPr/>
        <p:txBody>
          <a:bodyPr/>
          <a:lstStyle>
            <a:lvl1pPr>
              <a:defRPr/>
            </a:lvl1pPr>
          </a:lstStyle>
          <a:p>
            <a:endParaRPr lang="en-US" altLang="en-US"/>
          </a:p>
        </p:txBody>
      </p:sp>
      <p:sp>
        <p:nvSpPr>
          <p:cNvPr id="7" name="スライド番号プレースホルダー 5"/>
          <p:cNvSpPr>
            <a:spLocks noGrp="1"/>
          </p:cNvSpPr>
          <p:nvPr>
            <p:ph type="sldNum" sz="quarter" idx="12"/>
          </p:nvPr>
        </p:nvSpPr>
        <p:spPr/>
        <p:txBody>
          <a:bodyPr/>
          <a:lstStyle>
            <a:lvl1pPr>
              <a:defRPr/>
            </a:lvl1pPr>
          </a:lstStyle>
          <a:p>
            <a:fld id="{36A3349D-5727-4D8F-A1C8-28F0C51002D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lvl1pPr>
              <a:defRPr/>
            </a:lvl1pPr>
          </a:lstStyle>
          <a:p>
            <a:fld id="{16017D9F-A038-4C8E-AE05-B2170FCEF939}"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1421B959-FBDE-4FE0-A586-265398DD582C}"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GB"/>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B3E3C1AA-3A7C-4E6C-9A32-FF6E8E629C71}" type="datetimeFigureOut">
              <a:rPr lang="en-US" altLang="en-US"/>
              <a:pPr/>
              <a:t>2014/11/27</a:t>
            </a:fld>
            <a:endParaRPr lang="en-US" altLang="en-US"/>
          </a:p>
        </p:txBody>
      </p:sp>
      <p:sp>
        <p:nvSpPr>
          <p:cNvPr id="6" name="フッター プレースホルダー 4"/>
          <p:cNvSpPr>
            <a:spLocks noGrp="1"/>
          </p:cNvSpPr>
          <p:nvPr>
            <p:ph type="ftr" sz="quarter" idx="11"/>
          </p:nvPr>
        </p:nvSpPr>
        <p:spPr/>
        <p:txBody>
          <a:bodyPr/>
          <a:lstStyle>
            <a:lvl1pPr>
              <a:defRPr/>
            </a:lvl1pPr>
          </a:lstStyle>
          <a:p>
            <a:endParaRPr lang="en-US" altLang="en-US"/>
          </a:p>
        </p:txBody>
      </p:sp>
      <p:sp>
        <p:nvSpPr>
          <p:cNvPr id="7" name="スライド番号プレースホルダー 5"/>
          <p:cNvSpPr>
            <a:spLocks noGrp="1"/>
          </p:cNvSpPr>
          <p:nvPr>
            <p:ph type="sldNum" sz="quarter" idx="12"/>
          </p:nvPr>
        </p:nvSpPr>
        <p:spPr/>
        <p:txBody>
          <a:bodyPr/>
          <a:lstStyle>
            <a:lvl1pPr>
              <a:defRPr/>
            </a:lvl1pPr>
          </a:lstStyle>
          <a:p>
            <a:fld id="{5E290342-E91D-40E6-9D20-F68361CB4A33}"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lvl1pPr>
              <a:defRPr/>
            </a:lvl1pPr>
          </a:lstStyle>
          <a:p>
            <a:fld id="{4333589C-C5C0-4DBE-B3E0-AE9098E9C886}"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A10D334A-2B85-4B4A-9243-FE144F255A29}"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GB"/>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日付プレースホルダー 3"/>
          <p:cNvSpPr>
            <a:spLocks noGrp="1"/>
          </p:cNvSpPr>
          <p:nvPr>
            <p:ph type="dt" sz="half" idx="10"/>
          </p:nvPr>
        </p:nvSpPr>
        <p:spPr/>
        <p:txBody>
          <a:bodyPr/>
          <a:lstStyle>
            <a:lvl1pPr>
              <a:defRPr/>
            </a:lvl1pPr>
          </a:lstStyle>
          <a:p>
            <a:fld id="{C4CD03A8-6BE8-472E-A104-DD9049742C30}"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CDA3C2A8-859C-4BE6-856A-FB1EB6BF813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AA4EEED-F1E7-4EF9-9A91-966832372716}" type="datetimeFigureOut">
              <a:rPr lang="en-US" altLang="en-US"/>
              <a:pPr/>
              <a:t>2014/11/27</a:t>
            </a:fld>
            <a:endParaRPr lang="en-US" altLang="en-US"/>
          </a:p>
        </p:txBody>
      </p:sp>
      <p:sp>
        <p:nvSpPr>
          <p:cNvPr id="5" name="フッター プレースホルダー 4"/>
          <p:cNvSpPr>
            <a:spLocks noGrp="1"/>
          </p:cNvSpPr>
          <p:nvPr>
            <p:ph type="ftr" sz="quarter" idx="11"/>
          </p:nvPr>
        </p:nvSpPr>
        <p:spPr/>
        <p:txBody>
          <a:bodyPr/>
          <a:lstStyle>
            <a:lvl1pPr>
              <a:defRPr/>
            </a:lvl1pPr>
          </a:lstStyle>
          <a:p>
            <a:endParaRPr lang="en-US" altLang="en-US"/>
          </a:p>
        </p:txBody>
      </p:sp>
      <p:sp>
        <p:nvSpPr>
          <p:cNvPr id="6" name="スライド番号プレースホルダー 5"/>
          <p:cNvSpPr>
            <a:spLocks noGrp="1"/>
          </p:cNvSpPr>
          <p:nvPr>
            <p:ph type="sldNum" sz="quarter" idx="12"/>
          </p:nvPr>
        </p:nvSpPr>
        <p:spPr/>
        <p:txBody>
          <a:bodyPr/>
          <a:lstStyle>
            <a:lvl1pPr>
              <a:defRPr/>
            </a:lvl1pPr>
          </a:lstStyle>
          <a:p>
            <a:fld id="{65AEED4B-8405-421B-8CB9-C165E9ABECF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日付プレースホルダー 3"/>
          <p:cNvSpPr>
            <a:spLocks noGrp="1"/>
          </p:cNvSpPr>
          <p:nvPr>
            <p:ph type="dt" sz="half" idx="10"/>
          </p:nvPr>
        </p:nvSpPr>
        <p:spPr/>
        <p:txBody>
          <a:bodyPr/>
          <a:lstStyle>
            <a:lvl1pPr>
              <a:defRPr/>
            </a:lvl1pPr>
          </a:lstStyle>
          <a:p>
            <a:fld id="{BC2016B4-E753-4C54-893F-1093834A71FB}" type="datetimeFigureOut">
              <a:rPr lang="en-US" altLang="en-US"/>
              <a:pPr/>
              <a:t>2014/11/27</a:t>
            </a:fld>
            <a:endParaRPr lang="en-US" altLang="en-US"/>
          </a:p>
        </p:txBody>
      </p:sp>
      <p:sp>
        <p:nvSpPr>
          <p:cNvPr id="6" name="フッター プレースホルダー 4"/>
          <p:cNvSpPr>
            <a:spLocks noGrp="1"/>
          </p:cNvSpPr>
          <p:nvPr>
            <p:ph type="ftr" sz="quarter" idx="11"/>
          </p:nvPr>
        </p:nvSpPr>
        <p:spPr/>
        <p:txBody>
          <a:bodyPr/>
          <a:lstStyle>
            <a:lvl1pPr>
              <a:defRPr/>
            </a:lvl1pPr>
          </a:lstStyle>
          <a:p>
            <a:endParaRPr lang="en-US" altLang="en-US"/>
          </a:p>
        </p:txBody>
      </p:sp>
      <p:sp>
        <p:nvSpPr>
          <p:cNvPr id="7" name="スライド番号プレースホルダー 5"/>
          <p:cNvSpPr>
            <a:spLocks noGrp="1"/>
          </p:cNvSpPr>
          <p:nvPr>
            <p:ph type="sldNum" sz="quarter" idx="12"/>
          </p:nvPr>
        </p:nvSpPr>
        <p:spPr/>
        <p:txBody>
          <a:bodyPr/>
          <a:lstStyle>
            <a:lvl1pPr>
              <a:defRPr/>
            </a:lvl1pPr>
          </a:lstStyle>
          <a:p>
            <a:fld id="{1D4EF41C-C92A-4EA9-B5B4-7DF72B75D952}"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GB"/>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日付プレースホルダー 3"/>
          <p:cNvSpPr>
            <a:spLocks noGrp="1"/>
          </p:cNvSpPr>
          <p:nvPr>
            <p:ph type="dt" sz="half" idx="10"/>
          </p:nvPr>
        </p:nvSpPr>
        <p:spPr/>
        <p:txBody>
          <a:bodyPr/>
          <a:lstStyle>
            <a:lvl1pPr>
              <a:defRPr/>
            </a:lvl1pPr>
          </a:lstStyle>
          <a:p>
            <a:fld id="{2B67FE77-F3E9-4AF1-88F8-A88C7EFB3349}" type="datetimeFigureOut">
              <a:rPr lang="en-US" altLang="en-US"/>
              <a:pPr/>
              <a:t>2014/11/27</a:t>
            </a:fld>
            <a:endParaRPr lang="en-US" altLang="en-US"/>
          </a:p>
        </p:txBody>
      </p:sp>
      <p:sp>
        <p:nvSpPr>
          <p:cNvPr id="8" name="フッター プレースホルダー 4"/>
          <p:cNvSpPr>
            <a:spLocks noGrp="1"/>
          </p:cNvSpPr>
          <p:nvPr>
            <p:ph type="ftr" sz="quarter" idx="11"/>
          </p:nvPr>
        </p:nvSpPr>
        <p:spPr/>
        <p:txBody>
          <a:bodyPr/>
          <a:lstStyle>
            <a:lvl1pPr>
              <a:defRPr/>
            </a:lvl1pPr>
          </a:lstStyle>
          <a:p>
            <a:endParaRPr lang="en-US" altLang="en-US"/>
          </a:p>
        </p:txBody>
      </p:sp>
      <p:sp>
        <p:nvSpPr>
          <p:cNvPr id="9" name="スライド番号プレースホルダー 5"/>
          <p:cNvSpPr>
            <a:spLocks noGrp="1"/>
          </p:cNvSpPr>
          <p:nvPr>
            <p:ph type="sldNum" sz="quarter" idx="12"/>
          </p:nvPr>
        </p:nvSpPr>
        <p:spPr/>
        <p:txBody>
          <a:bodyPr/>
          <a:lstStyle>
            <a:lvl1pPr>
              <a:defRPr/>
            </a:lvl1pPr>
          </a:lstStyle>
          <a:p>
            <a:fld id="{D38582E4-701E-4362-8C0C-DA0BAE32CFA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GB"/>
          </a:p>
        </p:txBody>
      </p:sp>
      <p:sp>
        <p:nvSpPr>
          <p:cNvPr id="3" name="日付プレースホルダー 3"/>
          <p:cNvSpPr>
            <a:spLocks noGrp="1"/>
          </p:cNvSpPr>
          <p:nvPr>
            <p:ph type="dt" sz="half" idx="10"/>
          </p:nvPr>
        </p:nvSpPr>
        <p:spPr/>
        <p:txBody>
          <a:bodyPr/>
          <a:lstStyle>
            <a:lvl1pPr>
              <a:defRPr/>
            </a:lvl1pPr>
          </a:lstStyle>
          <a:p>
            <a:fld id="{3149DC52-9C33-4E0F-AA20-3469BB90D666}" type="datetimeFigureOut">
              <a:rPr lang="en-US" altLang="en-US"/>
              <a:pPr/>
              <a:t>2014/11/27</a:t>
            </a:fld>
            <a:endParaRPr lang="en-US" altLang="en-US"/>
          </a:p>
        </p:txBody>
      </p:sp>
      <p:sp>
        <p:nvSpPr>
          <p:cNvPr id="4" name="フッター プレースホルダー 4"/>
          <p:cNvSpPr>
            <a:spLocks noGrp="1"/>
          </p:cNvSpPr>
          <p:nvPr>
            <p:ph type="ftr" sz="quarter" idx="11"/>
          </p:nvPr>
        </p:nvSpPr>
        <p:spPr/>
        <p:txBody>
          <a:bodyPr/>
          <a:lstStyle>
            <a:lvl1pPr>
              <a:defRPr/>
            </a:lvl1pPr>
          </a:lstStyle>
          <a:p>
            <a:endParaRPr lang="en-US" altLang="en-US"/>
          </a:p>
        </p:txBody>
      </p:sp>
      <p:sp>
        <p:nvSpPr>
          <p:cNvPr id="5" name="スライド番号プレースホルダー 5"/>
          <p:cNvSpPr>
            <a:spLocks noGrp="1"/>
          </p:cNvSpPr>
          <p:nvPr>
            <p:ph type="sldNum" sz="quarter" idx="12"/>
          </p:nvPr>
        </p:nvSpPr>
        <p:spPr/>
        <p:txBody>
          <a:bodyPr/>
          <a:lstStyle>
            <a:lvl1pPr>
              <a:defRPr/>
            </a:lvl1pPr>
          </a:lstStyle>
          <a:p>
            <a:fld id="{875984C4-7ECD-43BE-9DE3-7F6C192B20B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fld id="{3AD291A3-1AC7-4A51-9DE6-DDB38C597461}" type="datetimeFigureOut">
              <a:rPr lang="en-US" altLang="en-US"/>
              <a:pPr/>
              <a:t>2014/11/27</a:t>
            </a:fld>
            <a:endParaRPr lang="en-US" altLang="en-US"/>
          </a:p>
        </p:txBody>
      </p:sp>
      <p:sp>
        <p:nvSpPr>
          <p:cNvPr id="3" name="フッター プレースホルダー 4"/>
          <p:cNvSpPr>
            <a:spLocks noGrp="1"/>
          </p:cNvSpPr>
          <p:nvPr>
            <p:ph type="ftr" sz="quarter" idx="11"/>
          </p:nvPr>
        </p:nvSpPr>
        <p:spPr/>
        <p:txBody>
          <a:bodyPr/>
          <a:lstStyle>
            <a:lvl1pPr>
              <a:defRPr/>
            </a:lvl1pPr>
          </a:lstStyle>
          <a:p>
            <a:endParaRPr lang="en-US" altLang="en-US"/>
          </a:p>
        </p:txBody>
      </p:sp>
      <p:sp>
        <p:nvSpPr>
          <p:cNvPr id="4" name="スライド番号プレースホルダー 5"/>
          <p:cNvSpPr>
            <a:spLocks noGrp="1"/>
          </p:cNvSpPr>
          <p:nvPr>
            <p:ph type="sldNum" sz="quarter" idx="12"/>
          </p:nvPr>
        </p:nvSpPr>
        <p:spPr/>
        <p:txBody>
          <a:bodyPr/>
          <a:lstStyle>
            <a:lvl1pPr>
              <a:defRPr/>
            </a:lvl1pPr>
          </a:lstStyle>
          <a:p>
            <a:fld id="{12B1E562-E0F3-423C-BEBA-70C7447C04C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GB"/>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72E9138F-8502-43FD-AB74-E4C3F1E847B2}" type="datetimeFigureOut">
              <a:rPr lang="en-US" altLang="en-US"/>
              <a:pPr/>
              <a:t>2014/11/27</a:t>
            </a:fld>
            <a:endParaRPr lang="en-US" altLang="en-US"/>
          </a:p>
        </p:txBody>
      </p:sp>
      <p:sp>
        <p:nvSpPr>
          <p:cNvPr id="6" name="フッター プレースホルダー 4"/>
          <p:cNvSpPr>
            <a:spLocks noGrp="1"/>
          </p:cNvSpPr>
          <p:nvPr>
            <p:ph type="ftr" sz="quarter" idx="11"/>
          </p:nvPr>
        </p:nvSpPr>
        <p:spPr/>
        <p:txBody>
          <a:bodyPr/>
          <a:lstStyle>
            <a:lvl1pPr>
              <a:defRPr/>
            </a:lvl1pPr>
          </a:lstStyle>
          <a:p>
            <a:endParaRPr lang="en-US" altLang="en-US"/>
          </a:p>
        </p:txBody>
      </p:sp>
      <p:sp>
        <p:nvSpPr>
          <p:cNvPr id="7" name="スライド番号プレースホルダー 5"/>
          <p:cNvSpPr>
            <a:spLocks noGrp="1"/>
          </p:cNvSpPr>
          <p:nvPr>
            <p:ph type="sldNum" sz="quarter" idx="12"/>
          </p:nvPr>
        </p:nvSpPr>
        <p:spPr/>
        <p:txBody>
          <a:bodyPr/>
          <a:lstStyle>
            <a:lvl1pPr>
              <a:defRPr/>
            </a:lvl1pPr>
          </a:lstStyle>
          <a:p>
            <a:fld id="{FB2BC3BC-F9A4-446E-8397-8136B1E63A7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GB"/>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90B8EB25-8A4E-4198-B852-00C2C5374C83}" type="datetimeFigureOut">
              <a:rPr lang="en-US" altLang="en-US"/>
              <a:pPr/>
              <a:t>2014/11/27</a:t>
            </a:fld>
            <a:endParaRPr lang="en-US" altLang="en-US"/>
          </a:p>
        </p:txBody>
      </p:sp>
      <p:sp>
        <p:nvSpPr>
          <p:cNvPr id="6" name="フッター プレースホルダー 4"/>
          <p:cNvSpPr>
            <a:spLocks noGrp="1"/>
          </p:cNvSpPr>
          <p:nvPr>
            <p:ph type="ftr" sz="quarter" idx="11"/>
          </p:nvPr>
        </p:nvSpPr>
        <p:spPr/>
        <p:txBody>
          <a:bodyPr/>
          <a:lstStyle>
            <a:lvl1pPr>
              <a:defRPr/>
            </a:lvl1pPr>
          </a:lstStyle>
          <a:p>
            <a:endParaRPr lang="en-US" altLang="en-US"/>
          </a:p>
        </p:txBody>
      </p:sp>
      <p:sp>
        <p:nvSpPr>
          <p:cNvPr id="7" name="スライド番号プレースホルダー 5"/>
          <p:cNvSpPr>
            <a:spLocks noGrp="1"/>
          </p:cNvSpPr>
          <p:nvPr>
            <p:ph type="sldNum" sz="quarter" idx="12"/>
          </p:nvPr>
        </p:nvSpPr>
        <p:spPr/>
        <p:txBody>
          <a:bodyPr/>
          <a:lstStyle>
            <a:lvl1pPr>
              <a:defRPr/>
            </a:lvl1pPr>
          </a:lstStyle>
          <a:p>
            <a:fld id="{D7D437A5-7AEE-47EB-B86C-745E73399DA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GB" altLang="en-US" smtClean="0"/>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ltLang="en-US" smtClean="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A13F9F1-3033-45F2-ABA2-105F985A8983}" type="datetimeFigureOut">
              <a:rPr lang="en-US" altLang="en-US"/>
              <a:pPr/>
              <a:t>2014/11/27</a:t>
            </a:fld>
            <a:endParaRPr lang="en-US"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5477C98-3219-4539-AC0F-5AC1229116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GB" altLang="en-US" smtClean="0"/>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ltLang="en-US" smtClean="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AF47D57-C258-4092-BA2B-B7CFBDCDD85F}" type="datetimeFigureOut">
              <a:rPr lang="en-US" altLang="en-US"/>
              <a:pPr/>
              <a:t>2014/11/27</a:t>
            </a:fld>
            <a:endParaRPr lang="en-US"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7A1EA1-9947-4481-8C5D-590B643336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228600" y="2667000"/>
            <a:ext cx="8229600" cy="1470025"/>
          </a:xfrm>
        </p:spPr>
        <p:txBody>
          <a:bodyPr/>
          <a:lstStyle/>
          <a:p>
            <a:pPr eaLnBrk="1" hangingPunct="1"/>
            <a:r>
              <a:rPr lang="en-US" altLang="en-US" sz="3200" b="1" dirty="0" smtClean="0">
                <a:latin typeface="Tahoma" pitchFamily="34" charset="0"/>
                <a:cs typeface="Arial" charset="0"/>
              </a:rPr>
              <a:t/>
            </a:r>
            <a:br>
              <a:rPr lang="en-US" altLang="en-US" sz="3200" b="1" dirty="0" smtClean="0">
                <a:latin typeface="Tahoma" pitchFamily="34" charset="0"/>
                <a:cs typeface="Arial" charset="0"/>
              </a:rPr>
            </a:br>
            <a:r>
              <a:rPr lang="en-US" altLang="en-US" sz="3200" b="1" dirty="0" smtClean="0">
                <a:solidFill>
                  <a:srgbClr val="002060"/>
                </a:solidFill>
                <a:latin typeface="Tahoma" pitchFamily="34" charset="0"/>
                <a:cs typeface="Arial" charset="0"/>
              </a:rPr>
              <a:t>Current Situation of HIV/AIDS/STI </a:t>
            </a:r>
            <a:br>
              <a:rPr lang="en-US" altLang="en-US" sz="3200" b="1" dirty="0" smtClean="0">
                <a:solidFill>
                  <a:srgbClr val="002060"/>
                </a:solidFill>
                <a:latin typeface="Tahoma" pitchFamily="34" charset="0"/>
                <a:cs typeface="Arial" charset="0"/>
              </a:rPr>
            </a:br>
            <a:r>
              <a:rPr lang="en-US" altLang="en-US" sz="3200" b="1" dirty="0" smtClean="0">
                <a:solidFill>
                  <a:srgbClr val="002060"/>
                </a:solidFill>
                <a:latin typeface="Tahoma" pitchFamily="34" charset="0"/>
                <a:cs typeface="Arial" charset="0"/>
              </a:rPr>
              <a:t>in Mongolia,</a:t>
            </a:r>
            <a:br>
              <a:rPr lang="en-US" altLang="en-US" sz="3200" b="1" dirty="0" smtClean="0">
                <a:solidFill>
                  <a:srgbClr val="002060"/>
                </a:solidFill>
                <a:latin typeface="Tahoma" pitchFamily="34" charset="0"/>
                <a:cs typeface="Arial" charset="0"/>
              </a:rPr>
            </a:br>
            <a:r>
              <a:rPr lang="en-US" altLang="en-US" sz="3200" b="1" dirty="0" smtClean="0">
                <a:solidFill>
                  <a:srgbClr val="002060"/>
                </a:solidFill>
                <a:latin typeface="Tahoma" pitchFamily="34" charset="0"/>
                <a:cs typeface="Arial" charset="0"/>
              </a:rPr>
              <a:t>Implementing Interventions</a:t>
            </a:r>
            <a:br>
              <a:rPr lang="en-US" altLang="en-US" sz="3200" b="1" dirty="0" smtClean="0">
                <a:solidFill>
                  <a:srgbClr val="002060"/>
                </a:solidFill>
                <a:latin typeface="Tahoma" pitchFamily="34" charset="0"/>
                <a:cs typeface="Arial" charset="0"/>
              </a:rPr>
            </a:br>
            <a:r>
              <a:rPr lang="en-US" altLang="en-US" sz="3200" b="1" dirty="0" smtClean="0">
                <a:solidFill>
                  <a:srgbClr val="002060"/>
                </a:solidFill>
                <a:latin typeface="Tahoma" pitchFamily="34" charset="0"/>
                <a:cs typeface="Arial" charset="0"/>
              </a:rPr>
              <a:t>and</a:t>
            </a:r>
            <a:br>
              <a:rPr lang="en-US" altLang="en-US" sz="3200" b="1" dirty="0" smtClean="0">
                <a:solidFill>
                  <a:srgbClr val="002060"/>
                </a:solidFill>
                <a:latin typeface="Tahoma" pitchFamily="34" charset="0"/>
                <a:cs typeface="Arial" charset="0"/>
              </a:rPr>
            </a:br>
            <a:r>
              <a:rPr lang="en-US" altLang="en-US" sz="3200" b="1" dirty="0" smtClean="0">
                <a:solidFill>
                  <a:srgbClr val="002060"/>
                </a:solidFill>
                <a:latin typeface="Tahoma" pitchFamily="34" charset="0"/>
                <a:cs typeface="Arial" charset="0"/>
              </a:rPr>
              <a:t>Future </a:t>
            </a:r>
            <a:r>
              <a:rPr lang="en-US" altLang="en-US" sz="3200" b="1" dirty="0" smtClean="0">
                <a:solidFill>
                  <a:srgbClr val="002060"/>
                </a:solidFill>
                <a:latin typeface="Tahoma" pitchFamily="34" charset="0"/>
                <a:cs typeface="Arial" charset="0"/>
              </a:rPr>
              <a:t>Considerations</a:t>
            </a:r>
            <a:br>
              <a:rPr lang="en-US" altLang="en-US" sz="3200" b="1" dirty="0" smtClean="0">
                <a:solidFill>
                  <a:srgbClr val="002060"/>
                </a:solidFill>
                <a:latin typeface="Tahoma" pitchFamily="34" charset="0"/>
                <a:cs typeface="Arial" charset="0"/>
              </a:rPr>
            </a:br>
            <a:r>
              <a:rPr lang="en-US" altLang="en-US" sz="3200" b="1" dirty="0" smtClean="0">
                <a:solidFill>
                  <a:srgbClr val="002060"/>
                </a:solidFill>
                <a:latin typeface="Tahoma" pitchFamily="34" charset="0"/>
                <a:cs typeface="Arial" charset="0"/>
              </a:rPr>
              <a:t/>
            </a:r>
            <a:br>
              <a:rPr lang="en-US" altLang="en-US" sz="3200" b="1" dirty="0" smtClean="0">
                <a:solidFill>
                  <a:srgbClr val="002060"/>
                </a:solidFill>
                <a:latin typeface="Tahoma" pitchFamily="34" charset="0"/>
                <a:cs typeface="Arial" charset="0"/>
              </a:rPr>
            </a:br>
            <a:r>
              <a:rPr lang="en-US" altLang="en-US" sz="3200" b="1" dirty="0" smtClean="0">
                <a:latin typeface="Tahoma" pitchFamily="34" charset="0"/>
                <a:cs typeface="Arial" charset="0"/>
              </a:rPr>
              <a:t/>
            </a:r>
            <a:br>
              <a:rPr lang="en-US" altLang="en-US" sz="3200" b="1" dirty="0" smtClean="0">
                <a:latin typeface="Tahoma" pitchFamily="34" charset="0"/>
                <a:cs typeface="Arial" charset="0"/>
              </a:rPr>
            </a:br>
            <a:r>
              <a:rPr lang="en-US" altLang="en-US" sz="2400" b="1" dirty="0" smtClean="0">
                <a:solidFill>
                  <a:srgbClr val="002060"/>
                </a:solidFill>
                <a:latin typeface="Tahoma" pitchFamily="34" charset="0"/>
                <a:cs typeface="Arial" charset="0"/>
              </a:rPr>
              <a:t>HRO Meeting </a:t>
            </a:r>
            <a:br>
              <a:rPr lang="en-US" altLang="en-US" sz="2400" b="1" dirty="0" smtClean="0">
                <a:solidFill>
                  <a:srgbClr val="002060"/>
                </a:solidFill>
                <a:latin typeface="Tahoma" pitchFamily="34" charset="0"/>
                <a:cs typeface="Arial" charset="0"/>
              </a:rPr>
            </a:br>
            <a:r>
              <a:rPr lang="en-US" altLang="en-US" sz="2400" b="1" dirty="0" smtClean="0">
                <a:solidFill>
                  <a:srgbClr val="002060"/>
                </a:solidFill>
                <a:latin typeface="Tahoma" pitchFamily="34" charset="0"/>
                <a:cs typeface="Arial" charset="0"/>
              </a:rPr>
              <a:t>December 4, 2013</a:t>
            </a:r>
            <a:r>
              <a:rPr lang="en-US" altLang="en-US" sz="3200" b="1" dirty="0" smtClean="0">
                <a:latin typeface="Tahoma" pitchFamily="34" charset="0"/>
                <a:cs typeface="Arial" charset="0"/>
              </a:rPr>
              <a:t/>
            </a:r>
            <a:br>
              <a:rPr lang="en-US" altLang="en-US" sz="3200" b="1" dirty="0" smtClean="0">
                <a:latin typeface="Tahoma" pitchFamily="34" charset="0"/>
                <a:cs typeface="Arial" charset="0"/>
              </a:rPr>
            </a:br>
            <a:r>
              <a:rPr lang="mn-MN" altLang="en-US" sz="3200" b="1" dirty="0" smtClean="0">
                <a:latin typeface="Tahoma" pitchFamily="34" charset="0"/>
                <a:cs typeface="Arial" charset="0"/>
              </a:rPr>
              <a:t/>
            </a:r>
            <a:br>
              <a:rPr lang="mn-MN" altLang="en-US" sz="3200" b="1" dirty="0" smtClean="0">
                <a:latin typeface="Tahoma" pitchFamily="34" charset="0"/>
                <a:cs typeface="Arial" charset="0"/>
              </a:rPr>
            </a:br>
            <a:endParaRPr lang="en-GB" altLang="en-US" sz="3200" b="1" dirty="0" smtClean="0">
              <a:latin typeface="Tahoma" pitchFamily="34" charset="0"/>
              <a:cs typeface="Arial" charset="0"/>
            </a:endParaRPr>
          </a:p>
        </p:txBody>
      </p:sp>
      <p:sp>
        <p:nvSpPr>
          <p:cNvPr id="3075" name="正方形/長方形 2"/>
          <p:cNvSpPr>
            <a:spLocks noChangeArrowheads="1"/>
          </p:cNvSpPr>
          <p:nvPr/>
        </p:nvSpPr>
        <p:spPr bwMode="auto">
          <a:xfrm>
            <a:off x="4876800" y="5449888"/>
            <a:ext cx="3467100" cy="923925"/>
          </a:xfrm>
          <a:prstGeom prst="rect">
            <a:avLst/>
          </a:prstGeom>
          <a:noFill/>
          <a:ln w="9525">
            <a:noFill/>
            <a:miter lim="800000"/>
            <a:headEnd/>
            <a:tailEnd/>
          </a:ln>
        </p:spPr>
        <p:txBody>
          <a:bodyPr>
            <a:spAutoFit/>
          </a:bodyPr>
          <a:lstStyle/>
          <a:p>
            <a:pPr algn="r"/>
            <a:r>
              <a:rPr lang="en-US" altLang="en-US" b="1" i="1" dirty="0">
                <a:solidFill>
                  <a:srgbClr val="002060"/>
                </a:solidFill>
                <a:latin typeface="Arial" charset="0"/>
              </a:rPr>
              <a:t>Dr. Davaalkham Jagdagsuren,</a:t>
            </a:r>
            <a:r>
              <a:rPr lang="mn-MN" altLang="en-US" b="1" i="1" dirty="0">
                <a:solidFill>
                  <a:srgbClr val="002060"/>
                </a:solidFill>
                <a:latin typeface="Arial" charset="0"/>
              </a:rPr>
              <a:t/>
            </a:r>
            <a:br>
              <a:rPr lang="mn-MN" altLang="en-US" b="1" i="1" dirty="0">
                <a:solidFill>
                  <a:srgbClr val="002060"/>
                </a:solidFill>
                <a:latin typeface="Arial" charset="0"/>
              </a:rPr>
            </a:br>
            <a:r>
              <a:rPr lang="en-US" altLang="en-US" b="1" i="1" dirty="0">
                <a:solidFill>
                  <a:srgbClr val="002060"/>
                </a:solidFill>
                <a:latin typeface="Arial" charset="0"/>
              </a:rPr>
              <a:t>AIDS/STI Surveillance and Research Department, NCCD</a:t>
            </a:r>
            <a:endParaRPr lang="en-GB" altLang="en-U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55650" y="476250"/>
            <a:ext cx="8001000" cy="685800"/>
          </a:xfrm>
        </p:spPr>
        <p:txBody>
          <a:bodyPr/>
          <a:lstStyle/>
          <a:p>
            <a:pPr eaLnBrk="1" hangingPunct="1"/>
            <a:r>
              <a:rPr lang="en-US" altLang="en-US" sz="2800" b="1" smtClean="0">
                <a:latin typeface="Arial" charset="0"/>
                <a:cs typeface="Arial" charset="0"/>
              </a:rPr>
              <a:t>Policy Documents Followed Nationwide </a:t>
            </a:r>
          </a:p>
        </p:txBody>
      </p:sp>
      <p:sp>
        <p:nvSpPr>
          <p:cNvPr id="12291" name="Content Placeholder 2"/>
          <p:cNvSpPr>
            <a:spLocks noGrp="1"/>
          </p:cNvSpPr>
          <p:nvPr>
            <p:ph idx="1"/>
          </p:nvPr>
        </p:nvSpPr>
        <p:spPr>
          <a:xfrm>
            <a:off x="152400" y="1219200"/>
            <a:ext cx="8610600" cy="5181600"/>
          </a:xfrm>
        </p:spPr>
        <p:txBody>
          <a:bodyPr/>
          <a:lstStyle/>
          <a:p>
            <a:pPr marL="514350" indent="-514350" algn="just" eaLnBrk="1" hangingPunct="1">
              <a:lnSpc>
                <a:spcPct val="80000"/>
              </a:lnSpc>
              <a:buFont typeface="Calibri" pitchFamily="34" charset="0"/>
              <a:buAutoNum type="arabicPeriod"/>
            </a:pPr>
            <a:endParaRPr lang="mn-MN" altLang="en-US" sz="2000" smtClean="0">
              <a:latin typeface="Tahoma" pitchFamily="34" charset="0"/>
              <a:cs typeface="Times New Roman" pitchFamily="18" charset="0"/>
            </a:endParaRPr>
          </a:p>
          <a:p>
            <a:pPr marL="514350" indent="-514350" algn="just" eaLnBrk="1" hangingPunct="1">
              <a:lnSpc>
                <a:spcPct val="80000"/>
              </a:lnSpc>
              <a:buFont typeface="Calibri" pitchFamily="34" charset="0"/>
              <a:buAutoNum type="arabicPeriod"/>
            </a:pPr>
            <a:r>
              <a:rPr lang="mn-MN" altLang="en-US" sz="2000" smtClean="0">
                <a:latin typeface="Tahoma" pitchFamily="34" charset="0"/>
              </a:rPr>
              <a:t>“</a:t>
            </a:r>
            <a:r>
              <a:rPr lang="en-US" altLang="en-US" sz="2000" smtClean="0">
                <a:latin typeface="Tahoma" pitchFamily="34" charset="0"/>
              </a:rPr>
              <a:t>The Law on HIV/AIDS prevention</a:t>
            </a:r>
            <a:r>
              <a:rPr lang="mn-MN" altLang="en-US" sz="2000" smtClean="0">
                <a:latin typeface="Tahoma" pitchFamily="34" charset="0"/>
              </a:rPr>
              <a:t>” </a:t>
            </a:r>
            <a:r>
              <a:rPr lang="en-US" altLang="en-US" sz="2000" smtClean="0">
                <a:latin typeface="Tahoma" pitchFamily="34" charset="0"/>
              </a:rPr>
              <a:t>Approved by the Parliament of Mongolia, December 2012.</a:t>
            </a:r>
            <a:endParaRPr lang="mn-MN" altLang="en-US" sz="2000" smtClean="0">
              <a:latin typeface="Tahoma" pitchFamily="34" charset="0"/>
            </a:endParaRPr>
          </a:p>
          <a:p>
            <a:pPr marL="514350" indent="-514350" algn="just" eaLnBrk="1" hangingPunct="1">
              <a:lnSpc>
                <a:spcPct val="80000"/>
              </a:lnSpc>
              <a:buFont typeface="Calibri" pitchFamily="34" charset="0"/>
              <a:buAutoNum type="arabicPeriod"/>
            </a:pP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National strategic plan on HIV/AIDS and STI prevention</a:t>
            </a:r>
            <a:r>
              <a:rPr lang="mn-MN" altLang="en-US" sz="2000" smtClean="0">
                <a:latin typeface="Tahoma" pitchFamily="34" charset="0"/>
                <a:cs typeface="Times New Roman" pitchFamily="18" charset="0"/>
              </a:rPr>
              <a:t>/201</a:t>
            </a:r>
            <a:r>
              <a:rPr lang="en-US" altLang="en-US" sz="2000" smtClean="0">
                <a:latin typeface="Tahoma" pitchFamily="34" charset="0"/>
                <a:cs typeface="Times New Roman" pitchFamily="18" charset="0"/>
              </a:rPr>
              <a:t>0</a:t>
            </a:r>
            <a:r>
              <a:rPr lang="mn-MN" altLang="en-US" sz="2000" smtClean="0">
                <a:latin typeface="Tahoma" pitchFamily="34" charset="0"/>
                <a:cs typeface="Times New Roman" pitchFamily="18" charset="0"/>
              </a:rPr>
              <a:t>-2015/” </a:t>
            </a:r>
            <a:r>
              <a:rPr lang="en-US" altLang="en-US" sz="2000" smtClean="0">
                <a:latin typeface="Tahoma" pitchFamily="34" charset="0"/>
                <a:cs typeface="Times New Roman" pitchFamily="18" charset="0"/>
              </a:rPr>
              <a:t>Approved by Government resolution No. 43, 2010</a:t>
            </a:r>
            <a:r>
              <a:rPr lang="mn-MN" altLang="en-US" sz="2000" smtClean="0">
                <a:latin typeface="Tahoma" pitchFamily="34" charset="0"/>
                <a:cs typeface="Times New Roman" pitchFamily="18" charset="0"/>
              </a:rPr>
              <a:t>. </a:t>
            </a:r>
          </a:p>
          <a:p>
            <a:pPr marL="514350" indent="-514350" algn="just" eaLnBrk="1" hangingPunct="1">
              <a:lnSpc>
                <a:spcPct val="80000"/>
              </a:lnSpc>
              <a:buFont typeface="Calibri" pitchFamily="34" charset="0"/>
              <a:buAutoNum type="arabicPeriod"/>
            </a:pPr>
            <a:r>
              <a:rPr lang="en-US" altLang="en-US" sz="2000" smtClean="0">
                <a:latin typeface="Tahoma" pitchFamily="34" charset="0"/>
                <a:cs typeface="Times New Roman" pitchFamily="18" charset="0"/>
              </a:rPr>
              <a:t>Measures to implement </a:t>
            </a: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National program to fight infectious diseases</a:t>
            </a:r>
            <a:r>
              <a:rPr lang="mn-MN" altLang="en-US" sz="2000" smtClean="0">
                <a:latin typeface="Tahoma" pitchFamily="34" charset="0"/>
                <a:cs typeface="Times New Roman" pitchFamily="18" charset="0"/>
              </a:rPr>
              <a:t> /2011-2015/</a:t>
            </a:r>
            <a:r>
              <a:rPr lang="en-US" altLang="en-US" sz="2000" smtClean="0">
                <a:latin typeface="Tahoma" pitchFamily="34" charset="0"/>
                <a:cs typeface="Times New Roman" pitchFamily="18" charset="0"/>
              </a:rPr>
              <a:t>”. Approved by Government resolution No. 108, 2011</a:t>
            </a:r>
            <a:r>
              <a:rPr lang="mn-MN" altLang="en-US" sz="2000" smtClean="0">
                <a:latin typeface="Tahoma" pitchFamily="34" charset="0"/>
                <a:cs typeface="Times New Roman" pitchFamily="18" charset="0"/>
              </a:rPr>
              <a:t>. </a:t>
            </a:r>
            <a:endParaRPr lang="en-US" altLang="en-US" sz="2000" smtClean="0">
              <a:latin typeface="Tahoma" pitchFamily="34" charset="0"/>
              <a:cs typeface="Times New Roman" pitchFamily="18" charset="0"/>
            </a:endParaRPr>
          </a:p>
          <a:p>
            <a:pPr marL="514350" indent="-514350" algn="just" eaLnBrk="1" hangingPunct="1">
              <a:lnSpc>
                <a:spcPct val="80000"/>
              </a:lnSpc>
              <a:buFont typeface="Calibri" pitchFamily="34" charset="0"/>
              <a:buAutoNum type="arabicPeriod"/>
            </a:pP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HIV/AIDS/STI treatment and care guidelines</a:t>
            </a: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 Approved by Health Ministerial order No. </a:t>
            </a:r>
            <a:r>
              <a:rPr lang="mn-MN" altLang="en-US" sz="2000" smtClean="0">
                <a:latin typeface="Tahoma" pitchFamily="34" charset="0"/>
                <a:cs typeface="Times New Roman" pitchFamily="18" charset="0"/>
              </a:rPr>
              <a:t>429</a:t>
            </a:r>
            <a:r>
              <a:rPr lang="en-US" altLang="en-US" sz="2000" smtClean="0">
                <a:latin typeface="Tahoma" pitchFamily="34" charset="0"/>
                <a:cs typeface="Times New Roman" pitchFamily="18" charset="0"/>
              </a:rPr>
              <a:t>, 2009</a:t>
            </a:r>
            <a:r>
              <a:rPr lang="mn-MN" altLang="en-US" sz="2000" smtClean="0">
                <a:latin typeface="Tahoma" pitchFamily="34" charset="0"/>
                <a:cs typeface="Times New Roman" pitchFamily="18" charset="0"/>
              </a:rPr>
              <a:t>. </a:t>
            </a:r>
            <a:r>
              <a:rPr lang="en-US" altLang="en-US" sz="2000" smtClean="0">
                <a:latin typeface="Tahoma" pitchFamily="34" charset="0"/>
                <a:cs typeface="Times New Roman" pitchFamily="18" charset="0"/>
              </a:rPr>
              <a:t>All level health  care institutions follow this guideline. </a:t>
            </a:r>
            <a:r>
              <a:rPr lang="mn-MN" altLang="en-US" sz="2000" smtClean="0">
                <a:latin typeface="Tahoma" pitchFamily="34" charset="0"/>
                <a:cs typeface="Times New Roman" pitchFamily="18" charset="0"/>
              </a:rPr>
              <a:t> </a:t>
            </a:r>
            <a:endParaRPr lang="en-US" altLang="en-US" sz="2000" smtClean="0">
              <a:latin typeface="Tahoma" pitchFamily="34" charset="0"/>
              <a:cs typeface="Times New Roman" pitchFamily="18" charset="0"/>
            </a:endParaRPr>
          </a:p>
          <a:p>
            <a:pPr marL="514350" indent="-514350" algn="just" eaLnBrk="1" hangingPunct="1">
              <a:lnSpc>
                <a:spcPct val="80000"/>
              </a:lnSpc>
              <a:buFont typeface="Calibri" pitchFamily="34" charset="0"/>
              <a:buAutoNum type="arabicPeriod"/>
            </a:pP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Operational guidelines of voluntary counseling and testing centers for detection of HIV infection”. Approved by Health Ministerial order No. </a:t>
            </a:r>
            <a:r>
              <a:rPr lang="mn-MN" altLang="en-US" sz="2000" smtClean="0">
                <a:latin typeface="Tahoma" pitchFamily="34" charset="0"/>
                <a:cs typeface="Times New Roman" pitchFamily="18" charset="0"/>
              </a:rPr>
              <a:t>427</a:t>
            </a:r>
            <a:r>
              <a:rPr lang="en-US" altLang="en-US" sz="2000" smtClean="0">
                <a:latin typeface="Tahoma" pitchFamily="34" charset="0"/>
                <a:cs typeface="Times New Roman" pitchFamily="18" charset="0"/>
              </a:rPr>
              <a:t>, 2011. </a:t>
            </a:r>
            <a:r>
              <a:rPr lang="mn-MN" altLang="en-US" sz="2000" smtClean="0">
                <a:latin typeface="Tahoma" pitchFamily="34" charset="0"/>
                <a:cs typeface="Times New Roman" pitchFamily="18" charset="0"/>
              </a:rPr>
              <a:t> </a:t>
            </a:r>
            <a:endParaRPr lang="en-US" altLang="en-US" sz="2000" smtClean="0">
              <a:latin typeface="Tahoma" pitchFamily="34" charset="0"/>
              <a:cs typeface="Times New Roman" pitchFamily="18" charset="0"/>
            </a:endParaRPr>
          </a:p>
          <a:p>
            <a:pPr marL="514350" indent="-514350" algn="just" eaLnBrk="1" hangingPunct="1">
              <a:lnSpc>
                <a:spcPct val="80000"/>
              </a:lnSpc>
              <a:buFont typeface="Calibri" pitchFamily="34" charset="0"/>
              <a:buAutoNum type="arabicPeriod"/>
            </a:pP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National strategy to prevent congenital syphilis</a:t>
            </a:r>
            <a:r>
              <a:rPr lang="mn-MN" altLang="en-US" sz="2000" smtClean="0">
                <a:latin typeface="Tahoma" pitchFamily="34" charset="0"/>
                <a:cs typeface="Times New Roman" pitchFamily="18" charset="0"/>
              </a:rPr>
              <a:t> /2011-2015/”</a:t>
            </a:r>
            <a:r>
              <a:rPr lang="en-US" altLang="en-US" sz="2000" smtClean="0">
                <a:latin typeface="Tahoma" pitchFamily="34" charset="0"/>
                <a:cs typeface="Times New Roman" pitchFamily="18" charset="0"/>
              </a:rPr>
              <a:t>. Approved by Health Ministerial order No.</a:t>
            </a:r>
            <a:r>
              <a:rPr lang="mn-MN" altLang="en-US" sz="2000" smtClean="0">
                <a:latin typeface="Tahoma" pitchFamily="34" charset="0"/>
                <a:cs typeface="Times New Roman" pitchFamily="18" charset="0"/>
              </a:rPr>
              <a:t> 458</a:t>
            </a:r>
            <a:r>
              <a:rPr lang="en-US" altLang="en-US" sz="2000" smtClean="0">
                <a:latin typeface="Tahoma" pitchFamily="34" charset="0"/>
                <a:cs typeface="Times New Roman" pitchFamily="18" charset="0"/>
              </a:rPr>
              <a:t>, 2010</a:t>
            </a:r>
            <a:r>
              <a:rPr lang="mn-MN" altLang="en-US" sz="2000" smtClean="0">
                <a:latin typeface="Tahoma" pitchFamily="34" charset="0"/>
                <a:cs typeface="Times New Roman" pitchFamily="18" charset="0"/>
              </a:rPr>
              <a:t>.</a:t>
            </a:r>
          </a:p>
          <a:p>
            <a:pPr marL="514350" indent="-514350" algn="just" eaLnBrk="1" hangingPunct="1">
              <a:lnSpc>
                <a:spcPct val="80000"/>
              </a:lnSpc>
              <a:buFont typeface="Calibri" pitchFamily="34" charset="0"/>
              <a:buAutoNum type="arabicPeriod"/>
            </a:pPr>
            <a:r>
              <a:rPr lang="mn-MN" altLang="en-US" sz="2000" smtClean="0">
                <a:latin typeface="Tahoma" pitchFamily="34" charset="0"/>
                <a:cs typeface="Times New Roman" pitchFamily="18" charset="0"/>
              </a:rPr>
              <a:t>“</a:t>
            </a:r>
            <a:r>
              <a:rPr lang="en-US" altLang="en-US" sz="2000" smtClean="0">
                <a:latin typeface="Tahoma" pitchFamily="34" charset="0"/>
                <a:cs typeface="Times New Roman" pitchFamily="18" charset="0"/>
              </a:rPr>
              <a:t>Guidelines for early detection and treatment of pregnant women with syphilis”. Approved by Health Ministerial order No.</a:t>
            </a:r>
            <a:r>
              <a:rPr lang="mn-MN" altLang="en-US" sz="2000" smtClean="0">
                <a:latin typeface="Tahoma" pitchFamily="34" charset="0"/>
                <a:cs typeface="Times New Roman" pitchFamily="18" charset="0"/>
              </a:rPr>
              <a:t> 350</a:t>
            </a:r>
            <a:r>
              <a:rPr lang="en-US" altLang="en-US" sz="2000" smtClean="0">
                <a:latin typeface="Tahoma" pitchFamily="34" charset="0"/>
                <a:cs typeface="Times New Roman" pitchFamily="18" charset="0"/>
              </a:rPr>
              <a:t>, 2011</a:t>
            </a:r>
            <a:r>
              <a:rPr lang="mn-MN" altLang="en-US" sz="2000" smtClean="0">
                <a:latin typeface="Tahoma" pitchFamily="34" charset="0"/>
                <a:cs typeface="Times New Roman" pitchFamily="18" charset="0"/>
              </a:rPr>
              <a:t>.., </a:t>
            </a:r>
            <a:r>
              <a:rPr lang="en-US" altLang="en-US" sz="2000" smtClean="0">
                <a:latin typeface="Tahoma" pitchFamily="34" charset="0"/>
                <a:cs typeface="Times New Roman" pitchFamily="18" charset="0"/>
              </a:rPr>
              <a:t>etc. </a:t>
            </a:r>
            <a:endParaRPr lang="mn-MN" altLang="en-US" sz="2000" smtClean="0">
              <a:latin typeface="Tahoma" pitchFamily="34" charset="0"/>
              <a:cs typeface="Times New Roman" pitchFamily="18" charset="0"/>
            </a:endParaRPr>
          </a:p>
        </p:txBody>
      </p:sp>
      <p:sp>
        <p:nvSpPr>
          <p:cNvPr id="12292" name="スライド番号プレースホルダー 1"/>
          <p:cNvSpPr>
            <a:spLocks noGrp="1"/>
          </p:cNvSpPr>
          <p:nvPr>
            <p:ph type="sldNum" sz="quarter" idx="12"/>
          </p:nvPr>
        </p:nvSpPr>
        <p:spPr bwMode="auto">
          <a:noFill/>
          <a:ln>
            <a:miter lim="800000"/>
            <a:headEnd/>
            <a:tailEnd/>
          </a:ln>
        </p:spPr>
        <p:txBody>
          <a:bodyPr/>
          <a:lstStyle/>
          <a:p>
            <a:fld id="{7DE7A0E6-65A0-4DE4-9519-494583A8E4C3}" type="slidenum">
              <a:rPr lang="en-US" altLang="en-US"/>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コンテンツ プレースホルダー 2"/>
          <p:cNvSpPr>
            <a:spLocks noGrp="1"/>
          </p:cNvSpPr>
          <p:nvPr>
            <p:ph idx="1"/>
          </p:nvPr>
        </p:nvSpPr>
        <p:spPr>
          <a:xfrm>
            <a:off x="457200" y="1828800"/>
            <a:ext cx="8229600" cy="4525963"/>
          </a:xfrm>
        </p:spPr>
        <p:txBody>
          <a:bodyPr/>
          <a:lstStyle/>
          <a:p>
            <a:pPr marL="514350" indent="-514350" eaLnBrk="1" hangingPunct="1">
              <a:buFont typeface="Calibri" pitchFamily="34" charset="0"/>
              <a:buAutoNum type="arabicPeriod"/>
            </a:pPr>
            <a:r>
              <a:rPr lang="en-US" altLang="en-US" sz="2400" smtClean="0">
                <a:latin typeface="Tahoma" pitchFamily="34" charset="0"/>
              </a:rPr>
              <a:t>HIV/STI Second Generation Surveillance Survey – every 2 years since 2002</a:t>
            </a:r>
          </a:p>
          <a:p>
            <a:pPr marL="514350" indent="-514350" eaLnBrk="1" hangingPunct="1">
              <a:buFont typeface="Calibri" pitchFamily="34" charset="0"/>
              <a:buAutoNum type="arabicPeriod"/>
            </a:pPr>
            <a:r>
              <a:rPr lang="en-US" altLang="en-US" sz="2400" smtClean="0">
                <a:latin typeface="Tahoma" pitchFamily="34" charset="0"/>
              </a:rPr>
              <a:t>Reproductive health survey</a:t>
            </a:r>
            <a:endParaRPr lang="mn-MN" altLang="en-US" sz="2400" smtClean="0">
              <a:latin typeface="Tahoma" pitchFamily="34" charset="0"/>
            </a:endParaRPr>
          </a:p>
          <a:p>
            <a:pPr marL="514350" indent="-514350" eaLnBrk="1" hangingPunct="1">
              <a:buFont typeface="Calibri" pitchFamily="34" charset="0"/>
              <a:buAutoNum type="arabicPeriod"/>
            </a:pPr>
            <a:r>
              <a:rPr lang="en-US" altLang="en-US" sz="2400" smtClean="0">
                <a:latin typeface="Tahoma" pitchFamily="34" charset="0"/>
              </a:rPr>
              <a:t>Child development survey, MICS</a:t>
            </a:r>
            <a:r>
              <a:rPr lang="mn-MN" altLang="en-US" sz="2400" smtClean="0">
                <a:latin typeface="Tahoma" pitchFamily="34" charset="0"/>
              </a:rPr>
              <a:t> </a:t>
            </a:r>
          </a:p>
          <a:p>
            <a:pPr marL="514350" indent="-514350" eaLnBrk="1" hangingPunct="1">
              <a:buFont typeface="Calibri" pitchFamily="34" charset="0"/>
              <a:buAutoNum type="arabicPeriod"/>
            </a:pPr>
            <a:r>
              <a:rPr lang="mn-MN" altLang="en-US" sz="2400" smtClean="0">
                <a:latin typeface="Tahoma" pitchFamily="34" charset="0"/>
              </a:rPr>
              <a:t>“</a:t>
            </a:r>
            <a:r>
              <a:rPr lang="en-US" altLang="en-US" sz="2400" smtClean="0">
                <a:latin typeface="Tahoma" pitchFamily="34" charset="0"/>
              </a:rPr>
              <a:t>Progress report on the fight against HIV/AIDS and prevention measures”,</a:t>
            </a:r>
            <a:r>
              <a:rPr lang="mn-MN" altLang="en-US" sz="2400" smtClean="0">
                <a:latin typeface="Tahoma" pitchFamily="34" charset="0"/>
              </a:rPr>
              <a:t> </a:t>
            </a:r>
            <a:r>
              <a:rPr lang="en-US" altLang="en-US" sz="2400" smtClean="0">
                <a:latin typeface="Tahoma" pitchFamily="34" charset="0"/>
              </a:rPr>
              <a:t>UNGASS</a:t>
            </a:r>
          </a:p>
          <a:p>
            <a:pPr marL="514350" indent="-514350" eaLnBrk="1" hangingPunct="1">
              <a:buFont typeface="Calibri" pitchFamily="34" charset="0"/>
              <a:buAutoNum type="arabicPeriod"/>
            </a:pPr>
            <a:r>
              <a:rPr lang="mn-MN" altLang="en-US" sz="2400" smtClean="0">
                <a:latin typeface="Tahoma" pitchFamily="34" charset="0"/>
              </a:rPr>
              <a:t> “</a:t>
            </a:r>
            <a:r>
              <a:rPr lang="en-US" altLang="en-US" sz="2400" smtClean="0">
                <a:latin typeface="Tahoma" pitchFamily="34" charset="0"/>
              </a:rPr>
              <a:t>Increasing universal access to HIV/AIDS treatment and care</a:t>
            </a:r>
            <a:r>
              <a:rPr lang="mn-MN" altLang="en-US" sz="2400" smtClean="0">
                <a:latin typeface="Tahoma" pitchFamily="34" charset="0"/>
              </a:rPr>
              <a:t>”.., </a:t>
            </a:r>
            <a:r>
              <a:rPr lang="en-US" altLang="en-US" sz="2400" smtClean="0">
                <a:latin typeface="Tahoma" pitchFamily="34" charset="0"/>
              </a:rPr>
              <a:t>etc.</a:t>
            </a:r>
            <a:r>
              <a:rPr lang="mn-MN" altLang="en-US" sz="2400" smtClean="0">
                <a:latin typeface="Tahoma" pitchFamily="34" charset="0"/>
              </a:rPr>
              <a:t> </a:t>
            </a:r>
            <a:endParaRPr lang="en-GB" altLang="en-US" sz="2400" smtClean="0">
              <a:latin typeface="Tahoma" pitchFamily="34" charset="0"/>
            </a:endParaRPr>
          </a:p>
        </p:txBody>
      </p:sp>
      <p:sp>
        <p:nvSpPr>
          <p:cNvPr id="13315" name="Rectangle 3"/>
          <p:cNvSpPr>
            <a:spLocks noGrp="1"/>
          </p:cNvSpPr>
          <p:nvPr>
            <p:ph type="title"/>
          </p:nvPr>
        </p:nvSpPr>
        <p:spPr>
          <a:xfrm>
            <a:off x="457200" y="381000"/>
            <a:ext cx="8229600" cy="1143000"/>
          </a:xfrm>
        </p:spPr>
        <p:txBody>
          <a:bodyPr/>
          <a:lstStyle/>
          <a:p>
            <a:pPr eaLnBrk="1" hangingPunct="1"/>
            <a:r>
              <a:rPr lang="en-US" altLang="en-US" sz="2400" b="1" smtClean="0">
                <a:solidFill>
                  <a:srgbClr val="0D0D0D"/>
                </a:solidFill>
                <a:latin typeface="Tahoma" pitchFamily="34" charset="0"/>
                <a:cs typeface="Times New Roman" pitchFamily="18" charset="0"/>
              </a:rPr>
              <a:t>Monitoring and Evaluation of HIV/AIDS </a:t>
            </a:r>
            <a:br>
              <a:rPr lang="en-US" altLang="en-US" sz="2400" b="1" smtClean="0">
                <a:solidFill>
                  <a:srgbClr val="0D0D0D"/>
                </a:solidFill>
                <a:latin typeface="Tahoma" pitchFamily="34" charset="0"/>
                <a:cs typeface="Times New Roman" pitchFamily="18" charset="0"/>
              </a:rPr>
            </a:br>
            <a:r>
              <a:rPr lang="en-US" altLang="en-US" sz="2400" b="1" smtClean="0">
                <a:solidFill>
                  <a:srgbClr val="0D0D0D"/>
                </a:solidFill>
                <a:latin typeface="Tahoma" pitchFamily="34" charset="0"/>
                <a:cs typeface="Times New Roman" pitchFamily="18" charset="0"/>
              </a:rPr>
              <a:t>Prevention Activities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en-US" altLang="en-US" sz="2400" b="1" smtClean="0">
                <a:latin typeface="Tahoma" pitchFamily="34" charset="0"/>
              </a:rPr>
              <a:t>National spending assessment on HIV/AIDS treatment, care and prevention (</a:t>
            </a:r>
            <a:r>
              <a:rPr lang="mn-MN" altLang="en-US" sz="2400" b="1" smtClean="0">
                <a:latin typeface="Tahoma" pitchFamily="34" charset="0"/>
              </a:rPr>
              <a:t>2010-2011</a:t>
            </a:r>
            <a:r>
              <a:rPr lang="en-US" altLang="en-US" sz="2400" b="1" smtClean="0">
                <a:latin typeface="Tahoma" pitchFamily="34" charset="0"/>
              </a:rPr>
              <a:t>)</a:t>
            </a:r>
            <a:endParaRPr lang="en-GB" altLang="en-US" sz="2400" b="1" smtClean="0">
              <a:latin typeface="Tahoma" pitchFamily="34" charset="0"/>
            </a:endParaRPr>
          </a:p>
        </p:txBody>
      </p:sp>
      <p:sp>
        <p:nvSpPr>
          <p:cNvPr id="14339" name="コンテンツ プレースホルダー 5"/>
          <p:cNvSpPr>
            <a:spLocks noGrp="1"/>
          </p:cNvSpPr>
          <p:nvPr>
            <p:ph sz="half" idx="1"/>
          </p:nvPr>
        </p:nvSpPr>
        <p:spPr>
          <a:xfrm>
            <a:off x="152400" y="2366963"/>
            <a:ext cx="3276600" cy="4525962"/>
          </a:xfrm>
        </p:spPr>
        <p:txBody>
          <a:bodyPr/>
          <a:lstStyle/>
          <a:p>
            <a:pPr marL="0" indent="0" eaLnBrk="1" hangingPunct="1">
              <a:lnSpc>
                <a:spcPct val="150000"/>
              </a:lnSpc>
              <a:buClr>
                <a:schemeClr val="hlink"/>
              </a:buClr>
              <a:buFont typeface="Arial" charset="0"/>
              <a:buNone/>
            </a:pPr>
            <a:r>
              <a:rPr lang="en-US" altLang="en-US" sz="2000" smtClean="0">
                <a:solidFill>
                  <a:srgbClr val="0D0D0D"/>
                </a:solidFill>
                <a:latin typeface="Tahoma" pitchFamily="34" charset="0"/>
                <a:cs typeface="Arial" charset="0"/>
              </a:rPr>
              <a:t>HIV/AIDS expenditures</a:t>
            </a:r>
            <a:r>
              <a:rPr lang="mn-MN" altLang="en-US" sz="2000" smtClean="0">
                <a:solidFill>
                  <a:srgbClr val="0D0D0D"/>
                </a:solidFill>
                <a:latin typeface="Tahoma" pitchFamily="34" charset="0"/>
                <a:cs typeface="Arial" charset="0"/>
              </a:rPr>
              <a:t>:</a:t>
            </a:r>
          </a:p>
          <a:p>
            <a:pPr marL="0" indent="0" eaLnBrk="1" hangingPunct="1">
              <a:lnSpc>
                <a:spcPct val="150000"/>
              </a:lnSpc>
              <a:buClr>
                <a:schemeClr val="hlink"/>
              </a:buClr>
              <a:buFont typeface="Wingdings" pitchFamily="2" charset="2"/>
              <a:buChar char="v"/>
            </a:pPr>
            <a:r>
              <a:rPr lang="mn-MN" altLang="en-US" sz="2000" smtClean="0">
                <a:solidFill>
                  <a:srgbClr val="0D0D0D"/>
                </a:solidFill>
                <a:latin typeface="Tahoma" pitchFamily="34" charset="0"/>
                <a:cs typeface="Arial" charset="0"/>
              </a:rPr>
              <a:t>2010 </a:t>
            </a:r>
            <a:endParaRPr lang="en-US" altLang="en-US" sz="2000" smtClean="0">
              <a:solidFill>
                <a:srgbClr val="0D0D0D"/>
              </a:solidFill>
              <a:latin typeface="Tahoma" pitchFamily="34" charset="0"/>
              <a:cs typeface="Arial" charset="0"/>
            </a:endParaRPr>
          </a:p>
          <a:p>
            <a:pPr marL="0" indent="0" eaLnBrk="1" hangingPunct="1">
              <a:lnSpc>
                <a:spcPct val="150000"/>
              </a:lnSpc>
              <a:buClr>
                <a:schemeClr val="hlink"/>
              </a:buClr>
              <a:buFont typeface="Wingdings" pitchFamily="2" charset="2"/>
              <a:buChar char="v"/>
            </a:pPr>
            <a:r>
              <a:rPr lang="mn-MN" altLang="en-US" sz="2000" smtClean="0">
                <a:solidFill>
                  <a:srgbClr val="0D0D0D"/>
                </a:solidFill>
                <a:latin typeface="Tahoma" pitchFamily="34" charset="0"/>
                <a:cs typeface="Arial" charset="0"/>
              </a:rPr>
              <a:t> </a:t>
            </a:r>
            <a:r>
              <a:rPr lang="en-US" altLang="en-US" sz="2000" smtClean="0">
                <a:solidFill>
                  <a:srgbClr val="0D0D0D"/>
                </a:solidFill>
                <a:latin typeface="Tahoma" pitchFamily="34" charset="0"/>
              </a:rPr>
              <a:t>5,243,014,112.62</a:t>
            </a:r>
            <a:r>
              <a:rPr lang="mn-MN" altLang="en-US" sz="2000" smtClean="0">
                <a:solidFill>
                  <a:srgbClr val="0D0D0D"/>
                </a:solidFill>
                <a:latin typeface="Tahoma" pitchFamily="34" charset="0"/>
                <a:cs typeface="Arial" charset="0"/>
              </a:rPr>
              <a:t>₮</a:t>
            </a:r>
          </a:p>
          <a:p>
            <a:pPr marL="0" indent="0" eaLnBrk="1" hangingPunct="1">
              <a:lnSpc>
                <a:spcPct val="150000"/>
              </a:lnSpc>
              <a:buClr>
                <a:schemeClr val="hlink"/>
              </a:buClr>
              <a:buFont typeface="Wingdings" pitchFamily="2" charset="2"/>
              <a:buChar char="v"/>
            </a:pPr>
            <a:r>
              <a:rPr lang="mn-MN" altLang="en-US" sz="2000" smtClean="0">
                <a:solidFill>
                  <a:srgbClr val="0D0D0D"/>
                </a:solidFill>
                <a:latin typeface="Tahoma" pitchFamily="34" charset="0"/>
                <a:cs typeface="Arial" charset="0"/>
              </a:rPr>
              <a:t>2011 </a:t>
            </a:r>
            <a:endParaRPr lang="en-US" altLang="en-US" sz="2000" smtClean="0">
              <a:solidFill>
                <a:srgbClr val="0D0D0D"/>
              </a:solidFill>
              <a:latin typeface="Tahoma" pitchFamily="34" charset="0"/>
              <a:cs typeface="Arial" charset="0"/>
            </a:endParaRPr>
          </a:p>
          <a:p>
            <a:pPr marL="0" indent="0" eaLnBrk="1" hangingPunct="1">
              <a:lnSpc>
                <a:spcPct val="150000"/>
              </a:lnSpc>
              <a:buClr>
                <a:schemeClr val="hlink"/>
              </a:buClr>
              <a:buFont typeface="Wingdings" pitchFamily="2" charset="2"/>
              <a:buChar char="v"/>
            </a:pPr>
            <a:r>
              <a:rPr lang="en-US" altLang="en-US" sz="2000" smtClean="0">
                <a:solidFill>
                  <a:srgbClr val="0D0D0D"/>
                </a:solidFill>
                <a:latin typeface="Tahoma" pitchFamily="34" charset="0"/>
              </a:rPr>
              <a:t>5,332,226,581.48</a:t>
            </a:r>
            <a:r>
              <a:rPr lang="mn-MN" altLang="en-US" sz="2000" smtClean="0">
                <a:solidFill>
                  <a:srgbClr val="0D0D0D"/>
                </a:solidFill>
                <a:latin typeface="Tahoma" pitchFamily="34" charset="0"/>
                <a:cs typeface="Arial" charset="0"/>
              </a:rPr>
              <a:t>₮ </a:t>
            </a:r>
            <a:endParaRPr lang="en-US" altLang="en-US" sz="2000" smtClean="0">
              <a:solidFill>
                <a:srgbClr val="0D0D0D"/>
              </a:solidFill>
              <a:latin typeface="Tahoma" pitchFamily="34" charset="0"/>
              <a:cs typeface="Arial" charset="0"/>
            </a:endParaRPr>
          </a:p>
          <a:p>
            <a:pPr marL="0" indent="0" eaLnBrk="1" hangingPunct="1"/>
            <a:endParaRPr lang="en-GB" altLang="en-US" sz="2000" smtClean="0">
              <a:solidFill>
                <a:srgbClr val="0D0D0D"/>
              </a:solidFill>
              <a:latin typeface="Tahoma" pitchFamily="34" charset="0"/>
            </a:endParaRPr>
          </a:p>
        </p:txBody>
      </p:sp>
      <p:pic>
        <p:nvPicPr>
          <p:cNvPr id="14340" name="Chart 10"/>
          <p:cNvPicPr>
            <a:picLocks noGrp="1" noChangeArrowheads="1"/>
          </p:cNvPicPr>
          <p:nvPr>
            <p:ph sz="half" idx="2"/>
          </p:nvPr>
        </p:nvPicPr>
        <p:blipFill>
          <a:blip r:embed="rId3"/>
          <a:srcRect/>
          <a:stretch>
            <a:fillRect/>
          </a:stretch>
        </p:blipFill>
        <p:spPr>
          <a:xfrm>
            <a:off x="3048000" y="1597025"/>
            <a:ext cx="6096000" cy="5029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28600" y="304800"/>
            <a:ext cx="8991600" cy="1066800"/>
          </a:xfrm>
        </p:spPr>
        <p:txBody>
          <a:bodyPr/>
          <a:lstStyle/>
          <a:p>
            <a:pPr eaLnBrk="1" hangingPunct="1"/>
            <a:r>
              <a:rPr lang="en-US" altLang="en-US" sz="2400" b="1" smtClean="0">
                <a:latin typeface="Tahoma" pitchFamily="34" charset="0"/>
              </a:rPr>
              <a:t>External midterm review of the National Strategic Plan on HIV/AIDS and STI prevention</a:t>
            </a:r>
            <a:r>
              <a:rPr lang="mn-MN" altLang="en-US" sz="2400" b="1" smtClean="0">
                <a:latin typeface="Tahoma" pitchFamily="34" charset="0"/>
              </a:rPr>
              <a:t> (2010-2015)</a:t>
            </a:r>
            <a:endParaRPr lang="en-GB" altLang="en-US" sz="2400" b="1" smtClean="0">
              <a:latin typeface="Tahoma" pitchFamily="34" charset="0"/>
            </a:endParaRPr>
          </a:p>
        </p:txBody>
      </p:sp>
      <p:pic>
        <p:nvPicPr>
          <p:cNvPr id="15363" name="Picture 5" descr="C:\Users\DavaalkhamJ\Downloads\IMG_0378.JPG"/>
          <p:cNvPicPr>
            <a:picLocks noChangeAspect="1" noChangeArrowheads="1"/>
          </p:cNvPicPr>
          <p:nvPr/>
        </p:nvPicPr>
        <p:blipFill>
          <a:blip r:embed="rId3"/>
          <a:srcRect/>
          <a:stretch>
            <a:fillRect/>
          </a:stretch>
        </p:blipFill>
        <p:spPr bwMode="auto">
          <a:xfrm>
            <a:off x="2438400" y="2362200"/>
            <a:ext cx="6477000" cy="4324350"/>
          </a:xfrm>
          <a:prstGeom prst="rect">
            <a:avLst/>
          </a:prstGeom>
          <a:noFill/>
          <a:ln w="9525">
            <a:noFill/>
            <a:miter lim="800000"/>
            <a:headEnd/>
            <a:tailEnd/>
          </a:ln>
        </p:spPr>
      </p:pic>
      <p:pic>
        <p:nvPicPr>
          <p:cNvPr id="15364" name="Picture 6" descr="C:\Users\DavaalkhamJ\Downloads\IMG_0364.JPG"/>
          <p:cNvPicPr>
            <a:picLocks noChangeAspect="1" noChangeArrowheads="1"/>
          </p:cNvPicPr>
          <p:nvPr/>
        </p:nvPicPr>
        <p:blipFill>
          <a:blip r:embed="rId4"/>
          <a:srcRect/>
          <a:stretch>
            <a:fillRect/>
          </a:stretch>
        </p:blipFill>
        <p:spPr bwMode="auto">
          <a:xfrm>
            <a:off x="228600" y="1292225"/>
            <a:ext cx="4648200"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idx="1"/>
          </p:nvPr>
        </p:nvSpPr>
        <p:spPr>
          <a:xfrm>
            <a:off x="179388" y="765175"/>
            <a:ext cx="8785225" cy="5976938"/>
          </a:xfrm>
        </p:spPr>
        <p:txBody>
          <a:bodyPr/>
          <a:lstStyle/>
          <a:p>
            <a:r>
              <a:rPr lang="en-US" altLang="en-US" sz="1600" b="1" smtClean="0">
                <a:latin typeface="Arial" charset="0"/>
                <a:cs typeface="Arial" charset="0"/>
              </a:rPr>
              <a:t>Review of National Strategy Plan, reports, articles, work plans, policy and legal documents, and protocols</a:t>
            </a:r>
            <a:endParaRPr lang="en-GB" altLang="en-US" sz="1600" b="1" smtClean="0">
              <a:latin typeface="Arial" charset="0"/>
              <a:cs typeface="Arial" charset="0"/>
            </a:endParaRPr>
          </a:p>
          <a:p>
            <a:r>
              <a:rPr lang="en-GB" altLang="en-US" sz="1600" b="1" smtClean="0">
                <a:latin typeface="Arial" charset="0"/>
                <a:cs typeface="Arial" charset="0"/>
              </a:rPr>
              <a:t>Meetings with various key stake-holders working in HIV and related fields</a:t>
            </a:r>
          </a:p>
          <a:p>
            <a:pPr marL="633413" lvl="1" indent="-279400"/>
            <a:r>
              <a:rPr lang="en-GB" altLang="en-US" sz="1600" smtClean="0">
                <a:latin typeface="Arial" charset="0"/>
                <a:cs typeface="Arial" charset="0"/>
              </a:rPr>
              <a:t>Government ministries: Health; </a:t>
            </a:r>
            <a:r>
              <a:rPr lang="en-US" altLang="en-US" sz="1600" smtClean="0">
                <a:latin typeface="Arial" charset="0"/>
                <a:cs typeface="Arial" charset="0"/>
              </a:rPr>
              <a:t>Defense; Mining; Culture, Sport and Tourism; and Economic Development</a:t>
            </a:r>
            <a:endParaRPr lang="en-GB" altLang="en-US" sz="1600" smtClean="0">
              <a:latin typeface="Arial" charset="0"/>
              <a:cs typeface="Arial" charset="0"/>
            </a:endParaRPr>
          </a:p>
          <a:p>
            <a:pPr marL="633413" lvl="1" indent="-279400"/>
            <a:r>
              <a:rPr lang="en-GB" altLang="en-US" sz="1600" smtClean="0">
                <a:latin typeface="Arial" charset="0"/>
                <a:cs typeface="Arial" charset="0"/>
              </a:rPr>
              <a:t>United Nations Agencies and major donors (e.g. ADB)</a:t>
            </a:r>
          </a:p>
          <a:p>
            <a:pPr marL="633413" lvl="1" indent="-279400"/>
            <a:r>
              <a:rPr lang="en-GB" altLang="en-US" sz="1600" smtClean="0">
                <a:latin typeface="Arial" charset="0"/>
                <a:cs typeface="Arial" charset="0"/>
              </a:rPr>
              <a:t>Government implementation units: NCCD, </a:t>
            </a:r>
            <a:r>
              <a:rPr lang="en-US" altLang="en-US" sz="1600" smtClean="0">
                <a:latin typeface="Arial" charset="0"/>
                <a:cs typeface="Arial" charset="0"/>
              </a:rPr>
              <a:t>National Human Rights Commission, General Agency for Border Protection, General Police Authority, City Health Department, a district health center, Health Science University of Mongolia</a:t>
            </a:r>
            <a:endParaRPr lang="en-GB" altLang="en-US" sz="1600" smtClean="0">
              <a:latin typeface="Arial" charset="0"/>
              <a:cs typeface="Arial" charset="0"/>
            </a:endParaRPr>
          </a:p>
          <a:p>
            <a:pPr marL="633413" lvl="1" indent="-279400"/>
            <a:r>
              <a:rPr lang="en-GB" altLang="en-US" sz="1600" smtClean="0">
                <a:latin typeface="Arial" charset="0"/>
                <a:cs typeface="Arial" charset="0"/>
              </a:rPr>
              <a:t>Global Fund Project Coordination Unit</a:t>
            </a:r>
          </a:p>
          <a:p>
            <a:pPr marL="633413" lvl="1" indent="-279400"/>
            <a:r>
              <a:rPr lang="en-GB" altLang="en-US" sz="1600" smtClean="0">
                <a:latin typeface="Arial" charset="0"/>
                <a:cs typeface="Arial" charset="0"/>
              </a:rPr>
              <a:t>NGOs working with key populations: e.g. </a:t>
            </a:r>
            <a:r>
              <a:rPr lang="en-US" altLang="en-US" sz="1600" smtClean="0">
                <a:latin typeface="Arial" charset="0"/>
                <a:cs typeface="Arial" charset="0"/>
              </a:rPr>
              <a:t>Mongolian Red Cross Society, Focus, National AIDS Foundation, AIDS Society, MSM and sex worker CBOs/NGOs, and a private STI clinic. [The full list available in the report] </a:t>
            </a:r>
          </a:p>
          <a:p>
            <a:pPr marL="633413" lvl="1" indent="-279400"/>
            <a:r>
              <a:rPr lang="en-US" altLang="en-US" sz="1600" smtClean="0">
                <a:latin typeface="Arial" charset="0"/>
                <a:cs typeface="Arial" charset="0"/>
              </a:rPr>
              <a:t>Meeting and focus group discussions with representatives of men who have sex with men, sex workers, people living with HIV </a:t>
            </a:r>
          </a:p>
          <a:p>
            <a:pPr marL="633413" lvl="1" indent="-279400"/>
            <a:r>
              <a:rPr lang="en-US" altLang="en-US" sz="1600" smtClean="0">
                <a:latin typeface="Arial" charset="0"/>
                <a:cs typeface="Arial" charset="0"/>
              </a:rPr>
              <a:t>Media </a:t>
            </a:r>
            <a:endParaRPr lang="en-GB" altLang="en-US" sz="1600" smtClean="0">
              <a:latin typeface="Arial" charset="0"/>
              <a:cs typeface="Arial" charset="0"/>
            </a:endParaRPr>
          </a:p>
          <a:p>
            <a:pPr marL="633413" lvl="1" indent="-279400"/>
            <a:r>
              <a:rPr lang="en-GB" altLang="en-US" sz="1600" smtClean="0">
                <a:latin typeface="Arial" charset="0"/>
                <a:cs typeface="Arial" charset="0"/>
              </a:rPr>
              <a:t>Global Fund portfolio manager and technical officer</a:t>
            </a:r>
          </a:p>
          <a:p>
            <a:r>
              <a:rPr lang="en-GB" altLang="en-US" sz="1600" b="1" smtClean="0">
                <a:latin typeface="Arial" charset="0"/>
                <a:cs typeface="Arial" charset="0"/>
              </a:rPr>
              <a:t>Field visit: Darkhan-Uul, Selenge and Orkhon provinces</a:t>
            </a:r>
          </a:p>
          <a:p>
            <a:pPr marL="633413" lvl="1" indent="-279400"/>
            <a:r>
              <a:rPr lang="en-GB" altLang="en-US" sz="1600" smtClean="0">
                <a:latin typeface="Arial" charset="0"/>
                <a:cs typeface="Arial" charset="0"/>
              </a:rPr>
              <a:t>Selenge, Orkhon and Darkhan-Uul Provincial Health Departments </a:t>
            </a:r>
          </a:p>
          <a:p>
            <a:pPr marL="633413" lvl="1" indent="-279400"/>
            <a:r>
              <a:rPr lang="en-GB" altLang="en-US" sz="1600" smtClean="0">
                <a:latin typeface="Arial" charset="0"/>
                <a:cs typeface="Arial" charset="0"/>
              </a:rPr>
              <a:t>Kuthul Inter-soum hospital in Selenge</a:t>
            </a:r>
          </a:p>
          <a:p>
            <a:pPr marL="633413" lvl="1" indent="-279400"/>
            <a:r>
              <a:rPr lang="en-GB" altLang="en-US" sz="1600" smtClean="0">
                <a:latin typeface="Arial" charset="0"/>
                <a:cs typeface="Arial" charset="0"/>
              </a:rPr>
              <a:t>NGOs in Selenge and Orkhon</a:t>
            </a:r>
          </a:p>
        </p:txBody>
      </p:sp>
      <p:sp>
        <p:nvSpPr>
          <p:cNvPr id="16387" name="タイトル 1"/>
          <p:cNvSpPr txBox="1">
            <a:spLocks/>
          </p:cNvSpPr>
          <p:nvPr/>
        </p:nvSpPr>
        <p:spPr bwMode="auto">
          <a:xfrm>
            <a:off x="169863" y="0"/>
            <a:ext cx="8991600" cy="838200"/>
          </a:xfrm>
          <a:prstGeom prst="rect">
            <a:avLst/>
          </a:prstGeom>
          <a:noFill/>
          <a:ln w="9525">
            <a:noFill/>
            <a:miter lim="800000"/>
            <a:headEnd/>
            <a:tailEnd/>
          </a:ln>
        </p:spPr>
        <p:txBody>
          <a:bodyPr anchor="ctr"/>
          <a:lstStyle/>
          <a:p>
            <a:pPr algn="ctr"/>
            <a:r>
              <a:rPr lang="en-US" altLang="en-US" sz="2400" b="1">
                <a:latin typeface="Tahoma" pitchFamily="34" charset="0"/>
              </a:rPr>
              <a:t>Activities</a:t>
            </a:r>
            <a:endParaRPr lang="en-GB" altLang="en-US" sz="2400" b="1">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idx="1"/>
          </p:nvPr>
        </p:nvSpPr>
        <p:spPr>
          <a:xfrm>
            <a:off x="179388" y="1125538"/>
            <a:ext cx="8785225" cy="5588000"/>
          </a:xfrm>
        </p:spPr>
        <p:txBody>
          <a:bodyPr/>
          <a:lstStyle/>
          <a:p>
            <a:pPr marL="354013" indent="-354013">
              <a:buFont typeface="Arial" charset="0"/>
              <a:buNone/>
            </a:pPr>
            <a:r>
              <a:rPr lang="en-US" altLang="en-US" sz="2400" smtClean="0">
                <a:latin typeface="Arial" charset="0"/>
                <a:cs typeface="Arial" charset="0"/>
              </a:rPr>
              <a:t>1. To reduce HIV vulnerability and risk among most-at-risk populations – female sex workers (SWs), men who have sex with men (MSM), and injecting drug users (IDUs).</a:t>
            </a:r>
          </a:p>
          <a:p>
            <a:pPr marL="354013" indent="-354013">
              <a:buFont typeface="Arial" charset="0"/>
              <a:buNone/>
            </a:pPr>
            <a:r>
              <a:rPr lang="en-US" altLang="en-US" sz="2400" smtClean="0">
                <a:latin typeface="Arial" charset="0"/>
                <a:cs typeface="Arial" charset="0"/>
              </a:rPr>
              <a:t>2. To reduce HIV vulnerability among the general population.</a:t>
            </a:r>
          </a:p>
          <a:p>
            <a:pPr marL="354013" indent="-354013">
              <a:buFont typeface="Arial" charset="0"/>
              <a:buNone/>
            </a:pPr>
            <a:r>
              <a:rPr lang="en-US" altLang="en-US" sz="2400" smtClean="0">
                <a:latin typeface="Arial" charset="0"/>
                <a:cs typeface="Arial" charset="0"/>
              </a:rPr>
              <a:t>3. To improve the quality of life of people living with HIV.</a:t>
            </a:r>
          </a:p>
          <a:p>
            <a:pPr marL="354013" indent="-354013">
              <a:buFont typeface="Arial" charset="0"/>
              <a:buNone/>
            </a:pPr>
            <a:r>
              <a:rPr lang="en-US" altLang="en-US" sz="2400" smtClean="0">
                <a:latin typeface="Arial" charset="0"/>
                <a:cs typeface="Arial" charset="0"/>
              </a:rPr>
              <a:t>4. To strengthen the organization, management, quality of, and access to health care services. </a:t>
            </a:r>
          </a:p>
          <a:p>
            <a:pPr marL="354013" indent="-354013">
              <a:buFont typeface="Arial" charset="0"/>
              <a:buNone/>
            </a:pPr>
            <a:r>
              <a:rPr lang="en-US" altLang="en-US" sz="2400" smtClean="0">
                <a:latin typeface="Arial" charset="0"/>
                <a:cs typeface="Arial" charset="0"/>
              </a:rPr>
              <a:t>5. To strengthen a supportive legislative and public policy environment with adequate and sustainable resources available.</a:t>
            </a:r>
          </a:p>
          <a:p>
            <a:pPr marL="354013" indent="-354013">
              <a:buFont typeface="Arial" charset="0"/>
              <a:buNone/>
            </a:pPr>
            <a:r>
              <a:rPr lang="en-US" altLang="en-US" sz="2400" smtClean="0">
                <a:latin typeface="Arial" charset="0"/>
                <a:cs typeface="Arial" charset="0"/>
              </a:rPr>
              <a:t>6. To strengthen the institutional capacity of coordinating bodies and implementing institutions.</a:t>
            </a:r>
          </a:p>
          <a:p>
            <a:pPr marL="354013" indent="-354013">
              <a:buFont typeface="Arial" charset="0"/>
              <a:buNone/>
            </a:pPr>
            <a:r>
              <a:rPr lang="en-US" altLang="en-US" sz="2400" smtClean="0">
                <a:latin typeface="Arial" charset="0"/>
                <a:cs typeface="Arial" charset="0"/>
              </a:rPr>
              <a:t>7. To increase the availability and utilization of strategic information for an evidence-informed national response. </a:t>
            </a:r>
          </a:p>
          <a:p>
            <a:pPr marL="354013" indent="-354013"/>
            <a:endParaRPr lang="en-GB" altLang="en-US" sz="2400" smtClean="0">
              <a:latin typeface="Arial" charset="0"/>
              <a:cs typeface="Arial" charset="0"/>
            </a:endParaRPr>
          </a:p>
        </p:txBody>
      </p:sp>
      <p:sp>
        <p:nvSpPr>
          <p:cNvPr id="17411" name="タイトル 1"/>
          <p:cNvSpPr>
            <a:spLocks noGrp="1"/>
          </p:cNvSpPr>
          <p:nvPr>
            <p:ph type="title"/>
          </p:nvPr>
        </p:nvSpPr>
        <p:spPr>
          <a:xfrm>
            <a:off x="381000" y="0"/>
            <a:ext cx="8229600" cy="1143000"/>
          </a:xfrm>
        </p:spPr>
        <p:txBody>
          <a:bodyPr/>
          <a:lstStyle/>
          <a:p>
            <a:pPr eaLnBrk="1" hangingPunct="1"/>
            <a:r>
              <a:rPr lang="en-US" altLang="en-US" sz="2400" b="1" smtClean="0">
                <a:latin typeface="Tahoma" pitchFamily="34" charset="0"/>
              </a:rPr>
              <a:t>National Strategic Plan: 7 objectives</a:t>
            </a:r>
            <a:endParaRPr lang="en-GB" altLang="en-US" sz="2400" b="1" smtClean="0">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2200" b="1" smtClean="0">
                <a:latin typeface="Tahoma" pitchFamily="34" charset="0"/>
                <a:cs typeface="Arial" charset="0"/>
              </a:rPr>
              <a:t>Findings of the Review Team</a:t>
            </a:r>
          </a:p>
        </p:txBody>
      </p:sp>
      <p:sp>
        <p:nvSpPr>
          <p:cNvPr id="18435" name="Content Placeholder 2"/>
          <p:cNvSpPr>
            <a:spLocks noGrp="1"/>
          </p:cNvSpPr>
          <p:nvPr>
            <p:ph idx="1"/>
          </p:nvPr>
        </p:nvSpPr>
        <p:spPr/>
        <p:txBody>
          <a:bodyPr/>
          <a:lstStyle/>
          <a:p>
            <a:pPr eaLnBrk="1" hangingPunct="1"/>
            <a:r>
              <a:rPr lang="en-US" altLang="en-US" sz="2400" smtClean="0">
                <a:latin typeface="Arial" charset="0"/>
                <a:cs typeface="Arial" charset="0"/>
              </a:rPr>
              <a:t>Strong political commitment from the Government to effectively respond to HIV/AIDS and STIs.</a:t>
            </a:r>
          </a:p>
          <a:p>
            <a:pPr eaLnBrk="1" hangingPunct="1"/>
            <a:r>
              <a:rPr lang="en-US" altLang="en-US" sz="2400" smtClean="0">
                <a:latin typeface="Arial" charset="0"/>
                <a:cs typeface="Arial" charset="0"/>
              </a:rPr>
              <a:t>Significant contribution of donor support, particularly the Global Fund.</a:t>
            </a:r>
            <a:endParaRPr lang="mn-MN" altLang="en-US" smtClean="0">
              <a:latin typeface="Arial" charset="0"/>
              <a:cs typeface="Arial" charset="0"/>
            </a:endParaRPr>
          </a:p>
        </p:txBody>
      </p:sp>
      <p:sp>
        <p:nvSpPr>
          <p:cNvPr id="5" name="TextBox 4"/>
          <p:cNvSpPr txBox="1"/>
          <p:nvPr/>
        </p:nvSpPr>
        <p:spPr>
          <a:xfrm>
            <a:off x="685800" y="3810000"/>
            <a:ext cx="8001000" cy="1200150"/>
          </a:xfrm>
          <a:prstGeom prst="rect">
            <a:avLst/>
          </a:prstGeom>
          <a:ln w="12700"/>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altLang="en-US" sz="2400" b="1" dirty="0">
                <a:solidFill>
                  <a:srgbClr val="FF0000"/>
                </a:solidFill>
                <a:latin typeface="Arial" charset="0"/>
                <a:cs typeface="Arial" charset="0"/>
              </a:rPr>
              <a:t>Significant achievements on the 7 objectives of the NSP are observed by the Review Team, although some areas are not on track to reach the 2015 targets.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2400" b="1" smtClean="0">
                <a:latin typeface="Tahoma" pitchFamily="34" charset="0"/>
                <a:cs typeface="Arial" charset="0"/>
              </a:rPr>
              <a:t>Significant issues as potential barriers to achieving the Programme Objectives</a:t>
            </a:r>
          </a:p>
        </p:txBody>
      </p:sp>
      <p:sp>
        <p:nvSpPr>
          <p:cNvPr id="19459" name="Content Placeholder 2"/>
          <p:cNvSpPr>
            <a:spLocks noGrp="1"/>
          </p:cNvSpPr>
          <p:nvPr>
            <p:ph idx="1"/>
          </p:nvPr>
        </p:nvSpPr>
        <p:spPr>
          <a:xfrm>
            <a:off x="457200" y="1371600"/>
            <a:ext cx="8229600" cy="5029200"/>
          </a:xfrm>
        </p:spPr>
        <p:txBody>
          <a:bodyPr/>
          <a:lstStyle/>
          <a:p>
            <a:pPr eaLnBrk="1" hangingPunct="1"/>
            <a:r>
              <a:rPr lang="en-US" altLang="en-US" sz="2000" smtClean="0">
                <a:latin typeface="Tahoma" pitchFamily="34" charset="0"/>
                <a:cs typeface="Arial" charset="0"/>
              </a:rPr>
              <a:t>The non-functioning of NCA </a:t>
            </a:r>
          </a:p>
          <a:p>
            <a:pPr eaLnBrk="1" hangingPunct="1"/>
            <a:r>
              <a:rPr lang="en-US" altLang="en-US" sz="2000" smtClean="0">
                <a:latin typeface="Tahoma" pitchFamily="34" charset="0"/>
                <a:cs typeface="Arial" charset="0"/>
              </a:rPr>
              <a:t>The high prevalence of STI challenges the effectiveness of HIV transmission prevention efforts</a:t>
            </a:r>
          </a:p>
          <a:p>
            <a:pPr eaLnBrk="1" hangingPunct="1"/>
            <a:r>
              <a:rPr lang="en-US" altLang="en-US" sz="2000" smtClean="0">
                <a:latin typeface="Tahoma" pitchFamily="34" charset="0"/>
                <a:cs typeface="Arial" charset="0"/>
              </a:rPr>
              <a:t>Limited access to HIV testing among MARPs </a:t>
            </a:r>
            <a:endParaRPr lang="mn-MN" altLang="en-US" sz="2000" smtClean="0">
              <a:latin typeface="Tahoma" pitchFamily="34" charset="0"/>
              <a:cs typeface="Arial" charset="0"/>
            </a:endParaRPr>
          </a:p>
          <a:p>
            <a:pPr eaLnBrk="1" hangingPunct="1"/>
            <a:r>
              <a:rPr lang="en-US" altLang="en-US" sz="2000" smtClean="0">
                <a:latin typeface="Tahoma" pitchFamily="34" charset="0"/>
                <a:cs typeface="Arial" charset="0"/>
              </a:rPr>
              <a:t>Only small-scale community based VCT/STI services exist and these are reliant on donor funds</a:t>
            </a:r>
          </a:p>
          <a:p>
            <a:pPr eaLnBrk="1" hangingPunct="1"/>
            <a:r>
              <a:rPr lang="en-US" altLang="en-US" sz="2000" smtClean="0">
                <a:latin typeface="Tahoma" pitchFamily="34" charset="0"/>
                <a:cs typeface="Arial" charset="0"/>
              </a:rPr>
              <a:t>There are insufficient strategic, evidence-based interventions employed to address the needs of the rapidly growing HIV epidemic amongst MSM and transgender people</a:t>
            </a:r>
          </a:p>
          <a:p>
            <a:pPr eaLnBrk="1" hangingPunct="1"/>
            <a:r>
              <a:rPr lang="en-US" altLang="en-US" sz="2000" smtClean="0">
                <a:latin typeface="Tahoma" pitchFamily="34" charset="0"/>
                <a:cs typeface="Arial" charset="0"/>
              </a:rPr>
              <a:t>Individuals working in the mining and infrastructure sectors and in the surrounding communities have limited access to appropriate prevention activities, opportunities for timely testing, counseling</a:t>
            </a:r>
          </a:p>
          <a:p>
            <a:pPr eaLnBrk="1" hangingPunct="1"/>
            <a:r>
              <a:rPr lang="en-US" altLang="en-US" sz="2000" smtClean="0">
                <a:latin typeface="Tahoma" pitchFamily="34" charset="0"/>
                <a:cs typeface="Arial" charset="0"/>
              </a:rPr>
              <a:t>People living with HIV and lesbian, gay, bi-sexual and transgender (LGBT) people still experience stigmatization and discrimination in the general community, and in some areas of health service delivery</a:t>
            </a:r>
            <a:endParaRPr lang="mn-MN" altLang="en-US" sz="20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graphicFrame>
        <p:nvGraphicFramePr>
          <p:cNvPr id="4" name="Table 3"/>
          <p:cNvGraphicFramePr>
            <a:graphicFrameLocks noGrp="1"/>
          </p:cNvGraphicFramePr>
          <p:nvPr/>
        </p:nvGraphicFramePr>
        <p:xfrm>
          <a:off x="107950" y="1377950"/>
          <a:ext cx="8929688" cy="4032250"/>
        </p:xfrm>
        <a:graphic>
          <a:graphicData uri="http://schemas.openxmlformats.org/drawingml/2006/table">
            <a:tbl>
              <a:tblPr/>
              <a:tblGrid>
                <a:gridCol w="3330575"/>
                <a:gridCol w="5599113"/>
              </a:tblGrid>
              <a:tr h="446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Issues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Recommendations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86163">
                <a:tc>
                  <a:txBody>
                    <a:bodyPr/>
                    <a:lstStyle/>
                    <a:p>
                      <a:pPr marL="176213" marR="0" lvl="0" indent="-176213"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There is an urgent need to re-establish the National AIDS Committee (NAC) to be in line with the revised AIDS Law</a:t>
                      </a:r>
                      <a:endParaRPr kumimoji="0" lang="th-TH" altLang="en-US" sz="1800" b="0" i="0" u="none" strike="noStrike" cap="none" normalizeH="0" baseline="0" smtClean="0">
                        <a:ln>
                          <a:noFill/>
                        </a:ln>
                        <a:solidFill>
                          <a:srgbClr val="000000"/>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6213" marR="0" lvl="0" indent="-176213"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The NAC should be re-established as soon as possible. It should be chaired by the Prime Minister or Deputy Prime Minister; and include representatives from key ministries and government agencies, civil society organizations including people living with HIV, selected UN agencies and donors.</a:t>
                      </a:r>
                    </a:p>
                    <a:p>
                      <a:pPr marL="176213" marR="0" lvl="0" indent="-176213"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Essential working groups (such as monitoring and evaluation, technical working groups for different key populations) should also be established to support the NAC.</a:t>
                      </a:r>
                      <a:endParaRPr kumimoji="0" lang="th-TH" altLang="en-US" sz="1800" b="0" i="0" u="none" strike="noStrike" cap="none" normalizeH="0" baseline="0" smtClean="0">
                        <a:ln>
                          <a:noFill/>
                        </a:ln>
                        <a:solidFill>
                          <a:srgbClr val="000000"/>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6"/>
          <p:cNvGraphicFramePr>
            <a:graphicFrameLocks noGrp="1"/>
          </p:cNvGraphicFramePr>
          <p:nvPr/>
        </p:nvGraphicFramePr>
        <p:xfrm>
          <a:off x="107950" y="1274763"/>
          <a:ext cx="8883650" cy="5278437"/>
        </p:xfrm>
        <a:graphic>
          <a:graphicData uri="http://schemas.openxmlformats.org/drawingml/2006/table">
            <a:tbl>
              <a:tblPr firstRow="1" bandRow="1">
                <a:tableStyleId>{69CF1AB2-1976-4502-BF36-3FF5EA218861}</a:tableStyleId>
              </a:tblPr>
              <a:tblGrid>
                <a:gridCol w="3024184"/>
                <a:gridCol w="5859466"/>
              </a:tblGrid>
              <a:tr h="432054">
                <a:tc>
                  <a:txBody>
                    <a:bodyPr/>
                    <a:lstStyle/>
                    <a:p>
                      <a:pPr marL="0" indent="0" algn="ctr">
                        <a:buFont typeface="Arial" pitchFamily="34" charset="0"/>
                        <a:buNone/>
                      </a:pPr>
                      <a:r>
                        <a:rPr lang="en-GB" sz="1800" b="1" dirty="0" smtClean="0">
                          <a:solidFill>
                            <a:schemeClr val="bg1"/>
                          </a:solidFill>
                          <a:latin typeface="Arial" pitchFamily="34" charset="0"/>
                          <a:cs typeface="Arial" pitchFamily="34" charset="0"/>
                        </a:rPr>
                        <a:t>Issues</a:t>
                      </a:r>
                    </a:p>
                  </a:txBody>
                  <a:tcPr marL="91435" marR="91435" marT="45721" marB="45721">
                    <a:solidFill>
                      <a:schemeClr val="accent1"/>
                    </a:solidFill>
                  </a:tcPr>
                </a:tc>
                <a:tc>
                  <a:txBody>
                    <a:bodyPr/>
                    <a:lstStyle/>
                    <a:p>
                      <a:pPr marL="0" lvl="0" indent="0" algn="ctr">
                        <a:spcBef>
                          <a:spcPts val="0"/>
                        </a:spcBef>
                        <a:spcAft>
                          <a:spcPts val="0"/>
                        </a:spcAft>
                        <a:buFont typeface="Arial"/>
                        <a:buNone/>
                      </a:pPr>
                      <a:r>
                        <a:rPr kumimoji="1" lang="en-US" altLang="ja-JP" sz="1800" b="1" dirty="0" smtClean="0">
                          <a:solidFill>
                            <a:schemeClr val="bg1"/>
                          </a:solidFill>
                          <a:latin typeface="Arial" pitchFamily="34" charset="0"/>
                          <a:ea typeface="ＭＳ Ｐゴシック" charset="-128"/>
                          <a:cs typeface="Arial" pitchFamily="34" charset="0"/>
                        </a:rPr>
                        <a:t>Recommendations</a:t>
                      </a:r>
                    </a:p>
                  </a:txBody>
                  <a:tcPr marL="91435" marR="91435" marT="45721" marB="45721">
                    <a:solidFill>
                      <a:schemeClr val="accent1"/>
                    </a:solidFill>
                  </a:tcPr>
                </a:tc>
              </a:tr>
              <a:tr h="1737383">
                <a:tc>
                  <a:txBody>
                    <a:bodyPr/>
                    <a:lstStyle/>
                    <a:p>
                      <a:pPr marL="177800" indent="-177800">
                        <a:buFont typeface="Arial" pitchFamily="34" charset="0"/>
                        <a:buChar char="•"/>
                      </a:pPr>
                      <a:r>
                        <a:rPr lang="en-US" sz="1800" dirty="0" smtClean="0">
                          <a:latin typeface="Arial" pitchFamily="34" charset="0"/>
                          <a:cs typeface="Arial" pitchFamily="34" charset="0"/>
                        </a:rPr>
                        <a:t>The growing HIV epidemic among MSM is not sufficiently addressed due to low coverage of interventions.</a:t>
                      </a:r>
                    </a:p>
                  </a:txBody>
                  <a:tcPr marL="91435" marR="91435" marT="45721" marB="45721"/>
                </a:tc>
                <a:tc>
                  <a:txBody>
                    <a:bodyPr/>
                    <a:lstStyle/>
                    <a:p>
                      <a:pPr marL="180975" indent="-180975">
                        <a:buFont typeface="Arial" pitchFamily="34" charset="0"/>
                        <a:buChar char="•"/>
                      </a:pPr>
                      <a:r>
                        <a:rPr lang="en-US" sz="1800" dirty="0" smtClean="0">
                          <a:latin typeface="Arial" pitchFamily="34" charset="0"/>
                          <a:cs typeface="Arial" pitchFamily="34" charset="0"/>
                        </a:rPr>
                        <a:t>Intervention with MSM should be expanded through increased peer out- reach with a strong linkage to HIV testing and counseling, treatment, STI, support and care services. </a:t>
                      </a:r>
                    </a:p>
                    <a:p>
                      <a:pPr marL="180975" indent="-180975">
                        <a:buFont typeface="Arial" pitchFamily="34" charset="0"/>
                        <a:buChar char="•"/>
                      </a:pPr>
                      <a:r>
                        <a:rPr lang="en-US" sz="1800" dirty="0" smtClean="0">
                          <a:latin typeface="Arial" pitchFamily="34" charset="0"/>
                          <a:cs typeface="Arial" pitchFamily="34" charset="0"/>
                        </a:rPr>
                        <a:t>Consider operational research on </a:t>
                      </a:r>
                      <a:r>
                        <a:rPr lang="en-US" sz="1800" baseline="0" dirty="0" smtClean="0">
                          <a:latin typeface="Arial" pitchFamily="34" charset="0"/>
                          <a:cs typeface="Arial" pitchFamily="34" charset="0"/>
                        </a:rPr>
                        <a:t>“treatment as prevention” among MSM.</a:t>
                      </a:r>
                    </a:p>
                  </a:txBody>
                  <a:tcPr marL="91435" marR="91435" marT="45721" marB="45721"/>
                </a:tc>
              </a:tr>
              <a:tr h="3109001">
                <a:tc>
                  <a:txBody>
                    <a:bodyPr/>
                    <a:lstStyle/>
                    <a:p>
                      <a:pPr marL="177800" indent="-177800">
                        <a:buFont typeface="Arial" pitchFamily="34" charset="0"/>
                        <a:buChar char="•"/>
                      </a:pPr>
                      <a:r>
                        <a:rPr lang="en-US" sz="1800" dirty="0" smtClean="0">
                          <a:latin typeface="Arial" pitchFamily="34" charset="0"/>
                          <a:cs typeface="Arial" pitchFamily="34" charset="0"/>
                        </a:rPr>
                        <a:t>The high prevalence of STI is a big challenge for effective HIV prevention.</a:t>
                      </a:r>
                    </a:p>
                    <a:p>
                      <a:pPr marL="363538" lvl="1" indent="-188913">
                        <a:buFont typeface="Arial" pitchFamily="34" charset="0"/>
                        <a:buChar char="•"/>
                      </a:pPr>
                      <a:r>
                        <a:rPr lang="en-US" sz="1800" dirty="0" smtClean="0">
                          <a:latin typeface="Arial" pitchFamily="34" charset="0"/>
                          <a:cs typeface="Arial" pitchFamily="34" charset="0"/>
                        </a:rPr>
                        <a:t>High congenital syphilis </a:t>
                      </a:r>
                    </a:p>
                    <a:p>
                      <a:pPr marL="363538" lvl="1" indent="-188913">
                        <a:buFont typeface="Arial" pitchFamily="34" charset="0"/>
                        <a:buChar char="•"/>
                      </a:pPr>
                      <a:r>
                        <a:rPr lang="en-US" sz="1800" dirty="0" smtClean="0">
                          <a:latin typeface="Arial" pitchFamily="34" charset="0"/>
                          <a:cs typeface="Arial" pitchFamily="34" charset="0"/>
                        </a:rPr>
                        <a:t>28% syphilis prevalence in sex workers despite 100% CUP implemented nationwide.</a:t>
                      </a:r>
                    </a:p>
                  </a:txBody>
                  <a:tcPr marL="91435" marR="91435" marT="45721" marB="45721"/>
                </a:tc>
                <a:tc>
                  <a:txBody>
                    <a:bodyPr/>
                    <a:lstStyle/>
                    <a:p>
                      <a:pPr marL="180975" indent="-180975">
                        <a:buFont typeface="Arial" pitchFamily="34" charset="0"/>
                        <a:buChar char="•"/>
                      </a:pPr>
                      <a:r>
                        <a:rPr lang="en-GB" sz="1800" dirty="0" smtClean="0">
                          <a:latin typeface="Arial" pitchFamily="34" charset="0"/>
                          <a:cs typeface="Arial" pitchFamily="34" charset="0"/>
                        </a:rPr>
                        <a:t>Improve STI case management focusing on  improved diagnosis, risk assessment, contact tracing and condom promotion.</a:t>
                      </a:r>
                    </a:p>
                    <a:p>
                      <a:pPr marL="180975" indent="-180975">
                        <a:buFont typeface="Arial" pitchFamily="34" charset="0"/>
                        <a:buChar char="•"/>
                      </a:pPr>
                      <a:r>
                        <a:rPr lang="en-GB" sz="1800" dirty="0" smtClean="0">
                          <a:latin typeface="Arial" pitchFamily="34" charset="0"/>
                          <a:cs typeface="Arial" pitchFamily="34" charset="0"/>
                        </a:rPr>
                        <a:t>Use STI data to monitor the</a:t>
                      </a:r>
                      <a:r>
                        <a:rPr lang="en-GB" sz="1800" baseline="0" dirty="0" smtClean="0">
                          <a:latin typeface="Arial" pitchFamily="34" charset="0"/>
                          <a:cs typeface="Arial" pitchFamily="34" charset="0"/>
                        </a:rPr>
                        <a:t> sources of </a:t>
                      </a:r>
                      <a:r>
                        <a:rPr lang="en-GB" sz="1800" dirty="0" smtClean="0">
                          <a:latin typeface="Arial" pitchFamily="34" charset="0"/>
                          <a:cs typeface="Arial" pitchFamily="34" charset="0"/>
                        </a:rPr>
                        <a:t>new infections as well as intensify the 100% condom use programme.</a:t>
                      </a:r>
                    </a:p>
                    <a:p>
                      <a:pPr marL="180975" lvl="0" indent="-180975">
                        <a:buFont typeface="Arial" pitchFamily="34" charset="0"/>
                        <a:buChar char="•"/>
                      </a:pPr>
                      <a:r>
                        <a:rPr lang="en-GB" sz="1800" dirty="0" smtClean="0">
                          <a:latin typeface="Arial" pitchFamily="34" charset="0"/>
                          <a:cs typeface="Arial" pitchFamily="34" charset="0"/>
                        </a:rPr>
                        <a:t>Scale up the one stop service for syphilis control among pregnant  women</a:t>
                      </a:r>
                      <a:r>
                        <a:rPr lang="en-GB" sz="1800" baseline="0" dirty="0" smtClean="0">
                          <a:latin typeface="Arial" pitchFamily="34" charset="0"/>
                          <a:cs typeface="Arial" pitchFamily="34" charset="0"/>
                        </a:rPr>
                        <a:t> </a:t>
                      </a:r>
                      <a:r>
                        <a:rPr lang="en-GB" sz="1800" dirty="0" smtClean="0">
                          <a:latin typeface="Arial" pitchFamily="34" charset="0"/>
                          <a:cs typeface="Arial" pitchFamily="34" charset="0"/>
                        </a:rPr>
                        <a:t>nationwide.</a:t>
                      </a:r>
                    </a:p>
                    <a:p>
                      <a:pPr marL="180975" lvl="0" indent="-180975">
                        <a:buFont typeface="Arial" pitchFamily="34" charset="0"/>
                        <a:buChar char="•"/>
                      </a:pPr>
                      <a:r>
                        <a:rPr lang="en-GB" sz="1800" dirty="0" smtClean="0">
                          <a:latin typeface="Arial" pitchFamily="34" charset="0"/>
                          <a:cs typeface="Arial" pitchFamily="34" charset="0"/>
                        </a:rPr>
                        <a:t>Consider increasing number of STI clinics in all districts in the capital city to meet the needs of high volume of  STI patients.</a:t>
                      </a:r>
                    </a:p>
                  </a:txBody>
                  <a:tcPr marL="91435" marR="91435" marT="45721" marB="45721"/>
                </a:tc>
              </a:tr>
            </a:tbl>
          </a:graphicData>
        </a:graphic>
      </p:graphicFrame>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304800"/>
            <a:ext cx="8229600" cy="1752600"/>
          </a:xfrm>
        </p:spPr>
        <p:txBody>
          <a:bodyPr/>
          <a:lstStyle/>
          <a:p>
            <a:pPr eaLnBrk="1" hangingPunct="1"/>
            <a:r>
              <a:rPr lang="en-US" altLang="en-US" sz="2400" b="1" smtClean="0">
                <a:latin typeface="Tahoma" pitchFamily="34" charset="0"/>
                <a:cs typeface="Arial" charset="0"/>
              </a:rPr>
              <a:t>Cumulative number of HIV cases and deaths registered in Mongolia </a:t>
            </a:r>
            <a:br>
              <a:rPr lang="en-US" altLang="en-US" sz="2400" b="1" smtClean="0">
                <a:latin typeface="Tahoma" pitchFamily="34" charset="0"/>
                <a:cs typeface="Arial" charset="0"/>
              </a:rPr>
            </a:br>
            <a:r>
              <a:rPr lang="mn-MN" altLang="en-US" sz="2400" b="1" smtClean="0">
                <a:latin typeface="Tahoma" pitchFamily="34" charset="0"/>
                <a:cs typeface="Arial" charset="0"/>
              </a:rPr>
              <a:t> </a:t>
            </a:r>
            <a:r>
              <a:rPr lang="en-US" altLang="en-US" sz="2000" smtClean="0">
                <a:latin typeface="Tahoma" pitchFamily="34" charset="0"/>
              </a:rPr>
              <a:t>(1992-November 25, 2013 )</a:t>
            </a:r>
            <a:endParaRPr lang="en-GB" altLang="en-US" sz="2400" smtClean="0">
              <a:latin typeface="Tahoma" pitchFamily="34" charset="0"/>
            </a:endParaRPr>
          </a:p>
        </p:txBody>
      </p:sp>
      <p:graphicFrame>
        <p:nvGraphicFramePr>
          <p:cNvPr id="5" name="Chart 4"/>
          <p:cNvGraphicFramePr/>
          <p:nvPr/>
        </p:nvGraphicFramePr>
        <p:xfrm>
          <a:off x="685800" y="1600200"/>
          <a:ext cx="79248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graphicFrame>
        <p:nvGraphicFramePr>
          <p:cNvPr id="5" name="表 6"/>
          <p:cNvGraphicFramePr>
            <a:graphicFrameLocks noGrp="1"/>
          </p:cNvGraphicFramePr>
          <p:nvPr/>
        </p:nvGraphicFramePr>
        <p:xfrm>
          <a:off x="107950" y="1092200"/>
          <a:ext cx="8883650" cy="5003800"/>
        </p:xfrm>
        <a:graphic>
          <a:graphicData uri="http://schemas.openxmlformats.org/drawingml/2006/table">
            <a:tbl>
              <a:tblPr firstRow="1" bandRow="1">
                <a:tableStyleId>{69CF1AB2-1976-4502-BF36-3FF5EA218861}</a:tableStyleId>
              </a:tblPr>
              <a:tblGrid>
                <a:gridCol w="3024184"/>
                <a:gridCol w="5859466"/>
              </a:tblGrid>
              <a:tr h="432027">
                <a:tc>
                  <a:txBody>
                    <a:bodyPr/>
                    <a:lstStyle/>
                    <a:p>
                      <a:pPr marL="0" indent="0" algn="ctr">
                        <a:buFont typeface="Arial" pitchFamily="34" charset="0"/>
                        <a:buNone/>
                      </a:pPr>
                      <a:r>
                        <a:rPr lang="en-GB" sz="1800" b="1" dirty="0" smtClean="0">
                          <a:solidFill>
                            <a:schemeClr val="bg1"/>
                          </a:solidFill>
                          <a:latin typeface="Arial" pitchFamily="34" charset="0"/>
                          <a:cs typeface="Arial" pitchFamily="34" charset="0"/>
                        </a:rPr>
                        <a:t>Issues</a:t>
                      </a:r>
                    </a:p>
                  </a:txBody>
                  <a:tcPr marL="91435" marR="91435" marT="45718" marB="45718">
                    <a:solidFill>
                      <a:schemeClr val="accent1"/>
                    </a:solidFill>
                  </a:tcPr>
                </a:tc>
                <a:tc>
                  <a:txBody>
                    <a:bodyPr/>
                    <a:lstStyle/>
                    <a:p>
                      <a:pPr marL="0" lvl="0" indent="0" algn="ctr">
                        <a:spcBef>
                          <a:spcPts val="0"/>
                        </a:spcBef>
                        <a:spcAft>
                          <a:spcPts val="0"/>
                        </a:spcAft>
                        <a:buFont typeface="Arial"/>
                        <a:buNone/>
                      </a:pPr>
                      <a:r>
                        <a:rPr kumimoji="1" lang="en-US" altLang="ja-JP" sz="1800" b="1" dirty="0" smtClean="0">
                          <a:solidFill>
                            <a:schemeClr val="bg1"/>
                          </a:solidFill>
                          <a:latin typeface="Arial" pitchFamily="34" charset="0"/>
                          <a:ea typeface="ＭＳ Ｐゴシック" charset="-128"/>
                          <a:cs typeface="Arial" pitchFamily="34" charset="0"/>
                        </a:rPr>
                        <a:t>Recommendations</a:t>
                      </a:r>
                    </a:p>
                  </a:txBody>
                  <a:tcPr marL="91435" marR="91435" marT="45718" marB="45718">
                    <a:solidFill>
                      <a:schemeClr val="accent1"/>
                    </a:solidFill>
                  </a:tcPr>
                </a:tc>
              </a:tr>
              <a:tr h="2285887">
                <a:tc>
                  <a:txBody>
                    <a:bodyPr/>
                    <a:lstStyle/>
                    <a:p>
                      <a:pPr marL="177800" indent="-177800">
                        <a:buFont typeface="Arial" pitchFamily="34" charset="0"/>
                        <a:buChar char="•"/>
                      </a:pPr>
                      <a:r>
                        <a:rPr lang="en-US" sz="1800" dirty="0" smtClean="0">
                          <a:latin typeface="Arial" pitchFamily="34" charset="0"/>
                          <a:cs typeface="Arial" pitchFamily="34" charset="0"/>
                        </a:rPr>
                        <a:t>There is an increasing concern of HIV risk and vulnerability among labor force in mining and infrastructure sectors, in surrounding communities as well as young people at high risk.</a:t>
                      </a:r>
                    </a:p>
                  </a:txBody>
                  <a:tcPr marL="91435" marR="91435" marT="45718" marB="45718"/>
                </a:tc>
                <a:tc>
                  <a:txBody>
                    <a:bodyPr/>
                    <a:lstStyle/>
                    <a:p>
                      <a:pPr marL="180975" indent="-180975">
                        <a:buFont typeface="Arial" pitchFamily="34" charset="0"/>
                        <a:buChar char="•"/>
                      </a:pPr>
                      <a:r>
                        <a:rPr lang="en-GB" sz="1800" dirty="0" smtClean="0">
                          <a:latin typeface="Arial" pitchFamily="34" charset="0"/>
                          <a:cs typeface="Arial" pitchFamily="34" charset="0"/>
                        </a:rPr>
                        <a:t>Scale up workplace HIVAIDS and STI programme (particularly in mining industry, tourism, construction, military, etc.).</a:t>
                      </a:r>
                    </a:p>
                    <a:p>
                      <a:pPr marL="180975" indent="-180975">
                        <a:buFont typeface="Arial" pitchFamily="34" charset="0"/>
                        <a:buChar char="•"/>
                      </a:pPr>
                      <a:r>
                        <a:rPr lang="en-GB" sz="1800" dirty="0" smtClean="0">
                          <a:latin typeface="Arial" pitchFamily="34" charset="0"/>
                          <a:cs typeface="Arial" pitchFamily="34" charset="0"/>
                        </a:rPr>
                        <a:t>Internet communication technologies and social media should be</a:t>
                      </a:r>
                      <a:r>
                        <a:rPr lang="en-GB" sz="1800" baseline="0" dirty="0" smtClean="0">
                          <a:latin typeface="Arial" pitchFamily="34" charset="0"/>
                          <a:cs typeface="Arial" pitchFamily="34" charset="0"/>
                        </a:rPr>
                        <a:t> utilized to increase uptake of prevention, care, support and treatment services for</a:t>
                      </a:r>
                      <a:r>
                        <a:rPr lang="en-GB" sz="1800" dirty="0" smtClean="0">
                          <a:latin typeface="Arial" pitchFamily="34" charset="0"/>
                          <a:cs typeface="Arial" pitchFamily="34" charset="0"/>
                        </a:rPr>
                        <a:t> young people at higher risk.</a:t>
                      </a:r>
                    </a:p>
                  </a:txBody>
                  <a:tcPr marL="91435" marR="91435" marT="45718" marB="45718"/>
                </a:tc>
              </a:tr>
              <a:tr h="2285887">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latin typeface="Arial" pitchFamily="34" charset="0"/>
                          <a:cs typeface="Arial" pitchFamily="34" charset="0"/>
                        </a:rPr>
                        <a:t>There is concern on potential</a:t>
                      </a:r>
                      <a:r>
                        <a:rPr lang="en-US" sz="1800" baseline="0" dirty="0" smtClean="0">
                          <a:latin typeface="Arial" pitchFamily="34" charset="0"/>
                          <a:cs typeface="Arial" pitchFamily="34" charset="0"/>
                        </a:rPr>
                        <a:t> undetected</a:t>
                      </a:r>
                      <a:r>
                        <a:rPr lang="en-US" sz="1800" dirty="0" smtClean="0">
                          <a:latin typeface="Arial" pitchFamily="34" charset="0"/>
                          <a:cs typeface="Arial" pitchFamily="34" charset="0"/>
                        </a:rPr>
                        <a:t> HIV epidemic in injecting drug users and prisoners.</a:t>
                      </a:r>
                    </a:p>
                  </a:txBody>
                  <a:tcPr marL="91435" marR="91435" marT="45718" marB="45718"/>
                </a:tc>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dirty="0" smtClean="0">
                          <a:latin typeface="Arial" pitchFamily="34" charset="0"/>
                          <a:cs typeface="Arial" pitchFamily="34" charset="0"/>
                        </a:rPr>
                        <a:t>Regular monitoring of injecting and other risky</a:t>
                      </a:r>
                      <a:r>
                        <a:rPr lang="en-GB" sz="1800" baseline="0" dirty="0" smtClean="0">
                          <a:latin typeface="Arial" pitchFamily="34" charset="0"/>
                          <a:cs typeface="Arial" pitchFamily="34" charset="0"/>
                        </a:rPr>
                        <a:t> </a:t>
                      </a:r>
                      <a:r>
                        <a:rPr lang="en-GB" sz="1800" dirty="0" smtClean="0">
                          <a:latin typeface="Arial" pitchFamily="34" charset="0"/>
                          <a:cs typeface="Arial" pitchFamily="34" charset="0"/>
                        </a:rPr>
                        <a:t>behaviours of drug users to avoid  HIV outbreak in this population as reported in other low HIV prevalence countries.</a:t>
                      </a:r>
                    </a:p>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dirty="0" smtClean="0">
                          <a:latin typeface="Arial" pitchFamily="34" charset="0"/>
                          <a:cs typeface="Arial" pitchFamily="34" charset="0"/>
                        </a:rPr>
                        <a:t>Mobilize resources to support a package</a:t>
                      </a:r>
                      <a:r>
                        <a:rPr lang="en-GB" sz="1800" baseline="0" dirty="0" smtClean="0">
                          <a:latin typeface="Arial" pitchFamily="34" charset="0"/>
                          <a:cs typeface="Arial" pitchFamily="34" charset="0"/>
                        </a:rPr>
                        <a:t> of activities on HIV and STI prevention including awareness raising, risk reduction, and promotion of access to VCT for prisoners.</a:t>
                      </a:r>
                      <a:endParaRPr lang="en-GB" sz="1800" dirty="0" smtClean="0">
                        <a:latin typeface="Arial" pitchFamily="34" charset="0"/>
                        <a:cs typeface="Arial" pitchFamily="34" charset="0"/>
                      </a:endParaRPr>
                    </a:p>
                  </a:txBody>
                  <a:tcPr marL="91435" marR="91435" marT="45718" marB="45718"/>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6"/>
          <p:cNvGraphicFramePr>
            <a:graphicFrameLocks noGrp="1"/>
          </p:cNvGraphicFramePr>
          <p:nvPr/>
        </p:nvGraphicFramePr>
        <p:xfrm>
          <a:off x="107950" y="1152525"/>
          <a:ext cx="8883650" cy="5400675"/>
        </p:xfrm>
        <a:graphic>
          <a:graphicData uri="http://schemas.openxmlformats.org/drawingml/2006/table">
            <a:tbl>
              <a:tblPr firstRow="1" bandRow="1">
                <a:tableStyleId>{69CF1AB2-1976-4502-BF36-3FF5EA218861}</a:tableStyleId>
              </a:tblPr>
              <a:tblGrid>
                <a:gridCol w="2952180"/>
                <a:gridCol w="5931470"/>
              </a:tblGrid>
              <a:tr h="365812">
                <a:tc>
                  <a:txBody>
                    <a:bodyPr/>
                    <a:lstStyle/>
                    <a:p>
                      <a:pPr marL="0" indent="0" algn="ctr">
                        <a:buFont typeface="Arial" pitchFamily="34" charset="0"/>
                        <a:buNone/>
                      </a:pPr>
                      <a:r>
                        <a:rPr lang="en-GB" sz="1800" b="1" dirty="0" smtClean="0">
                          <a:solidFill>
                            <a:schemeClr val="bg1"/>
                          </a:solidFill>
                          <a:latin typeface="Arial" pitchFamily="34" charset="0"/>
                          <a:cs typeface="Arial" pitchFamily="34" charset="0"/>
                        </a:rPr>
                        <a:t>Issues</a:t>
                      </a:r>
                    </a:p>
                  </a:txBody>
                  <a:tcPr marL="91435" marR="91435" marT="45726" marB="45726">
                    <a:solidFill>
                      <a:schemeClr val="accent1"/>
                    </a:solidFill>
                  </a:tcPr>
                </a:tc>
                <a:tc>
                  <a:txBody>
                    <a:bodyPr/>
                    <a:lstStyle/>
                    <a:p>
                      <a:pPr marL="0" lvl="0" indent="0" algn="ctr">
                        <a:spcBef>
                          <a:spcPts val="0"/>
                        </a:spcBef>
                        <a:spcAft>
                          <a:spcPts val="0"/>
                        </a:spcAft>
                        <a:buFont typeface="Arial"/>
                        <a:buNone/>
                      </a:pPr>
                      <a:r>
                        <a:rPr kumimoji="1" lang="en-US" altLang="ja-JP" sz="1800" b="1" dirty="0" smtClean="0">
                          <a:solidFill>
                            <a:schemeClr val="bg1"/>
                          </a:solidFill>
                          <a:latin typeface="Arial" pitchFamily="34" charset="0"/>
                          <a:ea typeface="ＭＳ Ｐゴシック" charset="-128"/>
                          <a:cs typeface="Arial" pitchFamily="34" charset="0"/>
                        </a:rPr>
                        <a:t>Recommendations</a:t>
                      </a:r>
                    </a:p>
                  </a:txBody>
                  <a:tcPr marL="91435" marR="91435" marT="45726" marB="45726">
                    <a:solidFill>
                      <a:schemeClr val="accent1"/>
                    </a:solidFill>
                  </a:tcPr>
                </a:tc>
              </a:tr>
              <a:tr h="2011964">
                <a:tc>
                  <a:txBody>
                    <a:bodyPr/>
                    <a:lstStyle/>
                    <a:p>
                      <a:pPr marL="174625" indent="-174625">
                        <a:buFont typeface="Arial" pitchFamily="34" charset="0"/>
                        <a:buChar char="•"/>
                      </a:pPr>
                      <a:r>
                        <a:rPr lang="en-GB" sz="1800" b="0" dirty="0" smtClean="0">
                          <a:latin typeface="Arial" pitchFamily="34" charset="0"/>
                          <a:cs typeface="Arial" pitchFamily="34" charset="0"/>
                        </a:rPr>
                        <a:t>Key elements of comprehensive HIV counselling (such as partner disclosure, treatment adherence, psychosocial care) are not all implemented.</a:t>
                      </a:r>
                    </a:p>
                  </a:txBody>
                  <a:tcPr marL="91435" marR="91435" marT="45726" marB="45726"/>
                </a:tc>
                <a:tc>
                  <a:txBody>
                    <a:bodyPr/>
                    <a:lstStyle/>
                    <a:p>
                      <a:pPr marL="176400" lvl="0" indent="-176400">
                        <a:spcBef>
                          <a:spcPts val="0"/>
                        </a:spcBef>
                        <a:spcAft>
                          <a:spcPts val="0"/>
                        </a:spcAft>
                        <a:buFont typeface="Arial"/>
                        <a:buChar char="•"/>
                      </a:pPr>
                      <a:r>
                        <a:rPr kumimoji="1" lang="en-US" altLang="ja-JP" sz="1800" b="0" dirty="0" smtClean="0">
                          <a:solidFill>
                            <a:srgbClr val="000000"/>
                          </a:solidFill>
                          <a:latin typeface="Arial" pitchFamily="34" charset="0"/>
                          <a:ea typeface="ＭＳ Ｐゴシック" charset="-128"/>
                          <a:cs typeface="Arial" pitchFamily="34" charset="0"/>
                        </a:rPr>
                        <a:t>Develop simple tools to enhance communication of technical health information to clients from key populations</a:t>
                      </a:r>
                      <a:r>
                        <a:rPr kumimoji="1" lang="en-US" altLang="ja-JP" sz="1800" b="0" baseline="0" dirty="0" smtClean="0">
                          <a:solidFill>
                            <a:srgbClr val="000000"/>
                          </a:solidFill>
                          <a:latin typeface="Arial" pitchFamily="34" charset="0"/>
                          <a:ea typeface="ＭＳ Ｐゴシック" charset="-128"/>
                          <a:cs typeface="Arial" pitchFamily="34" charset="0"/>
                        </a:rPr>
                        <a:t> (e.g. MSM)</a:t>
                      </a:r>
                      <a:endParaRPr kumimoji="1" lang="en-US" altLang="ja-JP" sz="1800" b="0" dirty="0" smtClean="0">
                        <a:solidFill>
                          <a:srgbClr val="000000"/>
                        </a:solidFill>
                        <a:latin typeface="Arial" pitchFamily="34" charset="0"/>
                        <a:ea typeface="ＭＳ Ｐゴシック" charset="-128"/>
                        <a:cs typeface="Arial" pitchFamily="34" charset="0"/>
                      </a:endParaRPr>
                    </a:p>
                    <a:p>
                      <a:pPr marL="176400" lvl="0" indent="-176400">
                        <a:spcBef>
                          <a:spcPts val="0"/>
                        </a:spcBef>
                        <a:spcAft>
                          <a:spcPts val="0"/>
                        </a:spcAft>
                        <a:buFont typeface="Arial"/>
                        <a:buChar char="•"/>
                      </a:pPr>
                      <a:r>
                        <a:rPr kumimoji="1" lang="en-US" altLang="ja-JP" sz="1800" b="0" dirty="0" smtClean="0">
                          <a:solidFill>
                            <a:srgbClr val="000000"/>
                          </a:solidFill>
                          <a:latin typeface="Arial" pitchFamily="34" charset="0"/>
                          <a:ea typeface="ＭＳ Ｐゴシック" charset="-128"/>
                          <a:cs typeface="Arial" pitchFamily="34" charset="0"/>
                        </a:rPr>
                        <a:t>Revise</a:t>
                      </a:r>
                      <a:r>
                        <a:rPr kumimoji="1" lang="en-US" altLang="ja-JP" sz="1800" b="0" baseline="0" dirty="0" smtClean="0">
                          <a:solidFill>
                            <a:srgbClr val="000000"/>
                          </a:solidFill>
                          <a:latin typeface="Arial" pitchFamily="34" charset="0"/>
                          <a:ea typeface="ＭＳ Ｐゴシック" charset="-128"/>
                          <a:cs typeface="Arial" pitchFamily="34" charset="0"/>
                        </a:rPr>
                        <a:t> </a:t>
                      </a:r>
                      <a:r>
                        <a:rPr kumimoji="1" lang="en-US" altLang="ja-JP" sz="1800" b="0" dirty="0" smtClean="0">
                          <a:solidFill>
                            <a:srgbClr val="000000"/>
                          </a:solidFill>
                          <a:latin typeface="Arial" pitchFamily="34" charset="0"/>
                          <a:ea typeface="ＭＳ Ｐゴシック" charset="-128"/>
                          <a:cs typeface="Arial" pitchFamily="34" charset="0"/>
                        </a:rPr>
                        <a:t>existing VCT/STI curriculum; develop care, support and treatment counseling curriculum. </a:t>
                      </a:r>
                    </a:p>
                    <a:p>
                      <a:pPr marL="176400" lvl="0" indent="-176400">
                        <a:spcBef>
                          <a:spcPts val="0"/>
                        </a:spcBef>
                        <a:spcAft>
                          <a:spcPts val="0"/>
                        </a:spcAft>
                        <a:buFont typeface="Arial"/>
                        <a:buChar char="•"/>
                      </a:pPr>
                      <a:r>
                        <a:rPr kumimoji="1" lang="en-US" altLang="ja-JP" sz="1800" b="0" dirty="0" smtClean="0">
                          <a:solidFill>
                            <a:srgbClr val="000000"/>
                          </a:solidFill>
                          <a:latin typeface="Arial" pitchFamily="34" charset="0"/>
                          <a:ea typeface="ＭＳ Ｐゴシック" charset="-128"/>
                          <a:cs typeface="Arial" pitchFamily="34" charset="0"/>
                        </a:rPr>
                        <a:t>Designate </a:t>
                      </a:r>
                      <a:r>
                        <a:rPr kumimoji="1" lang="en-US" altLang="ja-JP" sz="1800" b="0" baseline="0" dirty="0" smtClean="0">
                          <a:solidFill>
                            <a:srgbClr val="000000"/>
                          </a:solidFill>
                          <a:latin typeface="Arial" pitchFamily="34" charset="0"/>
                          <a:ea typeface="ＭＳ Ｐゴシック" charset="-128"/>
                          <a:cs typeface="Arial" pitchFamily="34" charset="0"/>
                        </a:rPr>
                        <a:t>staff </a:t>
                      </a:r>
                      <a:r>
                        <a:rPr kumimoji="1" lang="en-US" altLang="ja-JP" sz="1800" b="0" dirty="0" smtClean="0">
                          <a:solidFill>
                            <a:srgbClr val="000000"/>
                          </a:solidFill>
                          <a:latin typeface="Arial" pitchFamily="34" charset="0"/>
                          <a:ea typeface="ＭＳ Ｐゴシック" charset="-128"/>
                          <a:cs typeface="Arial" pitchFamily="34" charset="0"/>
                        </a:rPr>
                        <a:t>and provide training for treatment &amp; care service</a:t>
                      </a:r>
                      <a:r>
                        <a:rPr kumimoji="1" lang="en-US" altLang="ja-JP" sz="1800" b="0" baseline="0" dirty="0" smtClean="0">
                          <a:solidFill>
                            <a:srgbClr val="000000"/>
                          </a:solidFill>
                          <a:latin typeface="Arial" pitchFamily="34" charset="0"/>
                          <a:ea typeface="ＭＳ Ｐゴシック" charset="-128"/>
                          <a:cs typeface="Arial" pitchFamily="34" charset="0"/>
                        </a:rPr>
                        <a:t> counselors.</a:t>
                      </a:r>
                      <a:endParaRPr kumimoji="1" lang="en-US" altLang="ja-JP" sz="1800" b="0" dirty="0" smtClean="0">
                        <a:solidFill>
                          <a:srgbClr val="000000"/>
                        </a:solidFill>
                        <a:latin typeface="Arial" pitchFamily="34" charset="0"/>
                        <a:ea typeface="ＭＳ Ｐゴシック" charset="-128"/>
                        <a:cs typeface="Arial" pitchFamily="34" charset="0"/>
                      </a:endParaRPr>
                    </a:p>
                  </a:txBody>
                  <a:tcPr marL="91435" marR="91435" marT="45726" marB="45726"/>
                </a:tc>
              </a:tr>
              <a:tr h="1285295">
                <a:tc>
                  <a:txBody>
                    <a:bodyPr/>
                    <a:lstStyle/>
                    <a:p>
                      <a:pPr marL="174625" indent="-174625">
                        <a:buFont typeface="Arial" pitchFamily="34" charset="0"/>
                        <a:buChar char="•"/>
                      </a:pPr>
                      <a:r>
                        <a:rPr lang="en-GB" sz="1800" b="0" dirty="0" smtClean="0">
                          <a:latin typeface="Arial" pitchFamily="34" charset="0"/>
                          <a:cs typeface="Arial" pitchFamily="34" charset="0"/>
                        </a:rPr>
                        <a:t>Majority of HIV testing is conducted on</a:t>
                      </a:r>
                      <a:r>
                        <a:rPr lang="en-GB" sz="1800" b="0" baseline="0" dirty="0" smtClean="0">
                          <a:latin typeface="Arial" pitchFamily="34" charset="0"/>
                          <a:cs typeface="Arial" pitchFamily="34" charset="0"/>
                        </a:rPr>
                        <a:t> people who are not significantly at risk of HIV infection.</a:t>
                      </a:r>
                      <a:endParaRPr lang="en-GB" sz="1800" b="0" dirty="0" smtClean="0">
                        <a:latin typeface="Arial" pitchFamily="34" charset="0"/>
                        <a:cs typeface="Arial" pitchFamily="34" charset="0"/>
                      </a:endParaRPr>
                    </a:p>
                  </a:txBody>
                  <a:tcPr marL="91435" marR="91435" marT="45726" marB="45726"/>
                </a:tc>
                <a:tc>
                  <a:txBody>
                    <a:bodyPr/>
                    <a:lstStyle/>
                    <a:p>
                      <a:pPr marL="176400" lvl="0" indent="-176400">
                        <a:spcBef>
                          <a:spcPts val="0"/>
                        </a:spcBef>
                        <a:spcAft>
                          <a:spcPts val="0"/>
                        </a:spcAft>
                        <a:buFont typeface="Arial"/>
                        <a:buChar char="•"/>
                      </a:pPr>
                      <a:r>
                        <a:rPr kumimoji="1" lang="en-US" altLang="ja-JP" sz="1800" b="0" dirty="0" smtClean="0">
                          <a:solidFill>
                            <a:srgbClr val="000000"/>
                          </a:solidFill>
                          <a:latin typeface="Arial" pitchFamily="34" charset="0"/>
                          <a:ea typeface="ＭＳ Ｐゴシック" charset="-128"/>
                          <a:cs typeface="Arial" pitchFamily="34" charset="0"/>
                        </a:rPr>
                        <a:t>Shift the focus of testing to </a:t>
                      </a:r>
                      <a:r>
                        <a:rPr kumimoji="1" lang="en-US" altLang="ja-JP" sz="1800" b="0" baseline="0" dirty="0" smtClean="0">
                          <a:solidFill>
                            <a:srgbClr val="000000"/>
                          </a:solidFill>
                          <a:latin typeface="Arial" pitchFamily="34" charset="0"/>
                          <a:ea typeface="ＭＳ Ｐゴシック" charset="-128"/>
                          <a:cs typeface="Arial" pitchFamily="34" charset="0"/>
                        </a:rPr>
                        <a:t>key populations.</a:t>
                      </a:r>
                      <a:endParaRPr kumimoji="1" lang="en-US" altLang="ja-JP" sz="1800" b="0" dirty="0" smtClean="0">
                        <a:solidFill>
                          <a:srgbClr val="000000"/>
                        </a:solidFill>
                        <a:latin typeface="Arial" pitchFamily="34" charset="0"/>
                        <a:ea typeface="ＭＳ Ｐゴシック" charset="-128"/>
                        <a:cs typeface="Arial" pitchFamily="34" charset="0"/>
                      </a:endParaRPr>
                    </a:p>
                  </a:txBody>
                  <a:tcPr marL="91435" marR="91435" marT="45726" marB="45726"/>
                </a:tc>
              </a:tr>
              <a:tr h="1737605">
                <a:tc>
                  <a:txBody>
                    <a:bodyPr/>
                    <a:lstStyle/>
                    <a:p>
                      <a:pPr marL="174625" indent="-174625">
                        <a:buFont typeface="Arial" pitchFamily="34" charset="0"/>
                        <a:buChar char="•"/>
                      </a:pPr>
                      <a:r>
                        <a:rPr lang="en-GB" sz="1800" dirty="0" smtClean="0">
                          <a:latin typeface="Arial" pitchFamily="34" charset="0"/>
                          <a:cs typeface="Arial" pitchFamily="34" charset="0"/>
                        </a:rPr>
                        <a:t>Notable progress was observed in the areas of ART and TB/HIV clinical management. However, involvement of PLHIV is limited.</a:t>
                      </a:r>
                    </a:p>
                  </a:txBody>
                  <a:tcPr marL="91435" marR="91435" marT="45726" marB="45726"/>
                </a:tc>
                <a:tc>
                  <a:txBody>
                    <a:bodyPr/>
                    <a:lstStyle/>
                    <a:p>
                      <a:pPr marL="176400" lvl="0" indent="-176400" defTabSz="457200" fontAlgn="base">
                        <a:spcBef>
                          <a:spcPts val="0"/>
                        </a:spcBef>
                        <a:spcAft>
                          <a:spcPts val="0"/>
                        </a:spcAft>
                        <a:buFont typeface="Arial"/>
                        <a:buNone/>
                      </a:pPr>
                      <a:r>
                        <a:rPr kumimoji="1" lang="en-US" altLang="ja-JP" sz="1800" dirty="0" smtClean="0">
                          <a:solidFill>
                            <a:srgbClr val="000000"/>
                          </a:solidFill>
                          <a:latin typeface="Arial" pitchFamily="34" charset="0"/>
                          <a:ea typeface="ＭＳ Ｐゴシック" charset="-128"/>
                          <a:cs typeface="Arial" pitchFamily="34" charset="0"/>
                        </a:rPr>
                        <a:t>Strengthen the involvement of PLHIV by:</a:t>
                      </a:r>
                    </a:p>
                    <a:p>
                      <a:pPr marL="176400" lvl="0" indent="-176400" defTabSz="457200" fontAlgn="base">
                        <a:spcBef>
                          <a:spcPts val="0"/>
                        </a:spcBef>
                        <a:spcAft>
                          <a:spcPts val="0"/>
                        </a:spcAft>
                        <a:buFont typeface="Arial"/>
                        <a:buChar char="•"/>
                      </a:pPr>
                      <a:r>
                        <a:rPr kumimoji="1" lang="en-US" altLang="ja-JP" sz="1800" dirty="0" smtClean="0">
                          <a:solidFill>
                            <a:srgbClr val="000000"/>
                          </a:solidFill>
                          <a:latin typeface="Arial" pitchFamily="34" charset="0"/>
                          <a:ea typeface="ＭＳ Ｐゴシック" charset="-128"/>
                          <a:cs typeface="Arial" pitchFamily="34" charset="0"/>
                        </a:rPr>
                        <a:t>Developing</a:t>
                      </a:r>
                      <a:r>
                        <a:rPr kumimoji="1" lang="en-US" altLang="ja-JP" sz="1800" baseline="0" dirty="0" smtClean="0">
                          <a:solidFill>
                            <a:srgbClr val="000000"/>
                          </a:solidFill>
                          <a:latin typeface="Arial" pitchFamily="34" charset="0"/>
                          <a:ea typeface="ＭＳ Ｐゴシック" charset="-128"/>
                          <a:cs typeface="Arial" pitchFamily="34" charset="0"/>
                        </a:rPr>
                        <a:t> curriculum and t</a:t>
                      </a:r>
                      <a:r>
                        <a:rPr kumimoji="1" lang="en-US" altLang="ja-JP" sz="1800" dirty="0" smtClean="0">
                          <a:solidFill>
                            <a:srgbClr val="000000"/>
                          </a:solidFill>
                          <a:latin typeface="Arial" pitchFamily="34" charset="0"/>
                          <a:ea typeface="ＭＳ Ｐゴシック" charset="-128"/>
                          <a:cs typeface="Arial" pitchFamily="34" charset="0"/>
                        </a:rPr>
                        <a:t>raining PLHIV</a:t>
                      </a:r>
                      <a:r>
                        <a:rPr kumimoji="1" lang="en-US" altLang="ja-JP" sz="1800" baseline="0" dirty="0" smtClean="0">
                          <a:solidFill>
                            <a:srgbClr val="000000"/>
                          </a:solidFill>
                          <a:latin typeface="Arial" pitchFamily="34" charset="0"/>
                          <a:ea typeface="ＭＳ Ｐゴシック" charset="-128"/>
                          <a:cs typeface="Arial" pitchFamily="34" charset="0"/>
                        </a:rPr>
                        <a:t> to serve as</a:t>
                      </a:r>
                      <a:r>
                        <a:rPr kumimoji="1" lang="en-US" altLang="ja-JP" sz="1800" dirty="0" smtClean="0">
                          <a:solidFill>
                            <a:srgbClr val="000000"/>
                          </a:solidFill>
                          <a:latin typeface="Arial" pitchFamily="34" charset="0"/>
                          <a:ea typeface="ＭＳ Ｐゴシック" charset="-128"/>
                          <a:cs typeface="Arial" pitchFamily="34" charset="0"/>
                        </a:rPr>
                        <a:t> “expert patients” (or “treatment buddies”) .</a:t>
                      </a:r>
                    </a:p>
                    <a:p>
                      <a:pPr marL="176400" lvl="0" indent="-176400" defTabSz="457200" fontAlgn="base">
                        <a:spcBef>
                          <a:spcPts val="0"/>
                        </a:spcBef>
                        <a:spcAft>
                          <a:spcPts val="0"/>
                        </a:spcAft>
                        <a:buFont typeface="Arial"/>
                        <a:buChar char="•"/>
                      </a:pPr>
                      <a:r>
                        <a:rPr kumimoji="1" lang="en-US" altLang="ja-JP" sz="1800" dirty="0" smtClean="0">
                          <a:solidFill>
                            <a:srgbClr val="000000"/>
                          </a:solidFill>
                          <a:latin typeface="Arial" pitchFamily="34" charset="0"/>
                          <a:ea typeface="ＭＳ Ｐゴシック" charset="-128"/>
                          <a:cs typeface="Arial" pitchFamily="34" charset="0"/>
                        </a:rPr>
                        <a:t>Providing space for PLHIV in treatment facilities and</a:t>
                      </a:r>
                      <a:r>
                        <a:rPr kumimoji="1" lang="en-US" altLang="ja-JP" sz="1800" baseline="0" dirty="0" smtClean="0">
                          <a:solidFill>
                            <a:srgbClr val="000000"/>
                          </a:solidFill>
                          <a:latin typeface="Arial" pitchFamily="34" charset="0"/>
                          <a:ea typeface="ＭＳ Ｐゴシック" charset="-128"/>
                          <a:cs typeface="Arial" pitchFamily="34" charset="0"/>
                        </a:rPr>
                        <a:t> explore on providing</a:t>
                      </a:r>
                      <a:r>
                        <a:rPr kumimoji="1" lang="en-US" altLang="ja-JP" sz="1800" dirty="0" smtClean="0">
                          <a:solidFill>
                            <a:srgbClr val="000000"/>
                          </a:solidFill>
                          <a:latin typeface="Arial" pitchFamily="34" charset="0"/>
                          <a:ea typeface="ＭＳ Ｐゴシック" charset="-128"/>
                          <a:cs typeface="Arial" pitchFamily="34" charset="0"/>
                        </a:rPr>
                        <a:t> incentives and/or transportation cost.</a:t>
                      </a:r>
                    </a:p>
                  </a:txBody>
                  <a:tcPr marL="91435" marR="91435" marT="45726" marB="45726"/>
                </a:tc>
              </a:tr>
            </a:tbl>
          </a:graphicData>
        </a:graphic>
      </p:graphicFrame>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graphicFrame>
        <p:nvGraphicFramePr>
          <p:cNvPr id="4" name="表 6"/>
          <p:cNvGraphicFramePr>
            <a:graphicFrameLocks noGrp="1"/>
          </p:cNvGraphicFramePr>
          <p:nvPr/>
        </p:nvGraphicFramePr>
        <p:xfrm>
          <a:off x="107950" y="822325"/>
          <a:ext cx="8883650" cy="6035675"/>
        </p:xfrm>
        <a:graphic>
          <a:graphicData uri="http://schemas.openxmlformats.org/drawingml/2006/table">
            <a:tbl>
              <a:tblPr/>
              <a:tblGrid>
                <a:gridCol w="2952750"/>
                <a:gridCol w="5930900"/>
              </a:tblGrid>
              <a:tr h="36036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GB" altLang="en-US" sz="1800" b="1" i="0" u="none" strike="noStrike" cap="none" normalizeH="0" baseline="0" smtClean="0">
                          <a:ln>
                            <a:noFill/>
                          </a:ln>
                          <a:solidFill>
                            <a:schemeClr val="bg1"/>
                          </a:solidFill>
                          <a:effectLst/>
                          <a:latin typeface="Arial" charset="0"/>
                          <a:cs typeface="Arial" charset="0"/>
                        </a:rPr>
                        <a:t>Issues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1" lang="en-US" altLang="ja-JP" sz="1800" b="1" i="0" u="none" strike="noStrike" cap="none" normalizeH="0" baseline="0" smtClean="0">
                          <a:ln>
                            <a:noFill/>
                          </a:ln>
                          <a:solidFill>
                            <a:schemeClr val="bg1"/>
                          </a:solidFill>
                          <a:effectLst/>
                          <a:latin typeface="Arial" charset="0"/>
                          <a:ea typeface="MS PGothic" pitchFamily="34" charset="-128"/>
                          <a:cs typeface="Arial" charset="0"/>
                        </a:rPr>
                        <a:t>Recommendations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1522413">
                <a:tc>
                  <a:txBody>
                    <a:bodyPr/>
                    <a:lstStyle/>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Forecasting, procurement and supply of essential commodity is weak.</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176213" marR="0" lvl="0" indent="-176213" algn="l" defTabSz="457200" rtl="0" eaLnBrk="1" fontAlgn="base" latinLnBrk="0" hangingPunct="1">
                        <a:lnSpc>
                          <a:spcPct val="100000"/>
                        </a:lnSpc>
                        <a:spcBef>
                          <a:spcPct val="0"/>
                        </a:spcBef>
                        <a:spcAft>
                          <a:spcPct val="0"/>
                        </a:spcAft>
                        <a:buClrTx/>
                        <a:buSzTx/>
                        <a:buFont typeface="Arial" charset="0"/>
                        <a:buChar char="•"/>
                        <a:tabLst/>
                      </a:pPr>
                      <a:r>
                        <a:rPr kumimoji="1" lang="en-US" altLang="ja-JP" sz="1800" b="0" i="0" u="none" strike="noStrike" cap="none" normalizeH="0" baseline="0" smtClean="0">
                          <a:ln>
                            <a:noFill/>
                          </a:ln>
                          <a:solidFill>
                            <a:srgbClr val="000000"/>
                          </a:solidFill>
                          <a:effectLst/>
                          <a:latin typeface="Arial" charset="0"/>
                          <a:ea typeface="MS PGothic" pitchFamily="34" charset="-128"/>
                          <a:cs typeface="Arial" charset="0"/>
                        </a:rPr>
                        <a:t>Provide technical assistance to develop capacity in forecasting, procurement and commodity management system.</a:t>
                      </a:r>
                      <a:endParaRPr kumimoji="0" lang="en-US" altLang="ja-JP" sz="1800" b="0" i="0" u="none" strike="noStrike" cap="none" normalizeH="0" baseline="0" smtClean="0">
                        <a:ln>
                          <a:noFill/>
                        </a:ln>
                        <a:solidFill>
                          <a:srgbClr val="000000"/>
                        </a:solidFill>
                        <a:effectLst/>
                        <a:latin typeface="Arial" charset="0"/>
                        <a:ea typeface="MS PGothic" pitchFamily="34" charset="-128"/>
                        <a:cs typeface="Arial" charset="0"/>
                      </a:endParaRPr>
                    </a:p>
                    <a:p>
                      <a:pPr marL="176213" marR="0" lvl="0" indent="-176213" algn="l" defTabSz="457200" rtl="0" eaLnBrk="1" fontAlgn="base" latinLnBrk="0" hangingPunct="1">
                        <a:lnSpc>
                          <a:spcPct val="100000"/>
                        </a:lnSpc>
                        <a:spcBef>
                          <a:spcPct val="0"/>
                        </a:spcBef>
                        <a:spcAft>
                          <a:spcPct val="0"/>
                        </a:spcAft>
                        <a:buClrTx/>
                        <a:buSzTx/>
                        <a:buFont typeface="Arial" charset="0"/>
                        <a:buChar char="•"/>
                        <a:tabLst/>
                      </a:pPr>
                      <a:r>
                        <a:rPr kumimoji="1" lang="en-US" altLang="ja-JP" sz="1800" b="0" i="0" u="none" strike="noStrike" cap="none" normalizeH="0" baseline="0" smtClean="0">
                          <a:ln>
                            <a:noFill/>
                          </a:ln>
                          <a:solidFill>
                            <a:srgbClr val="000000"/>
                          </a:solidFill>
                          <a:effectLst/>
                          <a:latin typeface="Arial" charset="0"/>
                          <a:ea typeface="MS PGothic" pitchFamily="34" charset="-128"/>
                          <a:cs typeface="Arial" charset="0"/>
                        </a:rPr>
                        <a:t>Ensure that the existing GF commodity management system is implemented by NCCD. Common single procurement and distribution system should be promoted.</a:t>
                      </a:r>
                      <a:endParaRPr kumimoji="0" lang="en-US" altLang="ja-JP" sz="1800" b="0" i="0" u="none" strike="noStrike" cap="none" normalizeH="0" baseline="0" smtClean="0">
                        <a:ln>
                          <a:noFill/>
                        </a:ln>
                        <a:solidFill>
                          <a:srgbClr val="000000"/>
                        </a:solidFill>
                        <a:effectLst/>
                        <a:latin typeface="Arial" charset="0"/>
                        <a:ea typeface="MS PGothic" pitchFamily="34" charset="-128"/>
                        <a:cs typeface="Arial" charset="0"/>
                      </a:endParaRPr>
                    </a:p>
                    <a:p>
                      <a:pPr marL="176213" marR="0" lvl="0" indent="-176213" algn="l" defTabSz="457200" rtl="0" eaLnBrk="1" fontAlgn="base" latinLnBrk="0" hangingPunct="1">
                        <a:lnSpc>
                          <a:spcPct val="100000"/>
                        </a:lnSpc>
                        <a:spcBef>
                          <a:spcPct val="0"/>
                        </a:spcBef>
                        <a:spcAft>
                          <a:spcPct val="0"/>
                        </a:spcAft>
                        <a:buClrTx/>
                        <a:buSzTx/>
                        <a:buFont typeface="Arial" charset="0"/>
                        <a:buChar char="•"/>
                        <a:tabLst/>
                      </a:pPr>
                      <a:r>
                        <a:rPr kumimoji="1" lang="en-US" altLang="ja-JP" sz="1800" b="0" i="0" u="none" strike="noStrike" cap="none" normalizeH="0" baseline="0" smtClean="0">
                          <a:ln>
                            <a:noFill/>
                          </a:ln>
                          <a:solidFill>
                            <a:srgbClr val="000000"/>
                          </a:solidFill>
                          <a:effectLst/>
                          <a:latin typeface="Arial" charset="0"/>
                          <a:ea typeface="MS PGothic" pitchFamily="34" charset="-128"/>
                          <a:cs typeface="Arial" charset="0"/>
                        </a:rPr>
                        <a:t>Conduct rapid audit of facility equipment and supply issues, and urgently provide essential commodities and equipment.</a:t>
                      </a:r>
                      <a:endParaRPr kumimoji="1" lang="ja-JP" altLang="en-US" sz="1800" b="0" i="0" u="none" strike="noStrike" cap="none" normalizeH="0" baseline="0" smtClean="0">
                        <a:ln>
                          <a:noFill/>
                        </a:ln>
                        <a:solidFill>
                          <a:srgbClr val="000000"/>
                        </a:solidFill>
                        <a:effectLst/>
                        <a:latin typeface="Arial" charset="0"/>
                        <a:ea typeface="MS PGothic" pitchFamily="34" charset="-128"/>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1617663">
                <a:tc>
                  <a:txBody>
                    <a:bodyPr/>
                    <a:lstStyle/>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Stigma and discrimination is a barrier to access to HIV/STI prevention, treatment and care. </a:t>
                      </a:r>
                      <a:r>
                        <a:rPr kumimoji="0" lang="en-GB" altLang="en-US" sz="1800" b="0" i="0" u="none" strike="noStrike" cap="none" normalizeH="0" baseline="0" smtClean="0">
                          <a:ln>
                            <a:noFill/>
                          </a:ln>
                          <a:solidFill>
                            <a:srgbClr val="000000"/>
                          </a:solidFill>
                          <a:effectLst/>
                          <a:latin typeface="Arial" charset="0"/>
                          <a:cs typeface="Arial" charset="0"/>
                        </a:rPr>
                        <a:t>PLHIV and LGBT (lesbian, gay, bi-sexual and transgender) groups are still stigmatized and discriminated.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180975" marR="0" lvl="0" indent="-180975" algn="l" defTabSz="457200" rtl="0" eaLnBrk="1" fontAlgn="base" latinLnBrk="0" hangingPunct="1">
                        <a:lnSpc>
                          <a:spcPct val="100000"/>
                        </a:lnSpc>
                        <a:spcBef>
                          <a:spcPct val="0"/>
                        </a:spcBef>
                        <a:spcAft>
                          <a:spcPct val="0"/>
                        </a:spcAft>
                        <a:buClrTx/>
                        <a:buSzTx/>
                        <a:buFont typeface="Arial" charset="0"/>
                        <a:buChar char="•"/>
                        <a:tabLst/>
                      </a:pPr>
                      <a:r>
                        <a:rPr kumimoji="1" lang="en-US" altLang="en-US" sz="1800" b="0" i="0" u="none" strike="noStrike" cap="none" normalizeH="0" baseline="0" smtClean="0">
                          <a:ln>
                            <a:noFill/>
                          </a:ln>
                          <a:solidFill>
                            <a:srgbClr val="000000"/>
                          </a:solidFill>
                          <a:effectLst/>
                          <a:latin typeface="Arial" charset="0"/>
                          <a:ea typeface="MS PGothic" pitchFamily="34" charset="-128"/>
                          <a:cs typeface="Arial" charset="0"/>
                        </a:rPr>
                        <a:t>Conduct routine facility level patient satisfaction surveys.</a:t>
                      </a:r>
                    </a:p>
                    <a:p>
                      <a:pPr marL="180975" marR="0" lvl="0" indent="-180975" algn="l" defTabSz="457200" rtl="0" eaLnBrk="1" fontAlgn="base" latinLnBrk="0" hangingPunct="1">
                        <a:lnSpc>
                          <a:spcPct val="100000"/>
                        </a:lnSpc>
                        <a:spcBef>
                          <a:spcPct val="0"/>
                        </a:spcBef>
                        <a:spcAft>
                          <a:spcPct val="0"/>
                        </a:spcAft>
                        <a:buClrTx/>
                        <a:buSzTx/>
                        <a:buFont typeface="Arial" charset="0"/>
                        <a:buChar char="•"/>
                        <a:tabLst/>
                      </a:pPr>
                      <a:r>
                        <a:rPr kumimoji="1" lang="en-US" altLang="en-US" sz="1800" b="0" i="0" u="none" strike="noStrike" cap="none" normalizeH="0" baseline="0" smtClean="0">
                          <a:ln>
                            <a:noFill/>
                          </a:ln>
                          <a:solidFill>
                            <a:srgbClr val="000000"/>
                          </a:solidFill>
                          <a:effectLst/>
                          <a:latin typeface="Arial" charset="0"/>
                          <a:ea typeface="MS PGothic" pitchFamily="34" charset="-128"/>
                          <a:cs typeface="Arial" charset="0"/>
                        </a:rPr>
                        <a:t>Establish a client complaint management system.</a:t>
                      </a:r>
                    </a:p>
                    <a:p>
                      <a:pPr marL="180975" marR="0" lvl="0" indent="-180975" algn="l" defTabSz="457200" rtl="0" eaLnBrk="1" fontAlgn="base" latinLnBrk="0" hangingPunct="1">
                        <a:lnSpc>
                          <a:spcPct val="100000"/>
                        </a:lnSpc>
                        <a:spcBef>
                          <a:spcPct val="0"/>
                        </a:spcBef>
                        <a:spcAft>
                          <a:spcPct val="0"/>
                        </a:spcAft>
                        <a:buClrTx/>
                        <a:buSzTx/>
                        <a:buFont typeface="Arial" charset="0"/>
                        <a:buChar char="•"/>
                        <a:tabLst/>
                      </a:pPr>
                      <a:r>
                        <a:rPr kumimoji="1" lang="en-US" altLang="en-US" sz="1800" b="0" i="0" u="none" strike="noStrike" cap="none" normalizeH="0" baseline="0" smtClean="0">
                          <a:ln>
                            <a:noFill/>
                          </a:ln>
                          <a:solidFill>
                            <a:srgbClr val="000000"/>
                          </a:solidFill>
                          <a:effectLst/>
                          <a:latin typeface="Arial" charset="0"/>
                          <a:ea typeface="MS PGothic" pitchFamily="34" charset="-128"/>
                          <a:cs typeface="Arial" charset="0"/>
                        </a:rPr>
                        <a:t>Sensitivity and awareness training for health service personal regarding MSM, transgender and other key populations.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0"/>
          <a:ext cx="8821738" cy="4816475"/>
        </p:xfrm>
        <a:graphic>
          <a:graphicData uri="http://schemas.openxmlformats.org/drawingml/2006/table">
            <a:tbl>
              <a:tblPr/>
              <a:tblGrid>
                <a:gridCol w="3290888"/>
                <a:gridCol w="5530850"/>
              </a:tblGrid>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Issues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Recommendations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52575">
                <a:tc>
                  <a:txBody>
                    <a:bodyPr/>
                    <a:lstStyle/>
                    <a:p>
                      <a:pPr marL="174625" marR="0" lvl="0" indent="-174625" algn="l" defTabSz="914400" rtl="0" eaLnBrk="1" fontAlgn="base" latinLnBrk="0" hangingPunct="1">
                        <a:lnSpc>
                          <a:spcPct val="100000"/>
                        </a:lnSpc>
                        <a:spcBef>
                          <a:spcPct val="0"/>
                        </a:spcBef>
                        <a:spcAft>
                          <a:spcPct val="0"/>
                        </a:spcAft>
                        <a:buClrTx/>
                        <a:buSzTx/>
                        <a:buFont typeface="Arial" charset="0"/>
                        <a:buChar char="•"/>
                        <a:tabLst>
                          <a:tab pos="174625" algn="l"/>
                        </a:tabLst>
                      </a:pPr>
                      <a:r>
                        <a:rPr kumimoji="0" lang="en-US" altLang="en-US" sz="2000" b="0" i="0" u="none" strike="noStrike" cap="none" normalizeH="0" baseline="0" smtClean="0">
                          <a:ln>
                            <a:noFill/>
                          </a:ln>
                          <a:solidFill>
                            <a:srgbClr val="000000"/>
                          </a:solidFill>
                          <a:effectLst/>
                          <a:latin typeface="Arial" charset="0"/>
                          <a:cs typeface="Arial" charset="0"/>
                        </a:rPr>
                        <a:t>The revised AIDS Law is yet to be widely disseminated and implemented. </a:t>
                      </a:r>
                      <a:endParaRPr kumimoji="0" lang="th-TH" altLang="en-US" sz="2000" b="0" i="0" u="none" strike="noStrike" cap="none" normalizeH="0" baseline="0" smtClean="0">
                        <a:ln>
                          <a:noFill/>
                        </a:ln>
                        <a:solidFill>
                          <a:srgbClr val="000000"/>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000" b="0" i="0" u="none" strike="noStrike" cap="none" normalizeH="0" baseline="0" smtClean="0">
                          <a:ln>
                            <a:noFill/>
                          </a:ln>
                          <a:solidFill>
                            <a:srgbClr val="000000"/>
                          </a:solidFill>
                          <a:effectLst/>
                          <a:latin typeface="Arial" charset="0"/>
                          <a:cs typeface="Arial" charset="0"/>
                        </a:rPr>
                        <a:t>Immediately disseminate the revised AIDS Law among all sectors.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000" b="0" i="0" u="none" strike="noStrike" cap="none" normalizeH="0" baseline="0" smtClean="0">
                          <a:ln>
                            <a:noFill/>
                          </a:ln>
                          <a:solidFill>
                            <a:srgbClr val="000000"/>
                          </a:solidFill>
                          <a:effectLst/>
                          <a:latin typeface="Arial" charset="0"/>
                          <a:cs typeface="Arial" charset="0"/>
                        </a:rPr>
                        <a:t>The implementation of the AIDS Law should be a priority agenda in the first National Committee on AIDS meeting. This will give stronger leadership direction of the AIDS response in the country.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57363">
                <a:tc>
                  <a:txBody>
                    <a:bodyPr/>
                    <a:lstStyle/>
                    <a:p>
                      <a:pPr marL="174625" marR="0" lvl="0" indent="-174625"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000" b="0" i="0" u="none" strike="noStrike" cap="none" normalizeH="0" baseline="0" smtClean="0">
                          <a:ln>
                            <a:noFill/>
                          </a:ln>
                          <a:solidFill>
                            <a:srgbClr val="000000"/>
                          </a:solidFill>
                          <a:effectLst/>
                          <a:latin typeface="Arial" charset="0"/>
                          <a:cs typeface="Arial" charset="0"/>
                        </a:rPr>
                        <a:t>External resources for HIV/STI response is reducing due to status of middle income country.</a:t>
                      </a:r>
                      <a:endParaRPr kumimoji="0" lang="th-TH" altLang="en-US" sz="2000" b="0" i="0" u="none" strike="noStrike" cap="none" normalizeH="0" baseline="0" smtClean="0">
                        <a:ln>
                          <a:noFill/>
                        </a:ln>
                        <a:solidFill>
                          <a:srgbClr val="000000"/>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000" b="0" i="0" u="none" strike="noStrike" cap="none" normalizeH="0" baseline="0" smtClean="0">
                          <a:ln>
                            <a:noFill/>
                          </a:ln>
                          <a:solidFill>
                            <a:srgbClr val="000000"/>
                          </a:solidFill>
                          <a:effectLst/>
                          <a:latin typeface="Arial" charset="0"/>
                          <a:cs typeface="Arial" charset="0"/>
                        </a:rPr>
                        <a:t>Increase domestic funding. At the same time, a mechanism to ensure the effectiveness and efficient use of existing resources should be in place.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2000" b="0" i="0" u="none" strike="noStrike" cap="none" normalizeH="0" baseline="0" smtClean="0">
                          <a:ln>
                            <a:noFill/>
                          </a:ln>
                          <a:solidFill>
                            <a:srgbClr val="000000"/>
                          </a:solidFill>
                          <a:effectLst/>
                          <a:latin typeface="Arial" charset="0"/>
                          <a:cs typeface="Arial" charset="0"/>
                        </a:rPr>
                        <a:t>Strategic preparation for smooth transition that address the reduction of external resources. </a:t>
                      </a:r>
                      <a:endParaRPr kumimoji="0" lang="th-TH" altLang="en-US" sz="2000" b="0" i="0" u="none" strike="noStrike" cap="none" normalizeH="0" baseline="0" smtClean="0">
                        <a:ln>
                          <a:noFill/>
                        </a:ln>
                        <a:solidFill>
                          <a:srgbClr val="000000"/>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950" y="1547813"/>
          <a:ext cx="8929688" cy="4319587"/>
        </p:xfrm>
        <a:graphic>
          <a:graphicData uri="http://schemas.openxmlformats.org/drawingml/2006/table">
            <a:tbl>
              <a:tblPr/>
              <a:tblGrid>
                <a:gridCol w="3330575"/>
                <a:gridCol w="5599113"/>
              </a:tblGrid>
              <a:tr h="38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Issues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Recommendations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59100">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Capacity of service providers and civil society organization is still weak in many areas.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Review the current systems, structure, capacities and responsibility and actual functioning of NCCD, provincial and district facilities; and explore the opportunity of task shifting</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Carry out a needs-assessment survey of CSOs providing services to key populations to inform the capacity development programme and resource allocation for CSOs.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Explore Government mechanism to fund CSOs to complement government services particularly for key populations.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Consider establishing a national umbrella mechanism for CSOs that provide HIV/AIDS and STI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950" y="1254125"/>
          <a:ext cx="8929688" cy="5451475"/>
        </p:xfrm>
        <a:graphic>
          <a:graphicData uri="http://schemas.openxmlformats.org/drawingml/2006/table">
            <a:tbl>
              <a:tblPr/>
              <a:tblGrid>
                <a:gridCol w="3455988"/>
                <a:gridCol w="54737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Issues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Recommendations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01688">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Information on coverage of essential services provided by NGOs to key populations is limited and not adequately used to guide programme improvement.</a:t>
                      </a:r>
                    </a:p>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Limited investigation and analysis of programme challenges based on collected information (e.g. despite high coverage of syphilis testing in pregnant women, high number of congenital syphilis  is still reported).</a:t>
                      </a:r>
                    </a:p>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cs typeface="Arial" charset="0"/>
                        </a:rPr>
                        <a:t>Capacity and funding to maintain surveillance programme is a challenge.</a:t>
                      </a:r>
                    </a:p>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endParaRPr kumimoji="0" lang="en-US" altLang="en-US"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Identify and establish a sustainable mechanism for NGOs working with KP to report to the government.</a:t>
                      </a: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Conduct an external evaluation of the STI surveillance system. </a:t>
                      </a: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Provide assistance to build the capacity of NCCD HIV/STI Surveillance unit and NGO staff for:</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Mapping of FSW and MSM venues</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Defining key data to be collected on NGOs interventions</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Data quality assurance </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HIV/STI risk assessment in prisons and in drug users</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Bio-behavioural surveys data analysis</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Triangulation of HIV and STI surveillance and routine programme and relevant laboratory data</a:t>
                      </a:r>
                    </a:p>
                    <a:p>
                      <a:pPr marL="361950" marR="0" lvl="1" indent="-180975" algn="l" defTabSz="914400" rtl="0" eaLnBrk="1" fontAlgn="base" latinLnBrk="0" hangingPunct="1">
                        <a:lnSpc>
                          <a:spcPct val="100000"/>
                        </a:lnSpc>
                        <a:spcBef>
                          <a:spcPct val="0"/>
                        </a:spcBef>
                        <a:spcAft>
                          <a:spcPct val="0"/>
                        </a:spcAft>
                        <a:buClrTx/>
                        <a:buSzTx/>
                        <a:buFont typeface="Arial" charset="0"/>
                        <a:buChar char="•"/>
                        <a:tabLst/>
                      </a:pPr>
                      <a:r>
                        <a:rPr kumimoji="0" lang="en-GB" altLang="en-US" sz="1800" b="0" i="0" u="none" strike="noStrike" cap="none" normalizeH="0" baseline="0" smtClean="0">
                          <a:ln>
                            <a:noFill/>
                          </a:ln>
                          <a:solidFill>
                            <a:srgbClr val="000000"/>
                          </a:solidFill>
                          <a:effectLst/>
                          <a:latin typeface="Arial" charset="0"/>
                          <a:cs typeface="Arial" charset="0"/>
                        </a:rPr>
                        <a:t>Comprehensive analysis and reporting on the HIV/STI programme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26988"/>
            <a:ext cx="9144000" cy="1143001"/>
          </a:xfrm>
          <a:solidFill>
            <a:schemeClr val="bg1"/>
          </a:solidFill>
        </p:spPr>
        <p:txBody>
          <a:bodyPr/>
          <a:lstStyle/>
          <a:p>
            <a:pPr eaLnBrk="1" hangingPunct="1">
              <a:defRPr/>
            </a:pPr>
            <a:r>
              <a:rPr lang="en-GB" sz="2800" b="1" dirty="0" smtClean="0">
                <a:solidFill>
                  <a:schemeClr val="tx2">
                    <a:lumMod val="50000"/>
                  </a:schemeClr>
                </a:solidFill>
                <a:latin typeface="Arial" pitchFamily="34" charset="0"/>
                <a:cs typeface="Arial" pitchFamily="34" charset="0"/>
              </a:rPr>
              <a:t>Issues and Recommendations from Review Team</a:t>
            </a:r>
            <a:endParaRPr lang="en-GB" sz="2800" b="1" dirty="0" smtClean="0">
              <a:solidFill>
                <a:srgbClr val="10253F"/>
              </a:solidFill>
              <a:latin typeface="Arial" charset="0"/>
              <a:cs typeface="Arial" charset="0"/>
            </a:endParaRPr>
          </a:p>
        </p:txBody>
      </p:sp>
      <p:graphicFrame>
        <p:nvGraphicFramePr>
          <p:cNvPr id="4" name="Table 3"/>
          <p:cNvGraphicFramePr>
            <a:graphicFrameLocks noGrp="1"/>
          </p:cNvGraphicFramePr>
          <p:nvPr/>
        </p:nvGraphicFramePr>
        <p:xfrm>
          <a:off x="107950" y="836613"/>
          <a:ext cx="8929688" cy="6003925"/>
        </p:xfrm>
        <a:graphic>
          <a:graphicData uri="http://schemas.openxmlformats.org/drawingml/2006/table">
            <a:tbl>
              <a:tblPr/>
              <a:tblGrid>
                <a:gridCol w="2303463"/>
                <a:gridCol w="6626225"/>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Issues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Arial" charset="0"/>
                          <a:cs typeface="Arial" charset="0"/>
                        </a:rPr>
                        <a:t>Recommendations</a:t>
                      </a:r>
                      <a:endParaRPr kumimoji="0" lang="th-TH" altLang="en-US" sz="1800" b="1" i="0" u="none" strike="noStrike" cap="none" normalizeH="0" baseline="0" smtClean="0">
                        <a:ln>
                          <a:noFill/>
                        </a:ln>
                        <a:solidFill>
                          <a:srgbClr val="FFFFFF"/>
                        </a:solidFill>
                        <a:effectLst/>
                        <a:latin typeface="Arial" charset="0"/>
                        <a:cs typeface="Cordia New"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63688">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Calibri" pitchFamily="34" charset="0"/>
                          <a:cs typeface="Arial" charset="0"/>
                        </a:rPr>
                        <a:t>National management system for laboratory is not in place.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Reorganize the structure of national STI reference laboratory to ensure staff responsible for routine clinical service and  management of national HIV/STI laboratory  system  separately.</a:t>
                      </a:r>
                    </a:p>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Strengthen the management system of lab practice at all levels and the coordination between the national lab and local labs( including training, supervision  and quality management for experimental operation, equipment, test kits, Instrument)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63688">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cs typeface="Arial" charset="0"/>
                        </a:rPr>
                        <a:t>Capacity of laboratory system and availability of services in local areas remain limited.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Update the current guidelines , testing and QC algorithms  to make recommendations based on the applicable detection technology and laboratory capacity (e.g. introduction rapid syphilis tests  at local levels).</a:t>
                      </a:r>
                    </a:p>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Ensure appropriate instrument and equipment (e.g. RPR shakers, TPHA shakers , ELISA assays  for HIV) are available in all laboratory facilities. </a:t>
                      </a:r>
                    </a:p>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Reorganize the space based  on the PCR procedures in order to prevent contamination in NCCD.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2413">
                <a:tc>
                  <a:txBody>
                    <a:bodyPr/>
                    <a:lstStyle/>
                    <a:p>
                      <a:pPr marL="177800" marR="0" lvl="0" indent="-177800" algn="l" defTabSz="914400" rtl="0" eaLnBrk="1" fontAlgn="base" latinLnBrk="0" hangingPunct="1">
                        <a:lnSpc>
                          <a:spcPct val="100000"/>
                        </a:lnSpc>
                        <a:spcBef>
                          <a:spcPct val="0"/>
                        </a:spcBef>
                        <a:spcAft>
                          <a:spcPct val="0"/>
                        </a:spcAft>
                        <a:buClrTx/>
                        <a:buSzTx/>
                        <a:buFont typeface="Arial" charset="0"/>
                        <a:buChar char="•"/>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cs typeface="Arial" charset="0"/>
                        </a:rPr>
                        <a:t>Quality control system for laboratory service is weak.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Increase capacity  for national quality control management of HIV/STI laboratories and reduce  the number of the Syphilis positive samples  for quarterly control  to 10 % of the whole positive cases from  level II hospital (currently 70-100%). </a:t>
                      </a:r>
                    </a:p>
                    <a:p>
                      <a:pPr marL="285750" marR="0" lvl="0" indent="-285750" algn="l" defTabSz="914400" rtl="0" eaLnBrk="1" fontAlgn="base" latinLnBrk="0" hangingPunct="1">
                        <a:lnSpc>
                          <a:spcPct val="125000"/>
                        </a:lnSpc>
                        <a:spcBef>
                          <a:spcPct val="0"/>
                        </a:spcBef>
                        <a:spcAft>
                          <a:spcPct val="0"/>
                        </a:spcAft>
                        <a:buClrTx/>
                        <a:buSzTx/>
                        <a:buFont typeface="Wingdings" pitchFamily="2" charset="2"/>
                        <a:buChar char="l"/>
                        <a:tabLst/>
                      </a:pPr>
                      <a:r>
                        <a:rPr kumimoji="0" lang="en-US" altLang="zh-CN" sz="1400" b="0" i="0" u="none" strike="noStrike" cap="none" normalizeH="0" baseline="0" smtClean="0">
                          <a:ln>
                            <a:noFill/>
                          </a:ln>
                          <a:solidFill>
                            <a:srgbClr val="000000"/>
                          </a:solidFill>
                          <a:effectLst/>
                          <a:latin typeface="Arial" charset="0"/>
                          <a:ea typeface="宋体" pitchFamily="2" charset="-122"/>
                          <a:cs typeface="Arial" charset="0"/>
                        </a:rPr>
                        <a:t>Practical training on the standard operational procedures (SOP) and internal QC procedures and requirements for all level laboratories.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152400"/>
            <a:ext cx="8229600" cy="1143000"/>
          </a:xfrm>
        </p:spPr>
        <p:txBody>
          <a:bodyPr/>
          <a:lstStyle/>
          <a:p>
            <a:pPr eaLnBrk="1" hangingPunct="1"/>
            <a:r>
              <a:rPr lang="en-US" altLang="en-US" sz="2800" b="1" smtClean="0">
                <a:latin typeface="Tahoma" pitchFamily="34" charset="0"/>
                <a:cs typeface="Arial" charset="0"/>
              </a:rPr>
              <a:t>Future considerations</a:t>
            </a:r>
            <a:endParaRPr lang="en-GB" altLang="en-US" sz="2800" b="1" smtClean="0">
              <a:latin typeface="Tahoma" pitchFamily="34" charset="0"/>
              <a:cs typeface="Arial" charset="0"/>
            </a:endParaRPr>
          </a:p>
        </p:txBody>
      </p:sp>
      <p:sp>
        <p:nvSpPr>
          <p:cNvPr id="29699" name="コンテンツ プレースホルダー 5"/>
          <p:cNvSpPr>
            <a:spLocks noGrp="1"/>
          </p:cNvSpPr>
          <p:nvPr>
            <p:ph sz="half" idx="1"/>
          </p:nvPr>
        </p:nvSpPr>
        <p:spPr>
          <a:xfrm>
            <a:off x="457200" y="1219200"/>
            <a:ext cx="8305800" cy="4525963"/>
          </a:xfrm>
        </p:spPr>
        <p:txBody>
          <a:bodyPr/>
          <a:lstStyle/>
          <a:p>
            <a:pPr algn="just">
              <a:defRPr/>
            </a:pPr>
            <a:r>
              <a:rPr lang="en-US" sz="2000" dirty="0" smtClean="0">
                <a:latin typeface="Tahoma" panose="020B0604030504040204" pitchFamily="34" charset="0"/>
                <a:cs typeface="Arial" pitchFamily="34" charset="0"/>
              </a:rPr>
              <a:t>To accelerate implementation of the amended AIDS law at all level</a:t>
            </a:r>
            <a:endParaRPr lang="en-US" sz="2000" dirty="0">
              <a:latin typeface="Tahoma" panose="020B0604030504040204" pitchFamily="34" charset="0"/>
              <a:cs typeface="Arial" pitchFamily="34" charset="0"/>
            </a:endParaRPr>
          </a:p>
          <a:p>
            <a:pPr marL="0" indent="0" algn="just">
              <a:buFont typeface="Arial" charset="0"/>
              <a:buNone/>
              <a:defRPr/>
            </a:pPr>
            <a:r>
              <a:rPr lang="en-US" sz="2000" dirty="0">
                <a:latin typeface="Tahoma" panose="020B0604030504040204" pitchFamily="34" charset="0"/>
                <a:cs typeface="Arial" pitchFamily="34" charset="0"/>
              </a:rPr>
              <a:t>	</a:t>
            </a:r>
            <a:r>
              <a:rPr lang="en-US" sz="2000" dirty="0" smtClean="0">
                <a:latin typeface="Tahoma" panose="020B0604030504040204" pitchFamily="34" charset="0"/>
                <a:cs typeface="Arial" pitchFamily="34" charset="0"/>
              </a:rPr>
              <a:t>Responsible organization</a:t>
            </a:r>
            <a:r>
              <a:rPr lang="mn-MN" sz="2000" dirty="0" smtClean="0">
                <a:latin typeface="Tahoma" panose="020B0604030504040204" pitchFamily="34" charset="0"/>
                <a:cs typeface="Arial" pitchFamily="34" charset="0"/>
              </a:rPr>
              <a:t>: </a:t>
            </a:r>
            <a:r>
              <a:rPr lang="en-US" sz="2000" dirty="0" smtClean="0">
                <a:latin typeface="Tahoma" panose="020B0604030504040204" pitchFamily="34" charset="0"/>
                <a:cs typeface="Arial" pitchFamily="34" charset="0"/>
              </a:rPr>
              <a:t>Ministry of Health</a:t>
            </a:r>
            <a:endParaRPr lang="en-US" sz="2000" dirty="0">
              <a:latin typeface="Tahoma" panose="020B0604030504040204" pitchFamily="34" charset="0"/>
              <a:cs typeface="Arial" pitchFamily="34" charset="0"/>
            </a:endParaRPr>
          </a:p>
          <a:p>
            <a:pPr algn="just">
              <a:defRPr/>
            </a:pPr>
            <a:r>
              <a:rPr lang="en-US" sz="2000" dirty="0" smtClean="0">
                <a:latin typeface="Tahoma" panose="020B0604030504040204" pitchFamily="34" charset="0"/>
                <a:cs typeface="Arial" pitchFamily="34" charset="0"/>
              </a:rPr>
              <a:t>To develop a cost estimated functional plan on implementing the recommendations of the Midterm Review of the National Strategic Plan on HIV/AIDS and STIs Prevention (2010-2015) by every level of governmental organizations. The plan should consider involvement of non-governmental, civil society organizations as well. To monitor implementation of this cost estimated functional plan.</a:t>
            </a:r>
          </a:p>
          <a:p>
            <a:pPr marL="0" indent="0" algn="just">
              <a:buFont typeface="Arial" charset="0"/>
              <a:buNone/>
              <a:defRPr/>
            </a:pPr>
            <a:r>
              <a:rPr lang="en-US" sz="2000" dirty="0">
                <a:latin typeface="Tahoma" panose="020B0604030504040204" pitchFamily="34" charset="0"/>
                <a:cs typeface="Arial" pitchFamily="34" charset="0"/>
              </a:rPr>
              <a:t>	</a:t>
            </a:r>
            <a:r>
              <a:rPr lang="en-US" sz="2000" dirty="0" smtClean="0">
                <a:latin typeface="Tahoma" panose="020B0604030504040204" pitchFamily="34" charset="0"/>
                <a:cs typeface="Arial" pitchFamily="34" charset="0"/>
              </a:rPr>
              <a:t>Responsible </a:t>
            </a:r>
            <a:r>
              <a:rPr lang="en-US" sz="2000" dirty="0">
                <a:latin typeface="Tahoma" panose="020B0604030504040204" pitchFamily="34" charset="0"/>
                <a:cs typeface="Arial" pitchFamily="34" charset="0"/>
              </a:rPr>
              <a:t>organization</a:t>
            </a:r>
            <a:r>
              <a:rPr lang="mn-MN" sz="2000" dirty="0">
                <a:latin typeface="Tahoma" panose="020B0604030504040204" pitchFamily="34" charset="0"/>
                <a:cs typeface="Arial" pitchFamily="34" charset="0"/>
              </a:rPr>
              <a:t>: </a:t>
            </a:r>
            <a:r>
              <a:rPr lang="en-US" sz="2000" dirty="0">
                <a:latin typeface="Tahoma" panose="020B0604030504040204" pitchFamily="34" charset="0"/>
                <a:cs typeface="Arial" pitchFamily="34" charset="0"/>
              </a:rPr>
              <a:t>Ministry of </a:t>
            </a:r>
            <a:r>
              <a:rPr lang="en-US" sz="2000" dirty="0" smtClean="0">
                <a:latin typeface="Tahoma" panose="020B0604030504040204" pitchFamily="34" charset="0"/>
                <a:cs typeface="Arial" pitchFamily="34" charset="0"/>
              </a:rPr>
              <a:t>Health, National Center 	for Communicable Diseases</a:t>
            </a:r>
          </a:p>
          <a:p>
            <a:pPr algn="just">
              <a:defRPr/>
            </a:pPr>
            <a:r>
              <a:rPr lang="en-US" sz="2000" dirty="0" smtClean="0">
                <a:latin typeface="Tahoma" panose="020B0604030504040204" pitchFamily="34" charset="0"/>
                <a:cs typeface="Arial" pitchFamily="34" charset="0"/>
              </a:rPr>
              <a:t>All the stakeholders including governmental, non-governmental and civil society organizations should pay attention and mobilize resources for funding required to implement the </a:t>
            </a:r>
            <a:r>
              <a:rPr lang="en-US" sz="2000" dirty="0">
                <a:latin typeface="Tahoma" panose="020B0604030504040204" pitchFamily="34" charset="0"/>
                <a:cs typeface="Arial" pitchFamily="34" charset="0"/>
              </a:rPr>
              <a:t>cost </a:t>
            </a:r>
            <a:r>
              <a:rPr lang="en-US" sz="2000" dirty="0" smtClean="0">
                <a:latin typeface="Tahoma" panose="020B0604030504040204" pitchFamily="34" charset="0"/>
                <a:cs typeface="Arial" pitchFamily="34" charset="0"/>
              </a:rPr>
              <a:t>estimated functional plan </a:t>
            </a:r>
            <a:r>
              <a:rPr lang="en-US" sz="2000" dirty="0">
                <a:latin typeface="Tahoma" panose="020B0604030504040204" pitchFamily="34" charset="0"/>
                <a:cs typeface="Arial" pitchFamily="34" charset="0"/>
              </a:rPr>
              <a:t>on implementing the recommendations of the Midterm Review of the National Strategic Plan on HIV/AIDS and STIs Prevention (2010-2015</a:t>
            </a:r>
            <a:r>
              <a:rPr lang="en-US" sz="2000" dirty="0" smtClean="0">
                <a:latin typeface="Tahoma" panose="020B0604030504040204" pitchFamily="34" charset="0"/>
                <a:cs typeface="Arial" pitchFamily="34" charset="0"/>
              </a:rPr>
              <a:t>)</a:t>
            </a:r>
            <a:endParaRPr lang="en-US" sz="2000" dirty="0">
              <a:latin typeface="Tahoma" panose="020B0604030504040204"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Desktop\red-ribbon-aids2.jpg"/>
          <p:cNvPicPr>
            <a:picLocks noChangeAspect="1" noChangeArrowheads="1"/>
          </p:cNvPicPr>
          <p:nvPr/>
        </p:nvPicPr>
        <p:blipFill>
          <a:blip r:embed="rId2" cstate="print">
            <a:lum bright="70000" contrast="-70000"/>
            <a:extLst/>
          </a:blip>
          <a:srcRect/>
          <a:stretch>
            <a:fillRect/>
          </a:stretch>
        </p:blipFill>
        <p:spPr bwMode="auto">
          <a:xfrm>
            <a:off x="1658911" y="1"/>
            <a:ext cx="5951095" cy="6849372"/>
          </a:xfrm>
          <a:prstGeom prst="rect">
            <a:avLst/>
          </a:prstGeom>
          <a:noFill/>
          <a:scene3d>
            <a:camera prst="orthographicFront"/>
            <a:lightRig rig="threePt" dir="t"/>
          </a:scene3d>
          <a:sp3d extrusionH="76200">
            <a:extrusionClr>
              <a:srgbClr val="FF0000"/>
            </a:extrusionClr>
          </a:sp3d>
          <a:extLst/>
        </p:spPr>
      </p:pic>
      <p:sp>
        <p:nvSpPr>
          <p:cNvPr id="30723" name="Content Placeholder 2"/>
          <p:cNvSpPr>
            <a:spLocks noGrp="1"/>
          </p:cNvSpPr>
          <p:nvPr>
            <p:ph idx="1"/>
          </p:nvPr>
        </p:nvSpPr>
        <p:spPr>
          <a:xfrm>
            <a:off x="519113" y="2514600"/>
            <a:ext cx="8229600" cy="1371600"/>
          </a:xfrm>
        </p:spPr>
        <p:txBody>
          <a:bodyPr/>
          <a:lstStyle/>
          <a:p>
            <a:pPr marL="0" indent="0" algn="ctr" eaLnBrk="1" hangingPunct="1">
              <a:lnSpc>
                <a:spcPct val="90000"/>
              </a:lnSpc>
              <a:buFont typeface="Arial" charset="0"/>
              <a:buNone/>
            </a:pPr>
            <a:r>
              <a:rPr lang="en-US" altLang="en-US" sz="4400" smtClean="0">
                <a:latin typeface="Tahoma" pitchFamily="34" charset="0"/>
                <a:cs typeface="Arial" charset="0"/>
              </a:rPr>
              <a:t>Thank you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title"/>
          </p:nvPr>
        </p:nvSpPr>
        <p:spPr>
          <a:xfrm>
            <a:off x="433388" y="98425"/>
            <a:ext cx="8229600" cy="1143000"/>
          </a:xfrm>
        </p:spPr>
        <p:txBody>
          <a:bodyPr/>
          <a:lstStyle/>
          <a:p>
            <a:pPr eaLnBrk="1" hangingPunct="1"/>
            <a:r>
              <a:rPr lang="en-US" altLang="en-US" sz="2800" b="1" smtClean="0">
                <a:latin typeface="Tahoma" pitchFamily="34" charset="0"/>
                <a:cs typeface="Times New Roman" pitchFamily="18" charset="0"/>
              </a:rPr>
              <a:t>Global HIV/AIDS situation</a:t>
            </a:r>
          </a:p>
        </p:txBody>
      </p:sp>
      <p:pic>
        <p:nvPicPr>
          <p:cNvPr id="5123" name="Picture 2" descr="People_living_with_HIV_AIDS_world_map"/>
          <p:cNvPicPr>
            <a:picLocks noGrp="1" noChangeAspect="1"/>
          </p:cNvPicPr>
          <p:nvPr>
            <p:ph idx="1"/>
          </p:nvPr>
        </p:nvPicPr>
        <p:blipFill>
          <a:blip r:embed="rId3"/>
          <a:srcRect/>
          <a:stretch>
            <a:fillRect/>
          </a:stretch>
        </p:blipFill>
        <p:spPr>
          <a:xfrm>
            <a:off x="0" y="1404938"/>
            <a:ext cx="8054975" cy="4076700"/>
          </a:xfrm>
        </p:spPr>
      </p:pic>
      <p:sp>
        <p:nvSpPr>
          <p:cNvPr id="5124" name="Rectangle 4"/>
          <p:cNvSpPr>
            <a:spLocks noChangeArrowheads="1"/>
          </p:cNvSpPr>
          <p:nvPr/>
        </p:nvSpPr>
        <p:spPr bwMode="auto">
          <a:xfrm>
            <a:off x="755650" y="5481638"/>
            <a:ext cx="2347913" cy="276225"/>
          </a:xfrm>
          <a:prstGeom prst="rect">
            <a:avLst/>
          </a:prstGeom>
          <a:noFill/>
          <a:ln w="9525">
            <a:noFill/>
            <a:miter lim="800000"/>
            <a:headEnd/>
            <a:tailEnd/>
          </a:ln>
        </p:spPr>
        <p:txBody>
          <a:bodyPr anchor="ctr">
            <a:spAutoFit/>
          </a:bodyPr>
          <a:lstStyle/>
          <a:p>
            <a:pPr hangingPunct="0"/>
            <a:r>
              <a:rPr lang="en-US" altLang="en-US" sz="1200" i="1">
                <a:solidFill>
                  <a:srgbClr val="FF0000"/>
                </a:solidFill>
                <a:latin typeface="Tahoma" pitchFamily="34" charset="0"/>
              </a:rPr>
              <a:t>Global Report</a:t>
            </a:r>
            <a:r>
              <a:rPr lang="en-US" altLang="en-US" sz="1200">
                <a:solidFill>
                  <a:srgbClr val="FF0000"/>
                </a:solidFill>
                <a:latin typeface="Tahoma" pitchFamily="34" charset="0"/>
              </a:rPr>
              <a:t> </a:t>
            </a:r>
            <a:r>
              <a:rPr lang="mn-MN" altLang="en-US" sz="1200" i="1">
                <a:solidFill>
                  <a:srgbClr val="FF0000"/>
                </a:solidFill>
                <a:latin typeface="Tahoma" pitchFamily="34" charset="0"/>
              </a:rPr>
              <a:t> </a:t>
            </a:r>
            <a:r>
              <a:rPr lang="en-US" altLang="en-US" sz="1200" i="1">
                <a:solidFill>
                  <a:srgbClr val="FF0000"/>
                </a:solidFill>
                <a:latin typeface="Tahoma" pitchFamily="34" charset="0"/>
              </a:rPr>
              <a:t>/UNAIDS/</a:t>
            </a:r>
          </a:p>
        </p:txBody>
      </p:sp>
      <p:sp>
        <p:nvSpPr>
          <p:cNvPr id="5125" name="正方形/長方形 5">
            <a:hlinkClick r:id="rId4" action="ppaction://hlinksldjump"/>
          </p:cNvPr>
          <p:cNvSpPr>
            <a:spLocks noChangeArrowheads="1"/>
          </p:cNvSpPr>
          <p:nvPr/>
        </p:nvSpPr>
        <p:spPr bwMode="auto">
          <a:xfrm>
            <a:off x="7097713" y="5527675"/>
            <a:ext cx="1573212" cy="461963"/>
          </a:xfrm>
          <a:prstGeom prst="rect">
            <a:avLst/>
          </a:prstGeom>
          <a:noFill/>
          <a:ln w="9525">
            <a:noFill/>
            <a:miter lim="800000"/>
            <a:headEnd/>
            <a:tailEnd/>
          </a:ln>
        </p:spPr>
        <p:txBody>
          <a:bodyPr wrap="none">
            <a:spAutoFit/>
          </a:bodyPr>
          <a:lstStyle/>
          <a:p>
            <a:r>
              <a:rPr lang="mn-MN" altLang="en-US" sz="1200" i="1">
                <a:solidFill>
                  <a:srgbClr val="000000"/>
                </a:solidFill>
                <a:latin typeface="Tahoma" pitchFamily="34" charset="0"/>
              </a:rPr>
              <a:t>*Spectrum/EPP 4.47</a:t>
            </a:r>
          </a:p>
          <a:p>
            <a:r>
              <a:rPr lang="mn-MN" altLang="en-US" sz="1200" i="1">
                <a:solidFill>
                  <a:srgbClr val="000000"/>
                </a:solidFill>
                <a:latin typeface="Tahoma" pitchFamily="34" charset="0"/>
              </a:rPr>
              <a:t>   2011 он</a:t>
            </a:r>
            <a:endParaRPr lang="en-GB" altLang="en-US" sz="1200" i="1">
              <a:solidFill>
                <a:srgbClr val="000000"/>
              </a:solidFill>
              <a:latin typeface="Tahoma" pitchFamily="34" charset="0"/>
            </a:endParaRPr>
          </a:p>
        </p:txBody>
      </p:sp>
      <p:sp>
        <p:nvSpPr>
          <p:cNvPr id="9" name="強調線吹き出し 2 7"/>
          <p:cNvSpPr/>
          <p:nvPr/>
        </p:nvSpPr>
        <p:spPr bwMode="auto">
          <a:xfrm>
            <a:off x="6911975" y="2057400"/>
            <a:ext cx="1944688" cy="2954338"/>
          </a:xfrm>
          <a:prstGeom prst="accentCallout2">
            <a:avLst>
              <a:gd name="adj1" fmla="val 18750"/>
              <a:gd name="adj2" fmla="val -8333"/>
              <a:gd name="adj3" fmla="val 19968"/>
              <a:gd name="adj4" fmla="val -7643"/>
              <a:gd name="adj5" fmla="val 11642"/>
              <a:gd name="adj6" fmla="val -61861"/>
            </a:avLst>
          </a:prstGeom>
          <a:solidFill>
            <a:schemeClr val="bg1"/>
          </a:solidFill>
          <a:ln w="28575" cap="flat" cmpd="sng" algn="ctr">
            <a:solidFill>
              <a:schemeClr val="accent2">
                <a:lumMod val="75000"/>
              </a:schemeClr>
            </a:solidFill>
            <a:prstDash val="solid"/>
            <a:round/>
            <a:headEnd type="none" w="med" len="med"/>
            <a:tailEnd type="none" w="med" len="med"/>
          </a:ln>
          <a:effectLst/>
          <a:extLst/>
        </p:spPr>
        <p:txBody>
          <a:bodyPr>
            <a:spAutoFit/>
          </a:bodyPr>
          <a:lstStyle/>
          <a:p>
            <a:r>
              <a:rPr lang="en-US" altLang="en-US">
                <a:solidFill>
                  <a:srgbClr val="262673"/>
                </a:solidFill>
              </a:rPr>
              <a:t>Among general population</a:t>
            </a:r>
            <a:r>
              <a:rPr lang="mn-MN" altLang="en-US">
                <a:solidFill>
                  <a:srgbClr val="262673"/>
                </a:solidFill>
              </a:rPr>
              <a:t> </a:t>
            </a:r>
            <a:r>
              <a:rPr lang="en-GB" altLang="en-US">
                <a:solidFill>
                  <a:srgbClr val="262673"/>
                </a:solidFill>
              </a:rPr>
              <a:t>&lt; 0.1%</a:t>
            </a:r>
          </a:p>
          <a:p>
            <a:endParaRPr lang="en-GB" altLang="en-US" sz="800">
              <a:solidFill>
                <a:srgbClr val="262673"/>
              </a:solidFill>
            </a:endParaRPr>
          </a:p>
          <a:p>
            <a:r>
              <a:rPr lang="en-US" altLang="en-US">
                <a:solidFill>
                  <a:srgbClr val="262673"/>
                </a:solidFill>
              </a:rPr>
              <a:t>Among risk populations </a:t>
            </a:r>
            <a:r>
              <a:rPr lang="mn-MN" altLang="en-US">
                <a:solidFill>
                  <a:srgbClr val="262673"/>
                </a:solidFill>
              </a:rPr>
              <a:t> </a:t>
            </a:r>
            <a:r>
              <a:rPr lang="en-GB" altLang="en-US">
                <a:solidFill>
                  <a:srgbClr val="262673"/>
                </a:solidFill>
              </a:rPr>
              <a:t>– 7.5% (SGS 2011)</a:t>
            </a:r>
          </a:p>
          <a:p>
            <a:endParaRPr lang="en-GB" altLang="en-US" sz="800">
              <a:solidFill>
                <a:srgbClr val="262673"/>
              </a:solidFill>
            </a:endParaRPr>
          </a:p>
          <a:p>
            <a:r>
              <a:rPr lang="en-GB" altLang="en-US">
                <a:solidFill>
                  <a:srgbClr val="262673"/>
                </a:solidFill>
              </a:rPr>
              <a:t>Estimated number  of  people living with HIV (2011) –</a:t>
            </a:r>
            <a:r>
              <a:rPr lang="mn-MN" altLang="en-US">
                <a:solidFill>
                  <a:srgbClr val="262673"/>
                </a:solidFill>
              </a:rPr>
              <a:t> </a:t>
            </a:r>
            <a:r>
              <a:rPr lang="en-GB" altLang="en-US">
                <a:solidFill>
                  <a:srgbClr val="262673"/>
                </a:solidFill>
              </a:rPr>
              <a:t>674</a:t>
            </a:r>
            <a:r>
              <a:rPr lang="mn-MN" altLang="en-US">
                <a:solidFill>
                  <a:srgbClr val="262673"/>
                </a:solidFill>
              </a:rPr>
              <a:t>*</a:t>
            </a:r>
            <a:endParaRPr lang="en-US" altLang="en-US">
              <a:solidFill>
                <a:srgbClr val="262673"/>
              </a:solidFill>
            </a:endParaRPr>
          </a:p>
          <a:p>
            <a:endParaRPr lang="en-GB" altLang="en-US" sz="800">
              <a:solidFill>
                <a:srgbClr val="262673"/>
              </a:solidFill>
            </a:endParaRPr>
          </a:p>
        </p:txBody>
      </p:sp>
      <p:sp>
        <p:nvSpPr>
          <p:cNvPr id="5127" name="Title 1"/>
          <p:cNvSpPr txBox="1">
            <a:spLocks/>
          </p:cNvSpPr>
          <p:nvPr/>
        </p:nvSpPr>
        <p:spPr bwMode="auto">
          <a:xfrm>
            <a:off x="6864350" y="1295400"/>
            <a:ext cx="2287588" cy="571500"/>
          </a:xfrm>
          <a:prstGeom prst="rect">
            <a:avLst/>
          </a:prstGeom>
          <a:noFill/>
          <a:ln w="9525">
            <a:noFill/>
            <a:miter lim="800000"/>
            <a:headEnd/>
            <a:tailEnd/>
          </a:ln>
        </p:spPr>
        <p:txBody>
          <a:bodyPr anchor="ctr"/>
          <a:lstStyle/>
          <a:p>
            <a:r>
              <a:rPr lang="en-US" altLang="en-US" b="1">
                <a:solidFill>
                  <a:srgbClr val="953735"/>
                </a:solidFill>
                <a:latin typeface="Times New Roman" pitchFamily="18" charset="0"/>
              </a:rPr>
              <a:t>Current situation in Mongolia</a:t>
            </a:r>
            <a:r>
              <a:rPr lang="en-US" altLang="en-US" b="1" u="sng">
                <a:solidFill>
                  <a:srgbClr val="953735"/>
                </a:solidFill>
                <a:latin typeface="Times New Roman" pitchFamily="18" charset="0"/>
              </a:rPr>
              <a:t>:</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コンテンツ プレースホルダー 3"/>
          <p:cNvGraphicFramePr>
            <a:graphicFrameLocks noGrp="1"/>
          </p:cNvGraphicFramePr>
          <p:nvPr>
            <p:ph idx="1"/>
          </p:nvPr>
        </p:nvGraphicFramePr>
        <p:xfrm>
          <a:off x="330200" y="1627188"/>
          <a:ext cx="8331200" cy="4851400"/>
        </p:xfrm>
        <a:graphic>
          <a:graphicData uri="http://schemas.openxmlformats.org/presentationml/2006/ole">
            <p:oleObj spid="_x0000_s6146" r:id="rId4" imgW="8333954" imgH="4852837" progId="Excel.Sheet.8">
              <p:embed/>
            </p:oleObj>
          </a:graphicData>
        </a:graphic>
      </p:graphicFrame>
      <p:graphicFrame>
        <p:nvGraphicFramePr>
          <p:cNvPr id="6147" name="Object 4"/>
          <p:cNvGraphicFramePr>
            <a:graphicFrameLocks/>
          </p:cNvGraphicFramePr>
          <p:nvPr/>
        </p:nvGraphicFramePr>
        <p:xfrm>
          <a:off x="3683000" y="3225800"/>
          <a:ext cx="4292600" cy="2235200"/>
        </p:xfrm>
        <a:graphic>
          <a:graphicData uri="http://schemas.openxmlformats.org/presentationml/2006/ole">
            <p:oleObj spid="_x0000_s6147" r:id="rId5" imgW="4291956" imgH="2237426" progId="Excel.Sheet.8">
              <p:embed/>
            </p:oleObj>
          </a:graphicData>
        </a:graphic>
      </p:graphicFrame>
      <p:sp>
        <p:nvSpPr>
          <p:cNvPr id="6148" name="Rectangle 3"/>
          <p:cNvSpPr>
            <a:spLocks noGrp="1"/>
          </p:cNvSpPr>
          <p:nvPr>
            <p:ph type="title"/>
          </p:nvPr>
        </p:nvSpPr>
        <p:spPr>
          <a:xfrm>
            <a:off x="457200" y="304800"/>
            <a:ext cx="8229600" cy="1143000"/>
          </a:xfrm>
        </p:spPr>
        <p:txBody>
          <a:bodyPr/>
          <a:lstStyle/>
          <a:p>
            <a:pPr eaLnBrk="1" hangingPunct="1"/>
            <a:r>
              <a:rPr lang="en-US" altLang="en-US" sz="2400" b="1" smtClean="0">
                <a:solidFill>
                  <a:srgbClr val="0D0D0D"/>
                </a:solidFill>
                <a:latin typeface="Tahoma" pitchFamily="34" charset="0"/>
                <a:cs typeface="Times New Roman" pitchFamily="18" charset="0"/>
              </a:rPr>
              <a:t>Gender Distribution of HIV/AIDS cases </a:t>
            </a:r>
            <a:br>
              <a:rPr lang="en-US" altLang="en-US" sz="2400" b="1" smtClean="0">
                <a:solidFill>
                  <a:srgbClr val="0D0D0D"/>
                </a:solidFill>
                <a:latin typeface="Tahoma" pitchFamily="34" charset="0"/>
                <a:cs typeface="Times New Roman" pitchFamily="18" charset="0"/>
              </a:rPr>
            </a:br>
            <a:r>
              <a:rPr lang="en-US" altLang="en-US" sz="2400" b="1" smtClean="0">
                <a:solidFill>
                  <a:srgbClr val="0D0D0D"/>
                </a:solidFill>
                <a:latin typeface="Tahoma" pitchFamily="34" charset="0"/>
                <a:cs typeface="Times New Roman" pitchFamily="18" charset="0"/>
              </a:rPr>
              <a:t>Registered in Mongolia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52400" y="1066800"/>
          <a:ext cx="8763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171" name="Title 1"/>
          <p:cNvSpPr>
            <a:spLocks noGrp="1"/>
          </p:cNvSpPr>
          <p:nvPr>
            <p:ph type="title"/>
          </p:nvPr>
        </p:nvSpPr>
        <p:spPr>
          <a:xfrm>
            <a:off x="457200" y="274638"/>
            <a:ext cx="8229600" cy="715962"/>
          </a:xfrm>
        </p:spPr>
        <p:txBody>
          <a:bodyPr/>
          <a:lstStyle/>
          <a:p>
            <a:pPr eaLnBrk="1" hangingPunct="1"/>
            <a:r>
              <a:rPr lang="en-US" altLang="en-US" sz="2400" b="1" smtClean="0">
                <a:latin typeface="Tahoma" pitchFamily="34" charset="0"/>
                <a:cs typeface="Times New Roman" pitchFamily="18" charset="0"/>
              </a:rPr>
              <a:t>Rate of 3 Most Commonly Occurring STIs: syphilis, gonorrhea and trichomoniasis</a:t>
            </a:r>
            <a:br>
              <a:rPr lang="en-US" altLang="en-US" sz="2400" b="1" smtClean="0">
                <a:latin typeface="Tahoma" pitchFamily="34" charset="0"/>
                <a:cs typeface="Times New Roman" pitchFamily="18" charset="0"/>
              </a:rPr>
            </a:br>
            <a:r>
              <a:rPr lang="en-US" altLang="en-US" sz="2400" b="1" smtClean="0">
                <a:latin typeface="Tahoma" pitchFamily="34" charset="0"/>
                <a:cs typeface="Times New Roman" pitchFamily="18" charset="0"/>
              </a:rPr>
              <a:t>(per 10,000 population, 1</a:t>
            </a:r>
            <a:r>
              <a:rPr lang="mn-MN" altLang="en-US" sz="2400" b="1" smtClean="0">
                <a:latin typeface="Tahoma" pitchFamily="34" charset="0"/>
                <a:cs typeface="Times New Roman" pitchFamily="18" charset="0"/>
              </a:rPr>
              <a:t>993-2012</a:t>
            </a:r>
            <a:r>
              <a:rPr lang="en-US" altLang="en-US" sz="2400" b="1" smtClean="0">
                <a:latin typeface="Tahoma" pitchFamily="34" charset="0"/>
                <a:cs typeface="Times New Roman" pitchFamily="18" charset="0"/>
              </a:rPr>
              <a:t>)</a:t>
            </a:r>
          </a:p>
        </p:txBody>
      </p:sp>
      <p:sp>
        <p:nvSpPr>
          <p:cNvPr id="7172" name="Rectangle 4"/>
          <p:cNvSpPr>
            <a:spLocks noChangeArrowheads="1"/>
          </p:cNvSpPr>
          <p:nvPr/>
        </p:nvSpPr>
        <p:spPr bwMode="auto">
          <a:xfrm>
            <a:off x="304800" y="5029200"/>
            <a:ext cx="8610600" cy="1631950"/>
          </a:xfrm>
          <a:prstGeom prst="rect">
            <a:avLst/>
          </a:prstGeom>
          <a:noFill/>
          <a:ln w="9525">
            <a:noFill/>
            <a:miter lim="800000"/>
            <a:headEnd/>
            <a:tailEnd/>
          </a:ln>
        </p:spPr>
        <p:txBody>
          <a:bodyPr>
            <a:spAutoFit/>
          </a:bodyPr>
          <a:lstStyle/>
          <a:p>
            <a:pPr algn="just"/>
            <a:r>
              <a:rPr lang="en-US" altLang="en-US" sz="2000">
                <a:latin typeface="Tahoma" pitchFamily="34" charset="0"/>
              </a:rPr>
              <a:t>	In recent years, a trend for increase in occurrence of STIs has been observed. A total of 14,490 cases of commonly occurring STIs were registered in 2012 which represents an increase of 1,046 cases compared to 2011. In particular, syphilis rate reached 17.8 per 10,000 population which is an increase by 2.5 from that reported last year.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19100" y="5257800"/>
            <a:ext cx="8229600" cy="1600200"/>
          </a:xfrm>
        </p:spPr>
        <p:txBody>
          <a:bodyPr/>
          <a:lstStyle/>
          <a:p>
            <a:pPr algn="just" eaLnBrk="1" hangingPunct="1"/>
            <a:r>
              <a:rPr lang="mn-MN" altLang="en-US" sz="2000" smtClean="0">
                <a:latin typeface="Tahoma" pitchFamily="34" charset="0"/>
                <a:cs typeface="Arial" charset="0"/>
              </a:rPr>
              <a:t>	</a:t>
            </a:r>
            <a:r>
              <a:rPr lang="en-US" altLang="en-US" sz="2000" smtClean="0">
                <a:latin typeface="Tahoma" pitchFamily="34" charset="0"/>
                <a:cs typeface="Arial" charset="0"/>
              </a:rPr>
              <a:t>A total of 43,405 cases of 25 types of infectious diseases were reported in 2012. The three most commonly occurring STIs contributed </a:t>
            </a:r>
            <a:r>
              <a:rPr lang="mn-MN" altLang="en-US" sz="2000" smtClean="0">
                <a:latin typeface="Tahoma" pitchFamily="34" charset="0"/>
                <a:cs typeface="Arial" charset="0"/>
              </a:rPr>
              <a:t>33.5%</a:t>
            </a:r>
            <a:r>
              <a:rPr lang="en-US" altLang="en-US" sz="2000" smtClean="0">
                <a:latin typeface="Tahoma" pitchFamily="34" charset="0"/>
                <a:cs typeface="Arial" charset="0"/>
              </a:rPr>
              <a:t> of all infectious diseases reported in the country</a:t>
            </a:r>
            <a:endParaRPr lang="en-US" altLang="en-US" sz="2000" i="1" smtClean="0">
              <a:solidFill>
                <a:srgbClr val="FF0000"/>
              </a:solidFill>
              <a:latin typeface="Tahoma" pitchFamily="34" charset="0"/>
              <a:cs typeface="Arial" charset="0"/>
            </a:endParaRPr>
          </a:p>
        </p:txBody>
      </p:sp>
      <p:sp>
        <p:nvSpPr>
          <p:cNvPr id="8195" name="Content Placeholder 1"/>
          <p:cNvSpPr>
            <a:spLocks noGrp="1"/>
          </p:cNvSpPr>
          <p:nvPr>
            <p:ph idx="1"/>
          </p:nvPr>
        </p:nvSpPr>
        <p:spPr>
          <a:xfrm>
            <a:off x="457200" y="990600"/>
            <a:ext cx="8229600" cy="5016500"/>
          </a:xfrm>
        </p:spPr>
        <p:txBody>
          <a:bodyPr/>
          <a:lstStyle/>
          <a:p>
            <a:pPr eaLnBrk="1" hangingPunct="1"/>
            <a:endParaRPr lang="en-US" altLang="en-US" sz="2400" smtClean="0">
              <a:latin typeface="Arial" charset="0"/>
              <a:cs typeface="Arial" charset="0"/>
            </a:endParaRPr>
          </a:p>
          <a:p>
            <a:pPr eaLnBrk="1" hangingPunct="1">
              <a:buFont typeface="Arial" charset="0"/>
              <a:buNone/>
            </a:pPr>
            <a:endParaRPr lang="en-US" altLang="en-US" sz="2400" i="1" smtClean="0">
              <a:solidFill>
                <a:srgbClr val="FF0000"/>
              </a:solidFill>
              <a:latin typeface="Arial" charset="0"/>
              <a:cs typeface="Arial" charset="0"/>
            </a:endParaRPr>
          </a:p>
        </p:txBody>
      </p:sp>
      <p:sp>
        <p:nvSpPr>
          <p:cNvPr id="8196" name="スライド番号プレースホルダー 1"/>
          <p:cNvSpPr>
            <a:spLocks noGrp="1"/>
          </p:cNvSpPr>
          <p:nvPr>
            <p:ph type="sldNum" sz="quarter" idx="12"/>
          </p:nvPr>
        </p:nvSpPr>
        <p:spPr bwMode="auto">
          <a:noFill/>
          <a:ln>
            <a:miter lim="800000"/>
            <a:headEnd/>
            <a:tailEnd/>
          </a:ln>
        </p:spPr>
        <p:txBody>
          <a:bodyPr/>
          <a:lstStyle/>
          <a:p>
            <a:fld id="{BAD1F258-E8FF-46D1-9006-E64459FE8167}" type="slidenum">
              <a:rPr lang="en-US" altLang="en-US"/>
              <a:pPr/>
              <a:t>6</a:t>
            </a:fld>
            <a:endParaRPr lang="en-US" altLang="en-US"/>
          </a:p>
        </p:txBody>
      </p:sp>
      <p:sp>
        <p:nvSpPr>
          <p:cNvPr id="8197" name="Title 2"/>
          <p:cNvSpPr>
            <a:spLocks noGrp="1"/>
          </p:cNvSpPr>
          <p:nvPr/>
        </p:nvSpPr>
        <p:spPr bwMode="auto">
          <a:xfrm>
            <a:off x="304800" y="42863"/>
            <a:ext cx="8686800" cy="1600200"/>
          </a:xfrm>
          <a:prstGeom prst="rect">
            <a:avLst/>
          </a:prstGeom>
          <a:noFill/>
          <a:ln w="9525">
            <a:noFill/>
            <a:miter lim="800000"/>
            <a:headEnd/>
            <a:tailEnd/>
          </a:ln>
        </p:spPr>
        <p:txBody>
          <a:bodyPr anchor="ctr"/>
          <a:lstStyle/>
          <a:p>
            <a:pPr algn="ctr"/>
            <a:r>
              <a:rPr lang="mn-MN" altLang="en-US" sz="2800" b="1">
                <a:latin typeface="Tahoma" pitchFamily="34" charset="0"/>
              </a:rPr>
              <a:t>	</a:t>
            </a:r>
            <a:r>
              <a:rPr lang="en-US" altLang="en-US" sz="2800" b="1">
                <a:latin typeface="Tahoma" pitchFamily="34" charset="0"/>
              </a:rPr>
              <a:t>Composition of Infectious Diseases Reported in </a:t>
            </a:r>
            <a:r>
              <a:rPr lang="mn-MN" altLang="en-US" sz="2800" b="1">
                <a:latin typeface="Tahoma" pitchFamily="34" charset="0"/>
              </a:rPr>
              <a:t>2012 </a:t>
            </a:r>
            <a:endParaRPr lang="en-US" altLang="en-US" sz="2800" b="1" i="1">
              <a:solidFill>
                <a:srgbClr val="FF0000"/>
              </a:solidFill>
              <a:latin typeface="Tahoma" pitchFamily="34" charset="0"/>
            </a:endParaRPr>
          </a:p>
        </p:txBody>
      </p:sp>
      <p:graphicFrame>
        <p:nvGraphicFramePr>
          <p:cNvPr id="7" name="Chart 6"/>
          <p:cNvGraphicFramePr/>
          <p:nvPr/>
        </p:nvGraphicFramePr>
        <p:xfrm>
          <a:off x="1066801" y="1447800"/>
          <a:ext cx="7010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3400" y="1644650"/>
            <a:ext cx="8001000" cy="4892675"/>
          </a:xfrm>
          <a:prstGeom prst="rect">
            <a:avLst/>
          </a:prstGeom>
          <a:noFill/>
          <a:ln w="9525">
            <a:noFill/>
            <a:miter lim="800000"/>
            <a:headEnd/>
            <a:tailEnd/>
          </a:ln>
        </p:spPr>
        <p:txBody>
          <a:bodyPr anchor="ctr">
            <a:spAutoFit/>
          </a:bodyPr>
          <a:lstStyle/>
          <a:p>
            <a:pPr algn="just" defTabSz="627063"/>
            <a:r>
              <a:rPr lang="mn-MN" altLang="en-US" sz="2400">
                <a:latin typeface="Times New Roman" pitchFamily="18" charset="0"/>
              </a:rPr>
              <a:t>	</a:t>
            </a:r>
            <a:r>
              <a:rPr lang="en-US" altLang="en-US" sz="2400">
                <a:latin typeface="Times New Roman" pitchFamily="18" charset="0"/>
              </a:rPr>
              <a:t>Total 11005 cases of most commonly occurring STIs were reported, which means 37.6% of total reported cases of infectious diseases were syphilis, gonorrhea and trichomoniasis cases. </a:t>
            </a:r>
          </a:p>
          <a:p>
            <a:pPr algn="just" defTabSz="627063"/>
            <a:r>
              <a:rPr lang="en-US" altLang="en-US" sz="2400">
                <a:latin typeface="Times New Roman" pitchFamily="18" charset="0"/>
              </a:rPr>
              <a:t>Among them 3</a:t>
            </a:r>
            <a:r>
              <a:rPr lang="mn-MN" altLang="en-US" sz="2400">
                <a:latin typeface="Times New Roman" pitchFamily="18" charset="0"/>
              </a:rPr>
              <a:t>3</a:t>
            </a:r>
            <a:r>
              <a:rPr lang="en-US" altLang="en-US" sz="2400">
                <a:latin typeface="Times New Roman" pitchFamily="18" charset="0"/>
              </a:rPr>
              <a:t>.</a:t>
            </a:r>
            <a:r>
              <a:rPr lang="mn-MN" altLang="en-US" sz="2400">
                <a:latin typeface="Times New Roman" pitchFamily="18" charset="0"/>
              </a:rPr>
              <a:t>8%</a:t>
            </a:r>
            <a:r>
              <a:rPr lang="en-US" altLang="en-US" sz="2400">
                <a:latin typeface="Times New Roman" pitchFamily="18" charset="0"/>
              </a:rPr>
              <a:t> are gonorrhea, </a:t>
            </a:r>
            <a:r>
              <a:rPr lang="mn-MN" altLang="en-US" sz="2400">
                <a:latin typeface="Times New Roman" pitchFamily="18" charset="0"/>
              </a:rPr>
              <a:t>40</a:t>
            </a:r>
            <a:r>
              <a:rPr lang="en-US" altLang="en-US" sz="2400">
                <a:latin typeface="Times New Roman" pitchFamily="18" charset="0"/>
              </a:rPr>
              <a:t>.</a:t>
            </a:r>
            <a:r>
              <a:rPr lang="mn-MN" altLang="en-US" sz="2400">
                <a:latin typeface="Times New Roman" pitchFamily="18" charset="0"/>
              </a:rPr>
              <a:t>2%</a:t>
            </a:r>
            <a:r>
              <a:rPr lang="en-US" altLang="en-US" sz="2400">
                <a:latin typeface="Times New Roman" pitchFamily="18" charset="0"/>
              </a:rPr>
              <a:t> are syphilis, 2</a:t>
            </a:r>
            <a:r>
              <a:rPr lang="mn-MN" altLang="en-US" sz="2400">
                <a:latin typeface="Times New Roman" pitchFamily="18" charset="0"/>
              </a:rPr>
              <a:t>5</a:t>
            </a:r>
            <a:r>
              <a:rPr lang="en-US" altLang="en-US" sz="2400">
                <a:latin typeface="Times New Roman" pitchFamily="18" charset="0"/>
              </a:rPr>
              <a:t>.</a:t>
            </a:r>
            <a:r>
              <a:rPr lang="mn-MN" altLang="en-US" sz="2400">
                <a:latin typeface="Times New Roman" pitchFamily="18" charset="0"/>
              </a:rPr>
              <a:t>9%</a:t>
            </a:r>
            <a:r>
              <a:rPr lang="en-US" altLang="en-US" sz="2400">
                <a:latin typeface="Times New Roman" pitchFamily="18" charset="0"/>
              </a:rPr>
              <a:t> are trichomoniasis cases. </a:t>
            </a:r>
          </a:p>
          <a:p>
            <a:pPr algn="just" defTabSz="627063"/>
            <a:r>
              <a:rPr lang="en-US" altLang="en-US" sz="2400">
                <a:latin typeface="Times New Roman" pitchFamily="18" charset="0"/>
              </a:rPr>
              <a:t>Compared to September 2012, the number of syphilis cases has increased by 974 cases and incidence rates per 10000 person in Gobisumber, Dornod, Bayankhongor, Khuvsgul, Sukhbaatar and Darkhan-Uul provinces are</a:t>
            </a:r>
            <a:r>
              <a:rPr lang="mn-MN" altLang="en-US" sz="2400">
                <a:latin typeface="Times New Roman" pitchFamily="18" charset="0"/>
              </a:rPr>
              <a:t> 1.4-7 </a:t>
            </a:r>
            <a:r>
              <a:rPr lang="en-US" altLang="en-US" sz="2400">
                <a:latin typeface="Times New Roman" pitchFamily="18" charset="0"/>
              </a:rPr>
              <a:t>times higher than the </a:t>
            </a:r>
            <a:r>
              <a:rPr lang="en-US" altLang="en-US" sz="2400" b="1">
                <a:solidFill>
                  <a:srgbClr val="FF0000"/>
                </a:solidFill>
                <a:latin typeface="Times New Roman" pitchFamily="18" charset="0"/>
              </a:rPr>
              <a:t>state average rate</a:t>
            </a:r>
            <a:r>
              <a:rPr lang="mn-MN" altLang="en-US" sz="2400">
                <a:latin typeface="Times New Roman" pitchFamily="18" charset="0"/>
              </a:rPr>
              <a:t>.</a:t>
            </a:r>
          </a:p>
          <a:p>
            <a:pPr algn="just" defTabSz="627063"/>
            <a:r>
              <a:rPr lang="en-US" altLang="en-US" sz="2400">
                <a:latin typeface="Times New Roman" pitchFamily="18" charset="0"/>
              </a:rPr>
              <a:t>Total </a:t>
            </a:r>
            <a:r>
              <a:rPr lang="mn-MN" altLang="en-US" sz="2400">
                <a:latin typeface="Times New Roman" pitchFamily="18" charset="0"/>
              </a:rPr>
              <a:t>20 </a:t>
            </a:r>
            <a:r>
              <a:rPr lang="en-US" altLang="en-US" sz="2400">
                <a:latin typeface="Times New Roman" pitchFamily="18" charset="0"/>
              </a:rPr>
              <a:t>new cases of HIV infection were reported. HIV/AIDS related death cases</a:t>
            </a:r>
            <a:r>
              <a:rPr lang="mn-MN" altLang="en-US" sz="2400">
                <a:latin typeface="Times New Roman" pitchFamily="18" charset="0"/>
              </a:rPr>
              <a:t> 2.</a:t>
            </a:r>
          </a:p>
        </p:txBody>
      </p:sp>
      <p:sp>
        <p:nvSpPr>
          <p:cNvPr id="9219" name="Title 1"/>
          <p:cNvSpPr txBox="1">
            <a:spLocks/>
          </p:cNvSpPr>
          <p:nvPr/>
        </p:nvSpPr>
        <p:spPr bwMode="auto">
          <a:xfrm>
            <a:off x="533400" y="609600"/>
            <a:ext cx="8229600" cy="1143000"/>
          </a:xfrm>
          <a:prstGeom prst="rect">
            <a:avLst/>
          </a:prstGeom>
          <a:noFill/>
          <a:ln w="9525">
            <a:noFill/>
            <a:miter lim="800000"/>
            <a:headEnd/>
            <a:tailEnd/>
          </a:ln>
        </p:spPr>
        <p:txBody>
          <a:bodyPr/>
          <a:lstStyle/>
          <a:p>
            <a:pPr algn="ctr"/>
            <a:r>
              <a:rPr lang="en-US" altLang="en-US" sz="2400" b="1">
                <a:solidFill>
                  <a:srgbClr val="002060"/>
                </a:solidFill>
                <a:latin typeface="Times New Roman" pitchFamily="18" charset="0"/>
              </a:rPr>
              <a:t>Incidence rate of HIV/AIDS/STIs</a:t>
            </a:r>
            <a:endParaRPr lang="mn-MN" altLang="en-US" sz="2400" b="1">
              <a:solidFill>
                <a:srgbClr val="002060"/>
              </a:solidFill>
              <a:latin typeface="Times New Roman" pitchFamily="18" charset="0"/>
            </a:endParaRPr>
          </a:p>
          <a:p>
            <a:pPr algn="ctr"/>
            <a:r>
              <a:rPr lang="en-US" altLang="en-US" sz="2400" b="1">
                <a:solidFill>
                  <a:srgbClr val="002060"/>
                </a:solidFill>
                <a:latin typeface="Times New Roman" pitchFamily="18" charset="0"/>
              </a:rPr>
              <a:t>By September 2013</a:t>
            </a:r>
            <a:endParaRPr lang="en-US" altLang="en-US" sz="2200" b="1">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グラフ 1"/>
          <p:cNvGraphicFramePr>
            <a:graphicFrameLocks/>
          </p:cNvGraphicFramePr>
          <p:nvPr/>
        </p:nvGraphicFramePr>
        <p:xfrm>
          <a:off x="939800" y="1701800"/>
          <a:ext cx="7264400" cy="4292600"/>
        </p:xfrm>
        <a:graphic>
          <a:graphicData uri="http://schemas.openxmlformats.org/presentationml/2006/ole">
            <p:oleObj spid="_x0000_s10242" r:id="rId3" imgW="7267062" imgH="4291956" progId="Excel.Sheet.8">
              <p:embed/>
            </p:oleObj>
          </a:graphicData>
        </a:graphic>
      </p:graphicFrame>
      <p:sp>
        <p:nvSpPr>
          <p:cNvPr id="10243" name="Title 1"/>
          <p:cNvSpPr txBox="1">
            <a:spLocks/>
          </p:cNvSpPr>
          <p:nvPr/>
        </p:nvSpPr>
        <p:spPr bwMode="auto">
          <a:xfrm>
            <a:off x="457200" y="609600"/>
            <a:ext cx="8229600" cy="1143000"/>
          </a:xfrm>
          <a:prstGeom prst="rect">
            <a:avLst/>
          </a:prstGeom>
          <a:noFill/>
          <a:ln w="9525">
            <a:noFill/>
            <a:miter lim="800000"/>
            <a:headEnd/>
            <a:tailEnd/>
          </a:ln>
        </p:spPr>
        <p:txBody>
          <a:bodyPr/>
          <a:lstStyle/>
          <a:p>
            <a:pPr algn="ctr"/>
            <a:r>
              <a:rPr lang="en-US" altLang="en-US" sz="2400" b="1">
                <a:solidFill>
                  <a:srgbClr val="002060"/>
                </a:solidFill>
                <a:latin typeface="Times New Roman" pitchFamily="18" charset="0"/>
              </a:rPr>
              <a:t>Commonly Occurred 3 STIs</a:t>
            </a:r>
            <a:endParaRPr lang="mn-MN" altLang="en-US" sz="2400" b="1">
              <a:solidFill>
                <a:srgbClr val="002060"/>
              </a:solidFill>
              <a:latin typeface="Times New Roman" pitchFamily="18" charset="0"/>
            </a:endParaRPr>
          </a:p>
          <a:p>
            <a:pPr algn="ctr"/>
            <a:r>
              <a:rPr lang="en-US" altLang="en-US" sz="2400" b="1">
                <a:solidFill>
                  <a:srgbClr val="002060"/>
                </a:solidFill>
                <a:latin typeface="Times New Roman" pitchFamily="18" charset="0"/>
              </a:rPr>
              <a:t>By first 9 months of last 3 years</a:t>
            </a:r>
            <a:endParaRPr lang="en-US" altLang="en-US" sz="2200" b="1">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381000" y="4800600"/>
            <a:ext cx="8305800" cy="1752600"/>
          </a:xfrm>
        </p:spPr>
        <p:txBody>
          <a:bodyPr/>
          <a:lstStyle/>
          <a:p>
            <a:pPr algn="just" defTabSz="450850" eaLnBrk="1" hangingPunct="1"/>
            <a:r>
              <a:rPr lang="mn-MN" altLang="en-US" sz="1800" smtClean="0">
                <a:latin typeface="Tahoma" pitchFamily="34" charset="0"/>
                <a:cs typeface="Times New Roman" pitchFamily="18" charset="0"/>
              </a:rPr>
              <a:t>	</a:t>
            </a:r>
            <a:r>
              <a:rPr lang="en-US" altLang="en-US" sz="1800" smtClean="0">
                <a:latin typeface="Tahoma" pitchFamily="34" charset="0"/>
                <a:cs typeface="Times New Roman" pitchFamily="18" charset="0"/>
              </a:rPr>
              <a:t>A trend for increase in the number of reported congenital syphilis cases has been observed in the last 3 years. Of the total of 25 cases reported in 2012, Dornogovi aimag reported 3, Orhon -4, Uvurkhangai-</a:t>
            </a:r>
            <a:r>
              <a:rPr lang="mn-MN" altLang="en-US" sz="1800" smtClean="0">
                <a:latin typeface="Tahoma" pitchFamily="34" charset="0"/>
                <a:cs typeface="Times New Roman" pitchFamily="18" charset="0"/>
              </a:rPr>
              <a:t>1, </a:t>
            </a:r>
            <a:r>
              <a:rPr lang="en-US" altLang="en-US" sz="1800" smtClean="0">
                <a:latin typeface="Tahoma" pitchFamily="34" charset="0"/>
                <a:cs typeface="Times New Roman" pitchFamily="18" charset="0"/>
              </a:rPr>
              <a:t>Uvs -</a:t>
            </a:r>
            <a:r>
              <a:rPr lang="mn-MN" altLang="en-US" sz="1800" smtClean="0">
                <a:latin typeface="Tahoma" pitchFamily="34" charset="0"/>
                <a:cs typeface="Times New Roman" pitchFamily="18" charset="0"/>
              </a:rPr>
              <a:t>1, </a:t>
            </a:r>
            <a:r>
              <a:rPr lang="en-US" altLang="en-US" sz="1800" smtClean="0">
                <a:latin typeface="Tahoma" pitchFamily="34" charset="0"/>
                <a:cs typeface="Times New Roman" pitchFamily="18" charset="0"/>
              </a:rPr>
              <a:t>Khentii-</a:t>
            </a:r>
            <a:r>
              <a:rPr lang="mn-MN" altLang="en-US" sz="1800" smtClean="0">
                <a:latin typeface="Tahoma" pitchFamily="34" charset="0"/>
                <a:cs typeface="Times New Roman" pitchFamily="18" charset="0"/>
              </a:rPr>
              <a:t>1,</a:t>
            </a:r>
            <a:r>
              <a:rPr lang="en-US" altLang="en-US" sz="1800" smtClean="0">
                <a:latin typeface="Tahoma" pitchFamily="34" charset="0"/>
                <a:cs typeface="Times New Roman" pitchFamily="18" charset="0"/>
              </a:rPr>
              <a:t> and Ulaanbaatar -15 cases</a:t>
            </a:r>
            <a:r>
              <a:rPr lang="mn-MN" altLang="en-US" sz="1800" smtClean="0">
                <a:latin typeface="Tahoma" pitchFamily="34" charset="0"/>
                <a:cs typeface="Times New Roman" pitchFamily="18" charset="0"/>
              </a:rPr>
              <a:t>.</a:t>
            </a:r>
            <a:endParaRPr lang="en-US" altLang="en-US" sz="1800" smtClean="0">
              <a:latin typeface="Tahoma" pitchFamily="34" charset="0"/>
              <a:cs typeface="Times New Roman" pitchFamily="18" charset="0"/>
            </a:endParaRPr>
          </a:p>
        </p:txBody>
      </p:sp>
      <p:graphicFrame>
        <p:nvGraphicFramePr>
          <p:cNvPr id="4" name="グラフ 5"/>
          <p:cNvGraphicFramePr>
            <a:graphicFrameLocks/>
          </p:cNvGraphicFramePr>
          <p:nvPr/>
        </p:nvGraphicFramePr>
        <p:xfrm>
          <a:off x="609600" y="457200"/>
          <a:ext cx="76962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1952</TotalTime>
  <Words>2383</Words>
  <Application>Microsoft Office PowerPoint</Application>
  <PresentationFormat>On-screen Show (4:3)</PresentationFormat>
  <Paragraphs>268</Paragraphs>
  <Slides>28</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​​テーマ</vt:lpstr>
      <vt:lpstr>1_Office ​​テーマ</vt:lpstr>
      <vt:lpstr>Microsoft Office Excel 97-2003 Worksheet</vt:lpstr>
      <vt:lpstr> Current Situation of HIV/AIDS/STI  in Mongolia, Implementing Interventions and Future Considerations   HRO Meeting  December 4, 2013  </vt:lpstr>
      <vt:lpstr>Cumulative number of HIV cases and deaths registered in Mongolia   (1992-November 25, 2013 )</vt:lpstr>
      <vt:lpstr>Global HIV/AIDS situation</vt:lpstr>
      <vt:lpstr>Gender Distribution of HIV/AIDS cases  Registered in Mongolia</vt:lpstr>
      <vt:lpstr>Rate of 3 Most Commonly Occurring STIs: syphilis, gonorrhea and trichomoniasis (per 10,000 population, 1993-2012)</vt:lpstr>
      <vt:lpstr> A total of 43,405 cases of 25 types of infectious diseases were reported in 2012. The three most commonly occurring STIs contributed 33.5% of all infectious diseases reported in the country</vt:lpstr>
      <vt:lpstr>Slide 7</vt:lpstr>
      <vt:lpstr>Slide 8</vt:lpstr>
      <vt:lpstr> A trend for increase in the number of reported congenital syphilis cases has been observed in the last 3 years. Of the total of 25 cases reported in 2012, Dornogovi aimag reported 3, Orhon -4, Uvurkhangai-1, Uvs -1, Khentii-1, and Ulaanbaatar -15 cases.</vt:lpstr>
      <vt:lpstr>Policy Documents Followed Nationwide </vt:lpstr>
      <vt:lpstr>Monitoring and Evaluation of HIV/AIDS  Prevention Activities</vt:lpstr>
      <vt:lpstr>National spending assessment on HIV/AIDS treatment, care and prevention (2010-2011)</vt:lpstr>
      <vt:lpstr>External midterm review of the National Strategic Plan on HIV/AIDS and STI prevention (2010-2015)</vt:lpstr>
      <vt:lpstr>Slide 14</vt:lpstr>
      <vt:lpstr>National Strategic Plan: 7 objectives</vt:lpstr>
      <vt:lpstr>Findings of the Review Team</vt:lpstr>
      <vt:lpstr>Significant issues as potential barriers to achieving the Programme Objectives</vt:lpstr>
      <vt:lpstr>Issues and Recommendations from Review Team</vt:lpstr>
      <vt:lpstr>Issues and Recommendations from Review Team</vt:lpstr>
      <vt:lpstr>Issues and Recommendations from Review Team</vt:lpstr>
      <vt:lpstr>Issues and Recommendations from Review Team</vt:lpstr>
      <vt:lpstr>Issues and Recommendations from Review Team</vt:lpstr>
      <vt:lpstr>Issues and Recommendations from Review Team</vt:lpstr>
      <vt:lpstr>Issues and Recommendations from Review Team</vt:lpstr>
      <vt:lpstr>Issues and Recommendations from Review Team</vt:lpstr>
      <vt:lpstr>Issues and Recommendations from Review Team</vt:lpstr>
      <vt:lpstr>Future considerations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juugii</dc:creator>
  <cp:lastModifiedBy>Odnoo Brown</cp:lastModifiedBy>
  <cp:revision>147</cp:revision>
  <dcterms:created xsi:type="dcterms:W3CDTF">2006-08-16T00:00:00Z</dcterms:created>
  <dcterms:modified xsi:type="dcterms:W3CDTF">2014-11-28T00:05:06Z</dcterms:modified>
</cp:coreProperties>
</file>