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2014/11/27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2014/11/27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981199"/>
          </a:xfrm>
        </p:spPr>
        <p:txBody>
          <a:bodyPr>
            <a:normAutofit fontScale="90000"/>
          </a:bodyPr>
          <a:lstStyle/>
          <a:p>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
            </a:r>
            <a:br>
              <a:rPr lang="en-US" b="1" dirty="0" smtClean="0">
                <a:latin typeface="Arial" pitchFamily="34" charset="0"/>
                <a:cs typeface="Arial" pitchFamily="34" charset="0"/>
              </a:rPr>
            </a:br>
            <a:r>
              <a:rPr lang="mn-MN" b="1" dirty="0" smtClean="0">
                <a:latin typeface="Arial" pitchFamily="34" charset="0"/>
                <a:cs typeface="Arial" pitchFamily="34" charset="0"/>
              </a:rPr>
              <a:t>Эрүүл </a:t>
            </a:r>
            <a:r>
              <a:rPr lang="mn-MN" b="1" dirty="0" smtClean="0">
                <a:latin typeface="Arial" pitchFamily="34" charset="0"/>
                <a:cs typeface="Arial" pitchFamily="34" charset="0"/>
              </a:rPr>
              <a:t>мэндийн нөлөөллийн </a:t>
            </a:r>
            <a:r>
              <a:rPr lang="mn-MN" b="1" dirty="0" smtClean="0">
                <a:latin typeface="Arial" pitchFamily="34" charset="0"/>
                <a:cs typeface="Arial" pitchFamily="34" charset="0"/>
              </a:rPr>
              <a:t>үнэлгээ</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
            </a:r>
            <a:br>
              <a:rPr lang="en-US" dirty="0" smtClean="0">
                <a:latin typeface="Arial" pitchFamily="34" charset="0"/>
                <a:cs typeface="Arial" pitchFamily="34" charset="0"/>
              </a:rPr>
            </a:br>
            <a:r>
              <a:rPr lang="en-US" sz="2700" dirty="0" smtClean="0">
                <a:latin typeface="Arial" pitchFamily="34" charset="0"/>
                <a:cs typeface="Arial" pitchFamily="34" charset="0"/>
              </a:rPr>
              <a:t>HRO Meeting</a:t>
            </a:r>
            <a:br>
              <a:rPr lang="en-US" sz="2700" dirty="0" smtClean="0">
                <a:latin typeface="Arial" pitchFamily="34" charset="0"/>
                <a:cs typeface="Arial" pitchFamily="34" charset="0"/>
              </a:rPr>
            </a:br>
            <a:r>
              <a:rPr lang="en-US" sz="2700" dirty="0" smtClean="0">
                <a:latin typeface="Arial" pitchFamily="34" charset="0"/>
                <a:cs typeface="Arial" pitchFamily="34" charset="0"/>
              </a:rPr>
              <a:t>May 29, 2013</a:t>
            </a:r>
            <a:endParaRPr lang="en-US" sz="2700" dirty="0">
              <a:latin typeface="Arial" pitchFamily="34" charset="0"/>
              <a:cs typeface="Arial" pitchFamily="34" charset="0"/>
            </a:endParaRPr>
          </a:p>
        </p:txBody>
      </p:sp>
      <p:sp>
        <p:nvSpPr>
          <p:cNvPr id="3" name="Subtitle 2"/>
          <p:cNvSpPr>
            <a:spLocks noGrp="1"/>
          </p:cNvSpPr>
          <p:nvPr>
            <p:ph type="subTitle" idx="1"/>
          </p:nvPr>
        </p:nvSpPr>
        <p:spPr>
          <a:xfrm>
            <a:off x="1371600" y="4724400"/>
            <a:ext cx="6400800" cy="914400"/>
          </a:xfrm>
        </p:spPr>
        <p:txBody>
          <a:bodyPr>
            <a:noAutofit/>
          </a:bodyPr>
          <a:lstStyle/>
          <a:p>
            <a:pPr algn="r"/>
            <a:r>
              <a:rPr lang="mn-MN" sz="2800" dirty="0" smtClean="0">
                <a:solidFill>
                  <a:schemeClr val="tx1"/>
                </a:solidFill>
                <a:latin typeface="Arial" pitchFamily="34" charset="0"/>
                <a:cs typeface="Arial" pitchFamily="34" charset="0"/>
              </a:rPr>
              <a:t>Н.Цогзолмаа</a:t>
            </a:r>
          </a:p>
          <a:p>
            <a:pPr algn="r"/>
            <a:r>
              <a:rPr lang="mn-MN" sz="2800" dirty="0" smtClean="0">
                <a:solidFill>
                  <a:schemeClr val="tx1"/>
                </a:solidFill>
                <a:latin typeface="Arial" pitchFamily="34" charset="0"/>
                <a:cs typeface="Arial" pitchFamily="34" charset="0"/>
              </a:rPr>
              <a:t>ЭМЯ</a:t>
            </a:r>
            <a:endParaRPr lang="en-US" sz="2800" dirty="0">
              <a:solidFill>
                <a:schemeClr val="tx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dirty="0" smtClean="0"/>
              <a:t>Үндэслэл</a:t>
            </a:r>
            <a:endParaRPr lang="en-US" dirty="0"/>
          </a:p>
        </p:txBody>
      </p:sp>
      <p:sp>
        <p:nvSpPr>
          <p:cNvPr id="3" name="Content Placeholder 2"/>
          <p:cNvSpPr>
            <a:spLocks noGrp="1"/>
          </p:cNvSpPr>
          <p:nvPr>
            <p:ph idx="1"/>
          </p:nvPr>
        </p:nvSpPr>
        <p:spPr/>
        <p:txBody>
          <a:bodyPr>
            <a:normAutofit fontScale="85000" lnSpcReduction="20000"/>
          </a:bodyPr>
          <a:lstStyle/>
          <a:p>
            <a:r>
              <a:rPr lang="mn-MN" dirty="0" smtClean="0"/>
              <a:t>Ихэнх улс оронд Эрүүл мэндийн нөлөөллийн үнэлгээ нь Орчны нөлөөллийн үнэлгээний хэсэг байдаг</a:t>
            </a:r>
          </a:p>
          <a:p>
            <a:r>
              <a:rPr lang="mn-MN" dirty="0" smtClean="0"/>
              <a:t>Монгол Улсад Байгаль орчинд нөлөөлөх байдлын үнэлгээний тухай хуулийн 7.7 Нөлөөллийн үнэлгээний журам, аргачлалыг Засгийн газар батлах бөгөөд уг журам, аргачлалд байгаль орчинд нөлөөлөх байдлын үнэлгээтэй холбоотой асуудал, үнэлгээний шинжилгээ, хянан магадлагаа болон мэргэжлийн зөвлөлийн үйл ажиллагаа, нийгэм, эрүүл мэндийн нөлөөллийн үнэлгээний талаархи зохицуулалтыг тусгана</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n-MN" dirty="0" smtClean="0"/>
              <a:t>Байгаль орчны стратегийн үнэлгээ</a:t>
            </a:r>
            <a:endParaRPr lang="en-US" dirty="0"/>
          </a:p>
        </p:txBody>
      </p:sp>
      <p:sp>
        <p:nvSpPr>
          <p:cNvPr id="3" name="Content Placeholder 2"/>
          <p:cNvSpPr>
            <a:spLocks noGrp="1"/>
          </p:cNvSpPr>
          <p:nvPr>
            <p:ph idx="1"/>
          </p:nvPr>
        </p:nvSpPr>
        <p:spPr/>
        <p:txBody>
          <a:bodyPr/>
          <a:lstStyle/>
          <a:p>
            <a:r>
              <a:rPr lang="mn-MN" dirty="0" smtClean="0"/>
              <a:t>Улсын болон бүс нутаг, салбарын хэмжээнд баримтлах бодлого, хэрэгжүүлэх хөгжлийн хөтөлбөр, төлөвлөгөөг боловсруулах явцад түүний хэрэгжилтээс байгаль орчин, нийгэм, хүний эрүүл мэндэд учирч болзошгүй эрсдэл, сөрөг нөлөөлөл, үр дагаврыг уур амьсгалын өөрчлөлтийн чиг хандлаг, байгалийн гашигт үзэгдэлтэй уялдуулан тодорхойлохыг</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n-MN" dirty="0" smtClean="0"/>
              <a:t>Байгаль орчны стратегийн үнэлгээ</a:t>
            </a:r>
            <a:endParaRPr lang="en-US" dirty="0"/>
          </a:p>
        </p:txBody>
      </p:sp>
      <p:sp>
        <p:nvSpPr>
          <p:cNvPr id="3" name="Content Placeholder 2"/>
          <p:cNvSpPr>
            <a:spLocks noGrp="1"/>
          </p:cNvSpPr>
          <p:nvPr>
            <p:ph idx="1"/>
          </p:nvPr>
        </p:nvSpPr>
        <p:spPr/>
        <p:txBody>
          <a:bodyPr>
            <a:normAutofit fontScale="70000" lnSpcReduction="20000"/>
          </a:bodyPr>
          <a:lstStyle/>
          <a:p>
            <a:r>
              <a:rPr lang="mn-MN" dirty="0" smtClean="0"/>
              <a:t>БАЙГАЛЬ ОРЧНЫ СТРАТЕГИЙН БОЛОН ХУРИМТЛАГДАХ НӨЛӨӨЛЛИЙН ҮНЭЛГЭЭНИЙ ЖУРМЫН ТӨСӨЛ</a:t>
            </a:r>
          </a:p>
          <a:p>
            <a:pPr lvl="0"/>
            <a:r>
              <a:rPr lang="mn-MN" dirty="0" smtClean="0"/>
              <a:t>Энэхүү журам нь хавсралтанд ороогүй боловч байгаль орчинд нөлөөлөх магадлалтай бусад бодлогын баримт бичгийг боловсруулах, шинэчлэхэд баримтлах ерөнхий чиглэл болно</a:t>
            </a:r>
            <a:r>
              <a:rPr lang="en-US" dirty="0" smtClean="0"/>
              <a:t> </a:t>
            </a:r>
          </a:p>
          <a:p>
            <a:r>
              <a:rPr lang="mn-MN" dirty="0" smtClean="0"/>
              <a:t>Хувийн болон төрийн хэвшлийн хэлбэрээс үл хамааран 2 ба түүнээс дээш төслийн үйл ажиллагааны хам ба эсвэл давхардлын нөлөөллийн улмаас ихээхэн хэмжээний сөрөг нөлөөлөл тухайн газар, бүс нутаг, сав газрын хүн амын эрүүл мэнд, байгаль орчинд учирсан нь нотлогдсон эсвэл болзошгүй тохиолдолд Байгаль орчны асуудал эрхэлсэн засгийн газрын гишүүн нь хуримтлагдах байдлын үнэлгээ хийхийг Байгаль орчны асуудал эрхэлсэн төрийн захиргааны төв байгууллагад үүрэг болгоно</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n-MN" dirty="0" smtClean="0"/>
              <a:t>Хуримтлагдах нөлөөллийн үнэлгээ</a:t>
            </a:r>
            <a:endParaRPr lang="en-US" dirty="0"/>
          </a:p>
        </p:txBody>
      </p:sp>
      <p:sp>
        <p:nvSpPr>
          <p:cNvPr id="3" name="Content Placeholder 2"/>
          <p:cNvSpPr>
            <a:spLocks noGrp="1"/>
          </p:cNvSpPr>
          <p:nvPr>
            <p:ph idx="1"/>
          </p:nvPr>
        </p:nvSpPr>
        <p:spPr/>
        <p:txBody>
          <a:bodyPr/>
          <a:lstStyle/>
          <a:p>
            <a:r>
              <a:rPr lang="mn-MN" dirty="0" smtClean="0"/>
              <a:t>Тодорхой бүс нутаг, сав газарт иргэн, аж ахуйн нэгж, байгууллагаас хэрэгжүүлж байгаа төслүүдээс хүн амын эрүүл мэндэд үзүүлж байгаа хам болон давхардмал сөрөг нөлөөллийг тодорхойлж, түүнийг бууруулах, арилгах арга хэмжээ тогтоохыг</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n-MN" dirty="0" smtClean="0"/>
              <a:t>Хуримтлагдах нөлөөллийн үнэлгээ</a:t>
            </a:r>
            <a:endParaRPr lang="en-US" dirty="0"/>
          </a:p>
        </p:txBody>
      </p:sp>
      <p:sp>
        <p:nvSpPr>
          <p:cNvPr id="3" name="Content Placeholder 2"/>
          <p:cNvSpPr>
            <a:spLocks noGrp="1"/>
          </p:cNvSpPr>
          <p:nvPr>
            <p:ph idx="1"/>
          </p:nvPr>
        </p:nvSpPr>
        <p:spPr/>
        <p:txBody>
          <a:bodyPr>
            <a:normAutofit fontScale="55000" lnSpcReduction="20000"/>
          </a:bodyPr>
          <a:lstStyle/>
          <a:p>
            <a:r>
              <a:rPr lang="mn-MN" dirty="0" smtClean="0"/>
              <a:t>7</a:t>
            </a:r>
            <a:r>
              <a:rPr lang="en-US" dirty="0" smtClean="0"/>
              <a:t>.</a:t>
            </a:r>
            <a:r>
              <a:rPr lang="mn-MN" dirty="0" smtClean="0"/>
              <a:t>5</a:t>
            </a:r>
            <a:r>
              <a:rPr lang="en-US" dirty="0" smtClean="0"/>
              <a:t>	</a:t>
            </a:r>
            <a:r>
              <a:rPr lang="mn-MN" dirty="0" smtClean="0"/>
              <a:t>Хуримтлагдах байдлын үнэлгээний тайланд дараах асуудлыг зайлшгүй тусгасан байна. Үүнд:</a:t>
            </a:r>
            <a:endParaRPr lang="en-US" sz="2800" dirty="0" smtClean="0"/>
          </a:p>
          <a:p>
            <a:pPr lvl="1"/>
            <a:r>
              <a:rPr lang="mn-MN" dirty="0" smtClean="0"/>
              <a:t>Тухайн бүс нутаг</a:t>
            </a:r>
            <a:r>
              <a:rPr lang="en-US" dirty="0" smtClean="0"/>
              <a:t>/</a:t>
            </a:r>
            <a:r>
              <a:rPr lang="mn-MN" dirty="0" smtClean="0"/>
              <a:t>газарт тулгарсан хүндрэлтэй асуудлыг тодорхойлсон байдал</a:t>
            </a:r>
            <a:r>
              <a:rPr lang="en-US" dirty="0" smtClean="0"/>
              <a:t>;</a:t>
            </a:r>
            <a:endParaRPr lang="en-US" sz="2400" dirty="0" smtClean="0"/>
          </a:p>
          <a:p>
            <a:pPr lvl="1"/>
            <a:r>
              <a:rPr lang="mn-MN" dirty="0" smtClean="0"/>
              <a:t>Тухайн бүс нутгийн хувьд зохимжтой индикатор болох ус, хөрс гэх мэт байгаль орчны бүрэлдэхүүн хэсгүүдийг тодорхойлсон байдал</a:t>
            </a:r>
            <a:r>
              <a:rPr lang="en-US" dirty="0" smtClean="0"/>
              <a:t>;</a:t>
            </a:r>
            <a:endParaRPr lang="en-US" sz="2400" dirty="0" smtClean="0"/>
          </a:p>
          <a:p>
            <a:pPr lvl="1"/>
            <a:r>
              <a:rPr lang="mn-MN" dirty="0" smtClean="0"/>
              <a:t>Нөлөөллийн орон зай, цаг хугацааны хил хязгаар тогтоосон байдал</a:t>
            </a:r>
            <a:r>
              <a:rPr lang="en-US" dirty="0" smtClean="0"/>
              <a:t>;</a:t>
            </a:r>
            <a:endParaRPr lang="en-US" sz="2400" dirty="0" smtClean="0"/>
          </a:p>
          <a:p>
            <a:pPr lvl="1"/>
            <a:r>
              <a:rPr lang="mn-MN" dirty="0" smtClean="0"/>
              <a:t>Байгаль орчин, </a:t>
            </a:r>
            <a:r>
              <a:rPr lang="mn-MN" dirty="0" smtClean="0">
                <a:solidFill>
                  <a:srgbClr val="FF0000"/>
                </a:solidFill>
              </a:rPr>
              <a:t>хүрээлэн буй орчин, хүний эрүүл мэндэд </a:t>
            </a:r>
            <a:r>
              <a:rPr lang="mn-MN" dirty="0" smtClean="0"/>
              <a:t>онцгой сөрөг нөлөөлөл үзүүлж байж болзошгүй орон зай, цаг хугацааны хил хязгаарт явагдаж буй бүх л үйл ажиллагаа</a:t>
            </a:r>
            <a:r>
              <a:rPr lang="en-US" dirty="0" smtClean="0"/>
              <a:t>;</a:t>
            </a:r>
            <a:endParaRPr lang="en-US" sz="2400" dirty="0" smtClean="0"/>
          </a:p>
          <a:p>
            <a:pPr lvl="1"/>
            <a:r>
              <a:rPr lang="mn-MN" dirty="0" smtClean="0"/>
              <a:t>Байгаль орчин, </a:t>
            </a:r>
            <a:r>
              <a:rPr lang="mn-MN" dirty="0" smtClean="0">
                <a:solidFill>
                  <a:srgbClr val="FF0000"/>
                </a:solidFill>
              </a:rPr>
              <a:t>хүрээлэн буй орчин, хүний эрүүл мэндэд </a:t>
            </a:r>
            <a:r>
              <a:rPr lang="mn-MN" dirty="0" smtClean="0"/>
              <a:t>учирч болзошгүй нөлөөллийн хэлбэрүүдийг тогтоосон байдал</a:t>
            </a:r>
            <a:r>
              <a:rPr lang="en-US" dirty="0" smtClean="0"/>
              <a:t>;</a:t>
            </a:r>
            <a:endParaRPr lang="en-US" sz="2400" dirty="0" smtClean="0"/>
          </a:p>
          <a:p>
            <a:pPr lvl="1"/>
            <a:r>
              <a:rPr lang="mn-MN" dirty="0" smtClean="0"/>
              <a:t>Байгаль орчны төлөв байдлын үнэлгээний хүрээнд хийгдсэн байх ёстой бүс нутгийн байгаль орчин, </a:t>
            </a:r>
            <a:r>
              <a:rPr lang="mn-MN" dirty="0" smtClean="0">
                <a:solidFill>
                  <a:srgbClr val="FF0000"/>
                </a:solidFill>
              </a:rPr>
              <a:t>хүрээлэн буй орчин, хүний эрүүл мэндийн </a:t>
            </a:r>
            <a:r>
              <a:rPr lang="mn-MN" dirty="0" smtClean="0"/>
              <a:t>анхдагч мэдээллүүдийг цуглуулах</a:t>
            </a:r>
            <a:r>
              <a:rPr lang="en-US" dirty="0" smtClean="0"/>
              <a:t>;</a:t>
            </a:r>
            <a:endParaRPr lang="en-US" sz="2400" dirty="0" smtClean="0"/>
          </a:p>
          <a:p>
            <a:pPr lvl="1"/>
            <a:r>
              <a:rPr lang="mn-MN" dirty="0" smtClean="0"/>
              <a:t>Тухайн бүс нутгийн онцгой ач холбогдолтой байгаль орчин, </a:t>
            </a:r>
            <a:r>
              <a:rPr lang="mn-MN" dirty="0" smtClean="0">
                <a:solidFill>
                  <a:srgbClr val="FF0000"/>
                </a:solidFill>
              </a:rPr>
              <a:t>хүрээлэн буй орчин, хүний эрүүл мэндэд</a:t>
            </a:r>
            <a:r>
              <a:rPr lang="mn-MN" dirty="0" smtClean="0"/>
              <a:t> үзүүлсэн нөлөөллийн үнэлгээ</a:t>
            </a:r>
            <a:r>
              <a:rPr lang="en-US" dirty="0" smtClean="0"/>
              <a:t>;</a:t>
            </a:r>
            <a:endParaRPr lang="en-US" sz="2400" dirty="0" smtClean="0"/>
          </a:p>
          <a:p>
            <a:pPr lvl="1"/>
            <a:r>
              <a:rPr lang="mn-MN" dirty="0" smtClean="0"/>
              <a:t>Сөрөг нөлөөллийг бууруулах боломжит хувилбарууд</a:t>
            </a:r>
            <a:r>
              <a:rPr lang="en-US" dirty="0" smtClean="0"/>
              <a:t>;</a:t>
            </a:r>
            <a:endParaRPr lang="en-US" sz="2400" dirty="0" smtClean="0"/>
          </a:p>
          <a:p>
            <a:pPr lvl="1"/>
            <a:r>
              <a:rPr lang="mn-MN" dirty="0" smtClean="0"/>
              <a:t>Бууруулах боломжгүй байгаль орчин, </a:t>
            </a:r>
            <a:r>
              <a:rPr lang="mn-MN" dirty="0" smtClean="0">
                <a:solidFill>
                  <a:srgbClr val="FF0000"/>
                </a:solidFill>
              </a:rPr>
              <a:t>хүрээлэн буй орчин, хүний эрүүл мэндэд </a:t>
            </a:r>
            <a:r>
              <a:rPr lang="mn-MN" dirty="0" smtClean="0"/>
              <a:t>учирсан их хэмжээний сөрөг нөлөөллийн үнэлгээ</a:t>
            </a:r>
            <a:r>
              <a:rPr lang="en-US" dirty="0" smtClean="0"/>
              <a:t>;</a:t>
            </a:r>
            <a:endParaRPr lang="en-US" sz="2400" dirty="0" smtClean="0"/>
          </a:p>
          <a:p>
            <a:pPr lvl="1"/>
            <a:r>
              <a:rPr lang="mn-MN" dirty="0" smtClean="0"/>
              <a:t>Цаашид авах арга хэмжээний төлөвлөгөө, үе шатууд, түүний хэрэгжилтэнд хяналт тавих шалгуур үзүүлэлтүүд</a:t>
            </a:r>
            <a:endParaRPr lang="en-US" sz="2400" dirty="0" smtClean="0"/>
          </a:p>
          <a:p>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266</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Эрүүл мэндийн нөлөөллийн үнэлгээ  HRO Meeting May 29, 2013</vt:lpstr>
      <vt:lpstr>Үндэслэл</vt:lpstr>
      <vt:lpstr>Байгаль орчны стратегийн үнэлгээ</vt:lpstr>
      <vt:lpstr>Байгаль орчны стратегийн үнэлгээ</vt:lpstr>
      <vt:lpstr>Хуримтлагдах нөлөөллийн үнэлгээ</vt:lpstr>
      <vt:lpstr>Хуримтлагдах нөлөөллийн үнэлгээ</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Эрүүл мэндийн нөлөөллийн үнэлгээ</dc:title>
  <dc:creator>Tsogzolmaa</dc:creator>
  <cp:lastModifiedBy>Odnoo Brown</cp:lastModifiedBy>
  <cp:revision>25</cp:revision>
  <dcterms:created xsi:type="dcterms:W3CDTF">2006-08-16T00:00:00Z</dcterms:created>
  <dcterms:modified xsi:type="dcterms:W3CDTF">2014-11-28T00:09:45Z</dcterms:modified>
</cp:coreProperties>
</file>