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handoutMasterIdLst>
    <p:handoutMasterId r:id="rId30"/>
  </p:handoutMasterIdLst>
  <p:sldIdLst>
    <p:sldId id="256" r:id="rId2"/>
    <p:sldId id="257" r:id="rId3"/>
    <p:sldId id="259" r:id="rId4"/>
    <p:sldId id="258" r:id="rId5"/>
    <p:sldId id="283" r:id="rId6"/>
    <p:sldId id="260" r:id="rId7"/>
    <p:sldId id="262" r:id="rId8"/>
    <p:sldId id="261" r:id="rId9"/>
    <p:sldId id="263" r:id="rId10"/>
    <p:sldId id="270" r:id="rId11"/>
    <p:sldId id="271" r:id="rId12"/>
    <p:sldId id="281" r:id="rId13"/>
    <p:sldId id="264" r:id="rId14"/>
    <p:sldId id="265" r:id="rId15"/>
    <p:sldId id="266" r:id="rId16"/>
    <p:sldId id="267" r:id="rId17"/>
    <p:sldId id="268" r:id="rId18"/>
    <p:sldId id="280" r:id="rId19"/>
    <p:sldId id="282" r:id="rId20"/>
    <p:sldId id="276" r:id="rId21"/>
    <p:sldId id="277" r:id="rId22"/>
    <p:sldId id="278" r:id="rId23"/>
    <p:sldId id="269" r:id="rId24"/>
    <p:sldId id="273" r:id="rId25"/>
    <p:sldId id="274" r:id="rId26"/>
    <p:sldId id="275" r:id="rId27"/>
    <p:sldId id="284" r:id="rId28"/>
    <p:sldId id="285"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view3D>
      <c:perspective val="30"/>
    </c:view3D>
    <c:plotArea>
      <c:layout/>
      <c:line3DChart>
        <c:grouping val="standard"/>
        <c:ser>
          <c:idx val="0"/>
          <c:order val="0"/>
          <c:tx>
            <c:strRef>
              <c:f>Sheet1!$B$1</c:f>
              <c:strCache>
                <c:ptCount val="1"/>
                <c:pt idx="0">
                  <c:v>Яаралтай тусламж авсан</c:v>
                </c:pt>
              </c:strCache>
            </c:strRef>
          </c:tx>
          <c:spPr>
            <a:solidFill>
              <a:srgbClr val="0070C0"/>
            </a:solidFill>
          </c:spPr>
          <c:dLbls>
            <c:dLbl>
              <c:idx val="0"/>
              <c:layout>
                <c:manualLayout>
                  <c:x val="-6.944444444444451E-3"/>
                  <c:y val="-5.5555555555555552E-2"/>
                </c:manualLayout>
              </c:layout>
              <c:showVal val="1"/>
            </c:dLbl>
            <c:dLbl>
              <c:idx val="1"/>
              <c:layout>
                <c:manualLayout>
                  <c:x val="-1.3888888888888864E-2"/>
                  <c:y val="-6.3492063492063516E-2"/>
                </c:manualLayout>
              </c:layout>
              <c:showVal val="1"/>
            </c:dLbl>
            <c:dLbl>
              <c:idx val="2"/>
              <c:layout>
                <c:manualLayout>
                  <c:x val="-9.2592592592592744E-3"/>
                  <c:y val="-6.3492063492063516E-2"/>
                </c:manualLayout>
              </c:layout>
              <c:showVal val="1"/>
            </c:dLbl>
            <c:dLbl>
              <c:idx val="3"/>
              <c:layout>
                <c:manualLayout>
                  <c:x val="-1.1574074074074075E-2"/>
                  <c:y val="-6.3492063492063516E-2"/>
                </c:manualLayout>
              </c:layout>
              <c:showVal val="1"/>
            </c:dLbl>
            <c:txPr>
              <a:bodyPr/>
              <a:lstStyle/>
              <a:p>
                <a:pPr>
                  <a:defRPr sz="1100" b="1">
                    <a:solidFill>
                      <a:srgbClr val="002060"/>
                    </a:solidFill>
                    <a:latin typeface="Arial" pitchFamily="34" charset="0"/>
                    <a:cs typeface="Arial" pitchFamily="34" charset="0"/>
                  </a:defRPr>
                </a:pPr>
                <a:endParaRPr lang="en-US"/>
              </a:p>
            </c:txPr>
            <c:showVal val="1"/>
          </c:dLbls>
          <c:cat>
            <c:numRef>
              <c:f>Sheet1!$A$2:$A$6</c:f>
              <c:numCache>
                <c:formatCode>General</c:formatCode>
                <c:ptCount val="5"/>
                <c:pt idx="0">
                  <c:v>2008</c:v>
                </c:pt>
                <c:pt idx="1">
                  <c:v>2009</c:v>
                </c:pt>
                <c:pt idx="2">
                  <c:v>2010</c:v>
                </c:pt>
                <c:pt idx="3">
                  <c:v>2011</c:v>
                </c:pt>
                <c:pt idx="4">
                  <c:v>2012</c:v>
                </c:pt>
              </c:numCache>
            </c:numRef>
          </c:cat>
          <c:val>
            <c:numRef>
              <c:f>Sheet1!$B$2:$B$6</c:f>
              <c:numCache>
                <c:formatCode>General</c:formatCode>
                <c:ptCount val="5"/>
                <c:pt idx="0">
                  <c:v>58721</c:v>
                </c:pt>
                <c:pt idx="1">
                  <c:v>61137</c:v>
                </c:pt>
                <c:pt idx="2">
                  <c:v>71078</c:v>
                </c:pt>
                <c:pt idx="3">
                  <c:v>72135</c:v>
                </c:pt>
                <c:pt idx="4">
                  <c:v>77169</c:v>
                </c:pt>
              </c:numCache>
            </c:numRef>
          </c:val>
        </c:ser>
        <c:ser>
          <c:idx val="1"/>
          <c:order val="1"/>
          <c:tx>
            <c:strRef>
              <c:f>Sheet1!$C$1</c:f>
              <c:strCache>
                <c:ptCount val="1"/>
                <c:pt idx="0">
                  <c:v>Хэвтэж эмчлүүлсэн</c:v>
                </c:pt>
              </c:strCache>
            </c:strRef>
          </c:tx>
          <c:spPr>
            <a:solidFill>
              <a:srgbClr val="FF6699"/>
            </a:solidFill>
          </c:spPr>
          <c:dLbls>
            <c:dLbl>
              <c:idx val="0"/>
              <c:layout>
                <c:manualLayout>
                  <c:x val="-4.3981481481481489E-2"/>
                  <c:y val="5.5555555555555615E-2"/>
                </c:manualLayout>
              </c:layout>
              <c:showVal val="1"/>
            </c:dLbl>
            <c:dLbl>
              <c:idx val="1"/>
              <c:layout>
                <c:manualLayout>
                  <c:x val="-1.3888888888888904E-2"/>
                  <c:y val="4.761904761904763E-2"/>
                </c:manualLayout>
              </c:layout>
              <c:showVal val="1"/>
            </c:dLbl>
            <c:dLbl>
              <c:idx val="2"/>
              <c:layout>
                <c:manualLayout>
                  <c:x val="-2.0833333333333356E-2"/>
                  <c:y val="5.5555555555555511E-2"/>
                </c:manualLayout>
              </c:layout>
              <c:showVal val="1"/>
            </c:dLbl>
            <c:dLbl>
              <c:idx val="3"/>
              <c:layout>
                <c:manualLayout>
                  <c:x val="-2.0833333333333356E-2"/>
                  <c:y val="6.3492063492063433E-2"/>
                </c:manualLayout>
              </c:layout>
              <c:showVal val="1"/>
            </c:dLbl>
            <c:dLbl>
              <c:idx val="4"/>
              <c:layout>
                <c:manualLayout>
                  <c:x val="-2.7777777777777821E-2"/>
                  <c:y val="9.1269841269841265E-2"/>
                </c:manualLayout>
              </c:layout>
              <c:showVal val="1"/>
            </c:dLbl>
            <c:txPr>
              <a:bodyPr/>
              <a:lstStyle/>
              <a:p>
                <a:pPr>
                  <a:defRPr sz="1100" b="1">
                    <a:solidFill>
                      <a:srgbClr val="C00000"/>
                    </a:solidFill>
                    <a:latin typeface="Arial" pitchFamily="34" charset="0"/>
                    <a:cs typeface="Arial" pitchFamily="34" charset="0"/>
                  </a:defRPr>
                </a:pPr>
                <a:endParaRPr lang="en-US"/>
              </a:p>
            </c:txPr>
            <c:showVal val="1"/>
          </c:dLbls>
          <c:cat>
            <c:numRef>
              <c:f>Sheet1!$A$2:$A$6</c:f>
              <c:numCache>
                <c:formatCode>General</c:formatCode>
                <c:ptCount val="5"/>
                <c:pt idx="0">
                  <c:v>2008</c:v>
                </c:pt>
                <c:pt idx="1">
                  <c:v>2009</c:v>
                </c:pt>
                <c:pt idx="2">
                  <c:v>2010</c:v>
                </c:pt>
                <c:pt idx="3">
                  <c:v>2011</c:v>
                </c:pt>
                <c:pt idx="4">
                  <c:v>2012</c:v>
                </c:pt>
              </c:numCache>
            </c:numRef>
          </c:cat>
          <c:val>
            <c:numRef>
              <c:f>Sheet1!$C$2:$C$6</c:f>
              <c:numCache>
                <c:formatCode>General</c:formatCode>
                <c:ptCount val="5"/>
                <c:pt idx="0">
                  <c:v>11170</c:v>
                </c:pt>
                <c:pt idx="1">
                  <c:v>11186</c:v>
                </c:pt>
                <c:pt idx="2">
                  <c:v>11863</c:v>
                </c:pt>
                <c:pt idx="3">
                  <c:v>12154</c:v>
                </c:pt>
                <c:pt idx="4">
                  <c:v>11994</c:v>
                </c:pt>
              </c:numCache>
            </c:numRef>
          </c:val>
        </c:ser>
        <c:ser>
          <c:idx val="2"/>
          <c:order val="2"/>
          <c:tx>
            <c:strRef>
              <c:f>Sheet1!$D$1</c:f>
              <c:strCache>
                <c:ptCount val="1"/>
                <c:pt idx="0">
                  <c:v>Мэс засал хийлгэсэн</c:v>
                </c:pt>
              </c:strCache>
            </c:strRef>
          </c:tx>
          <c:spPr>
            <a:solidFill>
              <a:srgbClr val="00B050"/>
            </a:solidFill>
          </c:spPr>
          <c:dLbls>
            <c:dLbl>
              <c:idx val="0"/>
              <c:layout>
                <c:manualLayout>
                  <c:x val="-3.4722222222222231E-2"/>
                  <c:y val="-4.761904761904763E-2"/>
                </c:manualLayout>
              </c:layout>
              <c:showVal val="1"/>
            </c:dLbl>
            <c:dLbl>
              <c:idx val="1"/>
              <c:layout>
                <c:manualLayout>
                  <c:x val="-2.314814814814815E-2"/>
                  <c:y val="-5.5555555555555455E-2"/>
                </c:manualLayout>
              </c:layout>
              <c:showVal val="1"/>
            </c:dLbl>
            <c:dLbl>
              <c:idx val="2"/>
              <c:layout>
                <c:manualLayout>
                  <c:x val="-1.6203703703703706E-2"/>
                  <c:y val="-6.7460317460317568E-2"/>
                </c:manualLayout>
              </c:layout>
              <c:showVal val="1"/>
            </c:dLbl>
            <c:dLbl>
              <c:idx val="3"/>
              <c:layout>
                <c:manualLayout>
                  <c:x val="-9.2592592592592744E-3"/>
                  <c:y val="-5.9523809523809597E-2"/>
                </c:manualLayout>
              </c:layout>
              <c:showVal val="1"/>
            </c:dLbl>
            <c:txPr>
              <a:bodyPr/>
              <a:lstStyle/>
              <a:p>
                <a:pPr>
                  <a:defRPr sz="1100" b="1">
                    <a:solidFill>
                      <a:srgbClr val="336600"/>
                    </a:solidFill>
                    <a:latin typeface="Arial" pitchFamily="34" charset="0"/>
                    <a:cs typeface="Arial" pitchFamily="34" charset="0"/>
                  </a:defRPr>
                </a:pPr>
                <a:endParaRPr lang="en-US"/>
              </a:p>
            </c:txPr>
            <c:showVal val="1"/>
          </c:dLbls>
          <c:cat>
            <c:numRef>
              <c:f>Sheet1!$A$2:$A$6</c:f>
              <c:numCache>
                <c:formatCode>General</c:formatCode>
                <c:ptCount val="5"/>
                <c:pt idx="0">
                  <c:v>2008</c:v>
                </c:pt>
                <c:pt idx="1">
                  <c:v>2009</c:v>
                </c:pt>
                <c:pt idx="2">
                  <c:v>2010</c:v>
                </c:pt>
                <c:pt idx="3">
                  <c:v>2011</c:v>
                </c:pt>
                <c:pt idx="4">
                  <c:v>2012</c:v>
                </c:pt>
              </c:numCache>
            </c:numRef>
          </c:cat>
          <c:val>
            <c:numRef>
              <c:f>Sheet1!$D$2:$D$6</c:f>
              <c:numCache>
                <c:formatCode>General</c:formatCode>
                <c:ptCount val="5"/>
                <c:pt idx="0">
                  <c:v>4590</c:v>
                </c:pt>
                <c:pt idx="1">
                  <c:v>4721</c:v>
                </c:pt>
                <c:pt idx="2">
                  <c:v>5122</c:v>
                </c:pt>
                <c:pt idx="3">
                  <c:v>5816</c:v>
                </c:pt>
                <c:pt idx="4">
                  <c:v>6315</c:v>
                </c:pt>
              </c:numCache>
            </c:numRef>
          </c:val>
        </c:ser>
        <c:dLbls/>
        <c:axId val="45619840"/>
        <c:axId val="45638016"/>
        <c:axId val="45736832"/>
      </c:line3DChart>
      <c:catAx>
        <c:axId val="45619840"/>
        <c:scaling>
          <c:orientation val="minMax"/>
        </c:scaling>
        <c:axPos val="b"/>
        <c:numFmt formatCode="General" sourceLinked="1"/>
        <c:tickLblPos val="nextTo"/>
        <c:crossAx val="45638016"/>
        <c:crosses val="autoZero"/>
        <c:auto val="1"/>
        <c:lblAlgn val="ctr"/>
        <c:lblOffset val="100"/>
      </c:catAx>
      <c:valAx>
        <c:axId val="45638016"/>
        <c:scaling>
          <c:orientation val="minMax"/>
        </c:scaling>
        <c:axPos val="l"/>
        <c:majorGridlines/>
        <c:numFmt formatCode="General" sourceLinked="1"/>
        <c:tickLblPos val="nextTo"/>
        <c:crossAx val="45619840"/>
        <c:crosses val="autoZero"/>
        <c:crossBetween val="between"/>
      </c:valAx>
      <c:serAx>
        <c:axId val="45736832"/>
        <c:scaling>
          <c:orientation val="minMax"/>
        </c:scaling>
        <c:delete val="1"/>
        <c:axPos val="b"/>
        <c:tickLblPos val="nextTo"/>
        <c:crossAx val="45638016"/>
        <c:crosses val="autoZero"/>
      </c:serAx>
    </c:plotArea>
    <c:legend>
      <c:legendPos val="t"/>
      <c:layout>
        <c:manualLayout>
          <c:xMode val="edge"/>
          <c:yMode val="edge"/>
          <c:x val="6.2383347914844092E-3"/>
          <c:y val="2.3809523809523815E-2"/>
          <c:w val="0.99376166520851561"/>
          <c:h val="0.1541032370953633"/>
        </c:manualLayout>
      </c:layout>
      <c:txPr>
        <a:bodyPr/>
        <a:lstStyle/>
        <a:p>
          <a:pPr>
            <a:defRPr sz="1100">
              <a:latin typeface="Arial" pitchFamily="34" charset="0"/>
              <a:cs typeface="Arial" pitchFamily="34" charset="0"/>
            </a:defRPr>
          </a:pPr>
          <a:endParaRPr lang="en-US"/>
        </a:p>
      </c:txPr>
    </c:legend>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view3D>
      <c:rAngAx val="1"/>
    </c:view3D>
    <c:plotArea>
      <c:layout/>
      <c:bar3DChart>
        <c:barDir val="col"/>
        <c:grouping val="clustered"/>
        <c:ser>
          <c:idx val="0"/>
          <c:order val="0"/>
          <c:tx>
            <c:strRef>
              <c:f>Sheet1!$B$1</c:f>
              <c:strCache>
                <c:ptCount val="1"/>
                <c:pt idx="0">
                  <c:v>2011</c:v>
                </c:pt>
              </c:strCache>
            </c:strRef>
          </c:tx>
          <c:dLbls>
            <c:dLbl>
              <c:idx val="0"/>
              <c:layout>
                <c:manualLayout>
                  <c:x val="-1.3888888888888907E-2"/>
                  <c:y val="-6.7460317460317484E-2"/>
                </c:manualLayout>
              </c:layout>
              <c:showVal val="1"/>
            </c:dLbl>
            <c:dLbl>
              <c:idx val="1"/>
              <c:layout>
                <c:manualLayout>
                  <c:x val="-1.6203703703703713E-2"/>
                  <c:y val="-7.1428571428571438E-2"/>
                </c:manualLayout>
              </c:layout>
              <c:showVal val="1"/>
            </c:dLbl>
            <c:dLbl>
              <c:idx val="2"/>
              <c:layout>
                <c:manualLayout>
                  <c:x val="-3.9351851851851853E-2"/>
                  <c:y val="-4.3650793650793676E-2"/>
                </c:manualLayout>
              </c:layout>
              <c:showVal val="1"/>
            </c:dLbl>
            <c:dLbl>
              <c:idx val="3"/>
              <c:layout>
                <c:manualLayout>
                  <c:x val="-2.7777777777777748E-2"/>
                  <c:y val="-5.9523809523809507E-2"/>
                </c:manualLayout>
              </c:layout>
              <c:showVal val="1"/>
            </c:dLbl>
            <c:txPr>
              <a:bodyPr/>
              <a:lstStyle/>
              <a:p>
                <a:pPr>
                  <a:defRPr sz="1200" b="1">
                    <a:solidFill>
                      <a:srgbClr val="C00000"/>
                    </a:solidFill>
                    <a:latin typeface="Arial" pitchFamily="34" charset="0"/>
                    <a:cs typeface="Arial" pitchFamily="34" charset="0"/>
                  </a:defRPr>
                </a:pPr>
                <a:endParaRPr lang="en-US"/>
              </a:p>
            </c:txPr>
            <c:showVal val="1"/>
          </c:dLbls>
          <c:cat>
            <c:strRef>
              <c:f>Sheet1!$A$2:$A$6</c:f>
              <c:strCache>
                <c:ptCount val="5"/>
                <c:pt idx="0">
                  <c:v>Хэвтсэн</c:v>
                </c:pt>
                <c:pt idx="1">
                  <c:v>Гарсан</c:v>
                </c:pt>
                <c:pt idx="2">
                  <c:v>Эмчлэгдсэн</c:v>
                </c:pt>
                <c:pt idx="3">
                  <c:v>Нас барсан</c:v>
                </c:pt>
                <c:pt idx="4">
                  <c:v>24 цагт нас барсан</c:v>
                </c:pt>
              </c:strCache>
            </c:strRef>
          </c:cat>
          <c:val>
            <c:numRef>
              <c:f>Sheet1!$B$2:$B$6</c:f>
              <c:numCache>
                <c:formatCode>General</c:formatCode>
                <c:ptCount val="5"/>
                <c:pt idx="0">
                  <c:v>12170</c:v>
                </c:pt>
                <c:pt idx="1">
                  <c:v>11857</c:v>
                </c:pt>
                <c:pt idx="2">
                  <c:v>12154</c:v>
                </c:pt>
                <c:pt idx="3">
                  <c:v>281</c:v>
                </c:pt>
                <c:pt idx="4">
                  <c:v>84</c:v>
                </c:pt>
              </c:numCache>
            </c:numRef>
          </c:val>
        </c:ser>
        <c:ser>
          <c:idx val="1"/>
          <c:order val="1"/>
          <c:tx>
            <c:strRef>
              <c:f>Sheet1!$C$1</c:f>
              <c:strCache>
                <c:ptCount val="1"/>
                <c:pt idx="0">
                  <c:v>2012</c:v>
                </c:pt>
              </c:strCache>
            </c:strRef>
          </c:tx>
          <c:dLbls>
            <c:dLbl>
              <c:idx val="0"/>
              <c:layout/>
              <c:tx>
                <c:rich>
                  <a:bodyPr/>
                  <a:lstStyle/>
                  <a:p>
                    <a:r>
                      <a:rPr lang="en-US"/>
                      <a:t>11996</a:t>
                    </a:r>
                  </a:p>
                </c:rich>
              </c:tx>
              <c:showVal val="1"/>
            </c:dLbl>
            <c:dLbl>
              <c:idx val="1"/>
              <c:layout/>
              <c:tx>
                <c:rich>
                  <a:bodyPr/>
                  <a:lstStyle/>
                  <a:p>
                    <a:r>
                      <a:rPr lang="en-US"/>
                      <a:t>11653</a:t>
                    </a:r>
                  </a:p>
                </c:rich>
              </c:tx>
              <c:showVal val="1"/>
            </c:dLbl>
            <c:dLbl>
              <c:idx val="2"/>
              <c:layout/>
              <c:tx>
                <c:rich>
                  <a:bodyPr/>
                  <a:lstStyle/>
                  <a:p>
                    <a:r>
                      <a:rPr lang="en-US"/>
                      <a:t>11994</a:t>
                    </a:r>
                  </a:p>
                </c:rich>
              </c:tx>
              <c:showVal val="1"/>
            </c:dLbl>
            <c:dLbl>
              <c:idx val="3"/>
              <c:layout/>
              <c:tx>
                <c:rich>
                  <a:bodyPr/>
                  <a:lstStyle/>
                  <a:p>
                    <a:r>
                      <a:rPr lang="en-US"/>
                      <a:t>340</a:t>
                    </a:r>
                  </a:p>
                </c:rich>
              </c:tx>
              <c:showVal val="1"/>
            </c:dLbl>
            <c:txPr>
              <a:bodyPr/>
              <a:lstStyle/>
              <a:p>
                <a:pPr>
                  <a:defRPr sz="1200" b="1">
                    <a:solidFill>
                      <a:schemeClr val="accent1"/>
                    </a:solidFill>
                    <a:latin typeface="Arial" pitchFamily="34" charset="0"/>
                    <a:cs typeface="Arial" pitchFamily="34" charset="0"/>
                  </a:defRPr>
                </a:pPr>
                <a:endParaRPr lang="en-US"/>
              </a:p>
            </c:txPr>
            <c:showVal val="1"/>
          </c:dLbls>
          <c:cat>
            <c:strRef>
              <c:f>Sheet1!$A$2:$A$6</c:f>
              <c:strCache>
                <c:ptCount val="5"/>
                <c:pt idx="0">
                  <c:v>Хэвтсэн</c:v>
                </c:pt>
                <c:pt idx="1">
                  <c:v>Гарсан</c:v>
                </c:pt>
                <c:pt idx="2">
                  <c:v>Эмчлэгдсэн</c:v>
                </c:pt>
                <c:pt idx="3">
                  <c:v>Нас барсан</c:v>
                </c:pt>
                <c:pt idx="4">
                  <c:v>24 цагт нас барсан</c:v>
                </c:pt>
              </c:strCache>
            </c:strRef>
          </c:cat>
          <c:val>
            <c:numRef>
              <c:f>Sheet1!$C$2:$C$6</c:f>
              <c:numCache>
                <c:formatCode>General</c:formatCode>
                <c:ptCount val="5"/>
                <c:pt idx="0">
                  <c:v>11996</c:v>
                </c:pt>
                <c:pt idx="1">
                  <c:v>11653</c:v>
                </c:pt>
                <c:pt idx="2">
                  <c:v>11994</c:v>
                </c:pt>
                <c:pt idx="3">
                  <c:v>340</c:v>
                </c:pt>
                <c:pt idx="4">
                  <c:v>95</c:v>
                </c:pt>
              </c:numCache>
            </c:numRef>
          </c:val>
        </c:ser>
        <c:dLbls/>
        <c:shape val="cylinder"/>
        <c:axId val="46012288"/>
        <c:axId val="46039040"/>
        <c:axId val="0"/>
      </c:bar3DChart>
      <c:catAx>
        <c:axId val="46012288"/>
        <c:scaling>
          <c:orientation val="minMax"/>
        </c:scaling>
        <c:axPos val="b"/>
        <c:tickLblPos val="nextTo"/>
        <c:txPr>
          <a:bodyPr/>
          <a:lstStyle/>
          <a:p>
            <a:pPr>
              <a:defRPr sz="1200">
                <a:latin typeface="Arial" pitchFamily="34" charset="0"/>
                <a:cs typeface="Arial" pitchFamily="34" charset="0"/>
              </a:defRPr>
            </a:pPr>
            <a:endParaRPr lang="en-US"/>
          </a:p>
        </c:txPr>
        <c:crossAx val="46039040"/>
        <c:crosses val="autoZero"/>
        <c:auto val="1"/>
        <c:lblAlgn val="ctr"/>
        <c:lblOffset val="100"/>
      </c:catAx>
      <c:valAx>
        <c:axId val="46039040"/>
        <c:scaling>
          <c:orientation val="minMax"/>
        </c:scaling>
        <c:axPos val="l"/>
        <c:majorGridlines/>
        <c:numFmt formatCode="General" sourceLinked="1"/>
        <c:tickLblPos val="nextTo"/>
        <c:crossAx val="46012288"/>
        <c:crosses val="autoZero"/>
        <c:crossBetween val="between"/>
      </c:valAx>
    </c:plotArea>
    <c:legend>
      <c:legendPos val="r"/>
      <c:layout/>
    </c:legend>
    <c:plotVisOnly val="1"/>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plotArea>
      <c:layout/>
      <c:lineChart>
        <c:grouping val="stacked"/>
        <c:ser>
          <c:idx val="0"/>
          <c:order val="0"/>
          <c:tx>
            <c:strRef>
              <c:f>Sheet1!$B$1</c:f>
              <c:strCache>
                <c:ptCount val="1"/>
                <c:pt idx="0">
                  <c:v>Дундаж ор хоног</c:v>
                </c:pt>
              </c:strCache>
            </c:strRef>
          </c:tx>
          <c:dLbls>
            <c:dLbl>
              <c:idx val="0"/>
              <c:layout>
                <c:manualLayout>
                  <c:x val="0"/>
                  <c:y val="-6.0818713450292439E-2"/>
                </c:manualLayout>
              </c:layout>
              <c:showVal val="1"/>
            </c:dLbl>
            <c:dLbl>
              <c:idx val="1"/>
              <c:layout>
                <c:manualLayout>
                  <c:x val="-1.3651877133105811E-2"/>
                  <c:y val="-5.6140350877192942E-2"/>
                </c:manualLayout>
              </c:layout>
              <c:showVal val="1"/>
            </c:dLbl>
            <c:dLbl>
              <c:idx val="2"/>
              <c:layout>
                <c:manualLayout>
                  <c:x val="-2.7303754266211604E-2"/>
                  <c:y val="-7.0175438596491224E-2"/>
                </c:manualLayout>
              </c:layout>
              <c:showVal val="1"/>
            </c:dLbl>
            <c:dLbl>
              <c:idx val="3"/>
              <c:layout>
                <c:manualLayout>
                  <c:x val="-3.185437997724689E-2"/>
                  <c:y val="-6.0818713450292439E-2"/>
                </c:manualLayout>
              </c:layout>
              <c:showVal val="1"/>
            </c:dLbl>
            <c:txPr>
              <a:bodyPr/>
              <a:lstStyle/>
              <a:p>
                <a:pPr>
                  <a:defRPr sz="1200" b="1">
                    <a:solidFill>
                      <a:srgbClr val="002060"/>
                    </a:solidFill>
                    <a:latin typeface="Arial" pitchFamily="34" charset="0"/>
                    <a:cs typeface="Arial" pitchFamily="34" charset="0"/>
                  </a:defRPr>
                </a:pPr>
                <a:endParaRPr lang="en-US"/>
              </a:p>
            </c:txPr>
            <c:showVal val="1"/>
          </c:dLbls>
          <c:cat>
            <c:numRef>
              <c:f>Sheet1!$A$2:$A$6</c:f>
              <c:numCache>
                <c:formatCode>General</c:formatCode>
                <c:ptCount val="5"/>
                <c:pt idx="0">
                  <c:v>2008</c:v>
                </c:pt>
                <c:pt idx="1">
                  <c:v>2009</c:v>
                </c:pt>
                <c:pt idx="2">
                  <c:v>2010</c:v>
                </c:pt>
                <c:pt idx="3">
                  <c:v>2011</c:v>
                </c:pt>
                <c:pt idx="4">
                  <c:v>2012</c:v>
                </c:pt>
              </c:numCache>
            </c:numRef>
          </c:cat>
          <c:val>
            <c:numRef>
              <c:f>Sheet1!$B$2:$B$6</c:f>
              <c:numCache>
                <c:formatCode>General</c:formatCode>
                <c:ptCount val="5"/>
                <c:pt idx="0">
                  <c:v>13.98</c:v>
                </c:pt>
                <c:pt idx="1">
                  <c:v>13.350000000000001</c:v>
                </c:pt>
                <c:pt idx="2">
                  <c:v>13.49</c:v>
                </c:pt>
                <c:pt idx="3">
                  <c:v>12.96</c:v>
                </c:pt>
                <c:pt idx="4">
                  <c:v>12.5</c:v>
                </c:pt>
              </c:numCache>
            </c:numRef>
          </c:val>
        </c:ser>
        <c:ser>
          <c:idx val="1"/>
          <c:order val="1"/>
          <c:tx>
            <c:strRef>
              <c:f>Sheet1!$C$1</c:f>
              <c:strCache>
                <c:ptCount val="1"/>
                <c:pt idx="0">
                  <c:v>Орны эргэлт</c:v>
                </c:pt>
              </c:strCache>
            </c:strRef>
          </c:tx>
          <c:dLbls>
            <c:dLbl>
              <c:idx val="0"/>
              <c:layout>
                <c:manualLayout>
                  <c:x val="2.275312855517637E-3"/>
                  <c:y val="-4.6783625730994163E-2"/>
                </c:manualLayout>
              </c:layout>
              <c:showVal val="1"/>
            </c:dLbl>
            <c:dLbl>
              <c:idx val="1"/>
              <c:layout>
                <c:manualLayout>
                  <c:x val="-1.5927189988623441E-2"/>
                  <c:y val="-5.1461988304093577E-2"/>
                </c:manualLayout>
              </c:layout>
              <c:showVal val="1"/>
            </c:dLbl>
            <c:dLbl>
              <c:idx val="2"/>
              <c:layout>
                <c:manualLayout>
                  <c:x val="-9.1012514220705203E-3"/>
                  <c:y val="-4.2105263157894729E-2"/>
                </c:manualLayout>
              </c:layout>
              <c:showVal val="1"/>
            </c:dLbl>
            <c:dLbl>
              <c:idx val="3"/>
              <c:layout>
                <c:manualLayout>
                  <c:x val="-9.1012514220705203E-3"/>
                  <c:y val="-2.8070175438596509E-2"/>
                </c:manualLayout>
              </c:layout>
              <c:showVal val="1"/>
            </c:dLbl>
            <c:txPr>
              <a:bodyPr/>
              <a:lstStyle/>
              <a:p>
                <a:pPr>
                  <a:defRPr sz="1200" b="1">
                    <a:solidFill>
                      <a:srgbClr val="C00000"/>
                    </a:solidFill>
                    <a:latin typeface="Arial" pitchFamily="34" charset="0"/>
                    <a:cs typeface="Arial" pitchFamily="34" charset="0"/>
                  </a:defRPr>
                </a:pPr>
                <a:endParaRPr lang="en-US"/>
              </a:p>
            </c:txPr>
            <c:showVal val="1"/>
          </c:dLbls>
          <c:cat>
            <c:numRef>
              <c:f>Sheet1!$A$2:$A$6</c:f>
              <c:numCache>
                <c:formatCode>General</c:formatCode>
                <c:ptCount val="5"/>
                <c:pt idx="0">
                  <c:v>2008</c:v>
                </c:pt>
                <c:pt idx="1">
                  <c:v>2009</c:v>
                </c:pt>
                <c:pt idx="2">
                  <c:v>2010</c:v>
                </c:pt>
                <c:pt idx="3">
                  <c:v>2011</c:v>
                </c:pt>
                <c:pt idx="4">
                  <c:v>2012</c:v>
                </c:pt>
              </c:numCache>
            </c:numRef>
          </c:cat>
          <c:val>
            <c:numRef>
              <c:f>Sheet1!$C$2:$C$6</c:f>
              <c:numCache>
                <c:formatCode>General</c:formatCode>
                <c:ptCount val="5"/>
                <c:pt idx="0">
                  <c:v>26.6</c:v>
                </c:pt>
                <c:pt idx="1">
                  <c:v>26.6</c:v>
                </c:pt>
                <c:pt idx="2">
                  <c:v>28.2</c:v>
                </c:pt>
                <c:pt idx="3">
                  <c:v>28.9</c:v>
                </c:pt>
                <c:pt idx="4">
                  <c:v>28.6</c:v>
                </c:pt>
              </c:numCache>
            </c:numRef>
          </c:val>
        </c:ser>
        <c:dLbls/>
        <c:marker val="1"/>
        <c:axId val="46398080"/>
        <c:axId val="46412160"/>
      </c:lineChart>
      <c:catAx>
        <c:axId val="46398080"/>
        <c:scaling>
          <c:orientation val="minMax"/>
        </c:scaling>
        <c:axPos val="b"/>
        <c:numFmt formatCode="General" sourceLinked="1"/>
        <c:tickLblPos val="nextTo"/>
        <c:crossAx val="46412160"/>
        <c:crosses val="autoZero"/>
        <c:auto val="1"/>
        <c:lblAlgn val="ctr"/>
        <c:lblOffset val="100"/>
      </c:catAx>
      <c:valAx>
        <c:axId val="46412160"/>
        <c:scaling>
          <c:orientation val="minMax"/>
        </c:scaling>
        <c:axPos val="l"/>
        <c:majorGridlines/>
        <c:numFmt formatCode="General" sourceLinked="1"/>
        <c:tickLblPos val="nextTo"/>
        <c:crossAx val="46398080"/>
        <c:crosses val="autoZero"/>
        <c:crossBetween val="between"/>
      </c:valAx>
    </c:plotArea>
    <c:legend>
      <c:legendPos val="b"/>
      <c:layout/>
      <c:txPr>
        <a:bodyPr/>
        <a:lstStyle/>
        <a:p>
          <a:pPr>
            <a:defRPr sz="1200">
              <a:latin typeface="Arial" pitchFamily="34" charset="0"/>
              <a:cs typeface="Arial" pitchFamily="34" charset="0"/>
            </a:defRPr>
          </a:pPr>
          <a:endParaRPr lang="en-US"/>
        </a:p>
      </c:txPr>
    </c:legend>
    <c:plotVisOnly val="1"/>
    <c:dispBlanksAs val="zero"/>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title>
      <c:layout/>
      <c:txPr>
        <a:bodyPr/>
        <a:lstStyle/>
        <a:p>
          <a:pPr>
            <a:defRPr sz="1050"/>
          </a:pPr>
          <a:endParaRPr lang="en-US"/>
        </a:p>
      </c:txPr>
    </c:title>
    <c:plotArea>
      <c:layout/>
      <c:doughnutChart>
        <c:varyColors val="1"/>
        <c:ser>
          <c:idx val="0"/>
          <c:order val="0"/>
          <c:tx>
            <c:strRef>
              <c:f>Sheet1!$B$1</c:f>
              <c:strCache>
                <c:ptCount val="1"/>
                <c:pt idx="0">
                  <c:v>Яаралтай тусламж дүүргээр</c:v>
                </c:pt>
              </c:strCache>
            </c:strRef>
          </c:tx>
          <c:dLbls>
            <c:dLbl>
              <c:idx val="0"/>
              <c:layout>
                <c:manualLayout>
                  <c:x val="0.28618968386023325"/>
                  <c:y val="0"/>
                </c:manualLayout>
              </c:layout>
              <c:spPr/>
              <c:txPr>
                <a:bodyPr/>
                <a:lstStyle/>
                <a:p>
                  <a:pPr>
                    <a:defRPr sz="900" b="1">
                      <a:solidFill>
                        <a:srgbClr val="C00000"/>
                      </a:solidFill>
                    </a:defRPr>
                  </a:pPr>
                  <a:endParaRPr lang="en-US"/>
                </a:p>
              </c:txPr>
              <c:showVal val="1"/>
              <c:showCatName val="1"/>
            </c:dLbl>
            <c:dLbl>
              <c:idx val="1"/>
              <c:layout>
                <c:manualLayout>
                  <c:x val="0.17748197448696632"/>
                  <c:y val="7.3461891643709823E-2"/>
                </c:manualLayout>
              </c:layout>
              <c:spPr/>
              <c:txPr>
                <a:bodyPr/>
                <a:lstStyle/>
                <a:p>
                  <a:pPr>
                    <a:defRPr sz="900" b="1">
                      <a:solidFill>
                        <a:srgbClr val="C00000"/>
                      </a:solidFill>
                    </a:defRPr>
                  </a:pPr>
                  <a:endParaRPr lang="en-US"/>
                </a:p>
              </c:txPr>
              <c:showVal val="1"/>
              <c:showCatName val="1"/>
            </c:dLbl>
            <c:dLbl>
              <c:idx val="2"/>
              <c:layout>
                <c:manualLayout>
                  <c:x val="9.5396561286744327E-2"/>
                  <c:y val="0.12488521579430664"/>
                </c:manualLayout>
              </c:layout>
              <c:showVal val="1"/>
              <c:showCatName val="1"/>
            </c:dLbl>
            <c:dLbl>
              <c:idx val="3"/>
              <c:layout>
                <c:manualLayout>
                  <c:x val="-0.11092623405435389"/>
                  <c:y val="0.13223140495867769"/>
                </c:manualLayout>
              </c:layout>
              <c:showVal val="1"/>
              <c:showCatName val="1"/>
            </c:dLbl>
            <c:dLbl>
              <c:idx val="4"/>
              <c:layout>
                <c:manualLayout>
                  <c:x val="-0.19744869661674991"/>
                  <c:y val="9.1827364554637414E-2"/>
                </c:manualLayout>
              </c:layout>
              <c:spPr/>
              <c:txPr>
                <a:bodyPr/>
                <a:lstStyle/>
                <a:p>
                  <a:pPr>
                    <a:defRPr sz="900" b="1">
                      <a:solidFill>
                        <a:srgbClr val="C00000"/>
                      </a:solidFill>
                    </a:defRPr>
                  </a:pPr>
                  <a:endParaRPr lang="en-US"/>
                </a:p>
              </c:txPr>
              <c:showVal val="1"/>
              <c:showCatName val="1"/>
            </c:dLbl>
            <c:dLbl>
              <c:idx val="5"/>
              <c:layout>
                <c:manualLayout>
                  <c:x val="-0.19966722129783693"/>
                  <c:y val="-1.1019283746556479E-2"/>
                </c:manualLayout>
              </c:layout>
              <c:showVal val="1"/>
              <c:showCatName val="1"/>
            </c:dLbl>
            <c:dLbl>
              <c:idx val="6"/>
              <c:layout>
                <c:manualLayout>
                  <c:x val="-0.16638952576851335"/>
                  <c:y val="-5.5096418732782385E-2"/>
                </c:manualLayout>
              </c:layout>
              <c:showVal val="1"/>
              <c:showCatName val="1"/>
            </c:dLbl>
            <c:dLbl>
              <c:idx val="7"/>
              <c:layout>
                <c:manualLayout>
                  <c:x val="-0.16195230171935671"/>
                  <c:y val="-0.11386593204775021"/>
                </c:manualLayout>
              </c:layout>
              <c:showVal val="1"/>
              <c:showCatName val="1"/>
            </c:dLbl>
            <c:dLbl>
              <c:idx val="8"/>
              <c:layout>
                <c:manualLayout>
                  <c:x val="-0.16860787576261788"/>
                  <c:y val="-0.17630853994490359"/>
                </c:manualLayout>
              </c:layout>
              <c:showVal val="1"/>
              <c:showCatName val="1"/>
            </c:dLbl>
            <c:dLbl>
              <c:idx val="9"/>
              <c:layout>
                <c:manualLayout>
                  <c:x val="1.3311148086522463E-2"/>
                  <c:y val="-0.16161645083620757"/>
                </c:manualLayout>
              </c:layout>
              <c:showVal val="1"/>
              <c:showCatName val="1"/>
            </c:dLbl>
            <c:dLbl>
              <c:idx val="10"/>
              <c:layout>
                <c:manualLayout>
                  <c:x val="0.21963394342762083"/>
                  <c:y val="-0.11019283746556474"/>
                </c:manualLayout>
              </c:layout>
              <c:showVal val="1"/>
              <c:showCatName val="1"/>
            </c:dLbl>
            <c:txPr>
              <a:bodyPr/>
              <a:lstStyle/>
              <a:p>
                <a:pPr>
                  <a:defRPr sz="900" b="1"/>
                </a:pPr>
                <a:endParaRPr lang="en-US"/>
              </a:p>
            </c:txPr>
            <c:showVal val="1"/>
            <c:showCatName val="1"/>
            <c:showLeaderLines val="1"/>
          </c:dLbls>
          <c:cat>
            <c:strRef>
              <c:f>Sheet1!$A$2:$A$12</c:f>
              <c:strCache>
                <c:ptCount val="11"/>
                <c:pt idx="0">
                  <c:v>Баянгол</c:v>
                </c:pt>
                <c:pt idx="1">
                  <c:v>Сонгинохайрхан</c:v>
                </c:pt>
                <c:pt idx="2">
                  <c:v>Чингэлтэй</c:v>
                </c:pt>
                <c:pt idx="3">
                  <c:v>Сүхбаатар</c:v>
                </c:pt>
                <c:pt idx="4">
                  <c:v>Баянзүрх</c:v>
                </c:pt>
                <c:pt idx="5">
                  <c:v>ХанУул</c:v>
                </c:pt>
                <c:pt idx="6">
                  <c:v>Налайх</c:v>
                </c:pt>
                <c:pt idx="7">
                  <c:v>Багахангай</c:v>
                </c:pt>
                <c:pt idx="8">
                  <c:v>Багануур</c:v>
                </c:pt>
                <c:pt idx="9">
                  <c:v>Хөдөө</c:v>
                </c:pt>
                <c:pt idx="10">
                  <c:v>Хаяг тодорхойгүй</c:v>
                </c:pt>
              </c:strCache>
            </c:strRef>
          </c:cat>
          <c:val>
            <c:numRef>
              <c:f>Sheet1!$B$2:$B$12</c:f>
              <c:numCache>
                <c:formatCode>General</c:formatCode>
                <c:ptCount val="11"/>
                <c:pt idx="0">
                  <c:v>17.3</c:v>
                </c:pt>
                <c:pt idx="1">
                  <c:v>21.9</c:v>
                </c:pt>
                <c:pt idx="2">
                  <c:v>12.9</c:v>
                </c:pt>
                <c:pt idx="3">
                  <c:v>10.1</c:v>
                </c:pt>
                <c:pt idx="4">
                  <c:v>18.7</c:v>
                </c:pt>
                <c:pt idx="5">
                  <c:v>7.8</c:v>
                </c:pt>
                <c:pt idx="6">
                  <c:v>0.5</c:v>
                </c:pt>
                <c:pt idx="7">
                  <c:v>0.1</c:v>
                </c:pt>
                <c:pt idx="8">
                  <c:v>0.30000000000000004</c:v>
                </c:pt>
                <c:pt idx="9">
                  <c:v>9</c:v>
                </c:pt>
                <c:pt idx="10">
                  <c:v>1.4</c:v>
                </c:pt>
              </c:numCache>
            </c:numRef>
          </c:val>
        </c:ser>
        <c:dLbls/>
        <c:firstSliceAng val="0"/>
        <c:holeSize val="50"/>
      </c:doughnutChart>
    </c:plotArea>
    <c:plotVisOnly val="1"/>
    <c:dispBlanksAs val="zero"/>
  </c:chart>
  <c:txPr>
    <a:bodyPr/>
    <a:lstStyle/>
    <a:p>
      <a:pPr>
        <a:defRPr sz="1100">
          <a:latin typeface="Arial" pitchFamily="34" charset="0"/>
          <a:cs typeface="Arial" pitchFamily="34" charset="0"/>
        </a:defRPr>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chart>
    <c:title/>
    <c:plotArea>
      <c:layout/>
      <c:lineChart>
        <c:grouping val="stacked"/>
        <c:ser>
          <c:idx val="0"/>
          <c:order val="0"/>
          <c:tx>
            <c:strRef>
              <c:f>Sheet1!$B$1</c:f>
              <c:strCache>
                <c:ptCount val="1"/>
                <c:pt idx="0">
                  <c:v>Амбулаторийн үзлэг</c:v>
                </c:pt>
              </c:strCache>
            </c:strRef>
          </c:tx>
          <c:dLbls>
            <c:dLbl>
              <c:idx val="0"/>
              <c:layout>
                <c:manualLayout>
                  <c:x val="-4.7839506172839483E-2"/>
                  <c:y val="-7.2956849183256761E-2"/>
                </c:manualLayout>
              </c:layout>
              <c:showVal val="1"/>
            </c:dLbl>
            <c:dLbl>
              <c:idx val="1"/>
              <c:layout>
                <c:manualLayout>
                  <c:x val="-3.7037037037037042E-2"/>
                  <c:y val="-9.5405110470412613E-2"/>
                </c:manualLayout>
              </c:layout>
              <c:showVal val="1"/>
            </c:dLbl>
            <c:dLbl>
              <c:idx val="2"/>
              <c:layout>
                <c:manualLayout>
                  <c:x val="-5.5555555555555539E-2"/>
                  <c:y val="-9.2599077809518093E-2"/>
                </c:manualLayout>
              </c:layout>
              <c:showVal val="1"/>
            </c:dLbl>
            <c:dLbl>
              <c:idx val="3"/>
              <c:layout>
                <c:manualLayout>
                  <c:x val="-2.777777777777779E-2"/>
                  <c:y val="-9.8211143131307077E-2"/>
                </c:manualLayout>
              </c:layout>
              <c:showVal val="1"/>
            </c:dLbl>
            <c:dLbl>
              <c:idx val="4"/>
              <c:layout>
                <c:manualLayout>
                  <c:x val="-7.7160493827160516E-3"/>
                  <c:y val="-7.01508165223622E-2"/>
                </c:manualLayout>
              </c:layout>
              <c:showVal val="1"/>
            </c:dLbl>
            <c:showVal val="1"/>
          </c:dLbls>
          <c:cat>
            <c:numRef>
              <c:f>Sheet1!$A$2:$A$6</c:f>
              <c:numCache>
                <c:formatCode>General</c:formatCode>
                <c:ptCount val="5"/>
                <c:pt idx="0">
                  <c:v>2008</c:v>
                </c:pt>
                <c:pt idx="1">
                  <c:v>2009</c:v>
                </c:pt>
                <c:pt idx="2">
                  <c:v>2010</c:v>
                </c:pt>
                <c:pt idx="3">
                  <c:v>2011</c:v>
                </c:pt>
                <c:pt idx="4">
                  <c:v>2012</c:v>
                </c:pt>
              </c:numCache>
            </c:numRef>
          </c:cat>
          <c:val>
            <c:numRef>
              <c:f>Sheet1!$B$2:$B$6</c:f>
              <c:numCache>
                <c:formatCode>General</c:formatCode>
                <c:ptCount val="5"/>
                <c:pt idx="0">
                  <c:v>10928</c:v>
                </c:pt>
                <c:pt idx="1">
                  <c:v>13489</c:v>
                </c:pt>
                <c:pt idx="2">
                  <c:v>18141</c:v>
                </c:pt>
                <c:pt idx="3">
                  <c:v>17993</c:v>
                </c:pt>
                <c:pt idx="4">
                  <c:v>21768</c:v>
                </c:pt>
              </c:numCache>
            </c:numRef>
          </c:val>
        </c:ser>
        <c:dLbls/>
        <c:marker val="1"/>
        <c:axId val="122993280"/>
        <c:axId val="123003264"/>
      </c:lineChart>
      <c:catAx>
        <c:axId val="122993280"/>
        <c:scaling>
          <c:orientation val="minMax"/>
        </c:scaling>
        <c:axPos val="b"/>
        <c:numFmt formatCode="General" sourceLinked="1"/>
        <c:tickLblPos val="nextTo"/>
        <c:crossAx val="123003264"/>
        <c:crosses val="autoZero"/>
        <c:auto val="1"/>
        <c:lblAlgn val="ctr"/>
        <c:lblOffset val="100"/>
      </c:catAx>
      <c:valAx>
        <c:axId val="123003264"/>
        <c:scaling>
          <c:orientation val="minMax"/>
        </c:scaling>
        <c:axPos val="l"/>
        <c:majorGridlines/>
        <c:numFmt formatCode="General" sourceLinked="1"/>
        <c:tickLblPos val="nextTo"/>
        <c:crossAx val="122993280"/>
        <c:crosses val="autoZero"/>
        <c:crossBetween val="between"/>
      </c:valAx>
    </c:plotArea>
    <c:plotVisOnly val="1"/>
    <c:dispBlanksAs val="zero"/>
  </c:chart>
  <c:txPr>
    <a:bodyPr/>
    <a:lstStyle/>
    <a:p>
      <a:pPr>
        <a:defRPr sz="1800"/>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0C6FC94-0C76-46A6-9128-9E93DD8C8B39}" type="datetimeFigureOut">
              <a:rPr lang="en-US" smtClean="0"/>
              <a:pPr/>
              <a:t>2014/11/27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6EB90F9-B781-4F8A-9B72-EB81F72A2220}" type="slidenum">
              <a:rPr lang="en-US" smtClean="0"/>
              <a:pPr/>
              <a:t>‹#›</a:t>
            </a:fld>
            <a:endParaRPr lang="en-US"/>
          </a:p>
        </p:txBody>
      </p:sp>
    </p:spTree>
    <p:extLst>
      <p:ext uri="{BB962C8B-B14F-4D97-AF65-F5344CB8AC3E}">
        <p14:creationId xmlns:p14="http://schemas.microsoft.com/office/powerpoint/2010/main" xmlns="" val="22682241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7A78B2F-7B9E-4E93-9429-F2C35AABFE01}" type="datetimeFigureOut">
              <a:rPr lang="en-US" smtClean="0"/>
              <a:pPr/>
              <a:t>2014/11/27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A84FBA-8749-4F4D-B059-D69AF09A757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A78B2F-7B9E-4E93-9429-F2C35AABFE01}" type="datetimeFigureOut">
              <a:rPr lang="en-US" smtClean="0"/>
              <a:pPr/>
              <a:t>2014/11/27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A84FBA-8749-4F4D-B059-D69AF09A757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A78B2F-7B9E-4E93-9429-F2C35AABFE01}" type="datetimeFigureOut">
              <a:rPr lang="en-US" smtClean="0"/>
              <a:pPr/>
              <a:t>2014/11/27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A84FBA-8749-4F4D-B059-D69AF09A757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A78B2F-7B9E-4E93-9429-F2C35AABFE01}" type="datetimeFigureOut">
              <a:rPr lang="en-US" smtClean="0"/>
              <a:pPr/>
              <a:t>2014/11/27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A84FBA-8749-4F4D-B059-D69AF09A757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A78B2F-7B9E-4E93-9429-F2C35AABFE01}" type="datetimeFigureOut">
              <a:rPr lang="en-US" smtClean="0"/>
              <a:pPr/>
              <a:t>2014/11/27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A84FBA-8749-4F4D-B059-D69AF09A757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7A78B2F-7B9E-4E93-9429-F2C35AABFE01}" type="datetimeFigureOut">
              <a:rPr lang="en-US" smtClean="0"/>
              <a:pPr/>
              <a:t>2014/11/27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A84FBA-8749-4F4D-B059-D69AF09A757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A78B2F-7B9E-4E93-9429-F2C35AABFE01}" type="datetimeFigureOut">
              <a:rPr lang="en-US" smtClean="0"/>
              <a:pPr/>
              <a:t>2014/11/27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A84FBA-8749-4F4D-B059-D69AF09A757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A78B2F-7B9E-4E93-9429-F2C35AABFE01}" type="datetimeFigureOut">
              <a:rPr lang="en-US" smtClean="0"/>
              <a:pPr/>
              <a:t>2014/11/27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A84FBA-8749-4F4D-B059-D69AF09A757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A78B2F-7B9E-4E93-9429-F2C35AABFE01}" type="datetimeFigureOut">
              <a:rPr lang="en-US" smtClean="0"/>
              <a:pPr/>
              <a:t>2014/11/27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A84FBA-8749-4F4D-B059-D69AF09A757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A78B2F-7B9E-4E93-9429-F2C35AABFE01}" type="datetimeFigureOut">
              <a:rPr lang="en-US" smtClean="0"/>
              <a:pPr/>
              <a:t>2014/11/27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A84FBA-8749-4F4D-B059-D69AF09A7576}"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07A78B2F-7B9E-4E93-9429-F2C35AABFE01}" type="datetimeFigureOut">
              <a:rPr lang="en-US" smtClean="0"/>
              <a:pPr/>
              <a:t>2014/11/27</a:t>
            </a:fld>
            <a:endParaRPr lang="en-US"/>
          </a:p>
        </p:txBody>
      </p:sp>
      <p:sp>
        <p:nvSpPr>
          <p:cNvPr id="9" name="Slide Number Placeholder 8"/>
          <p:cNvSpPr>
            <a:spLocks noGrp="1"/>
          </p:cNvSpPr>
          <p:nvPr>
            <p:ph type="sldNum" sz="quarter" idx="11"/>
          </p:nvPr>
        </p:nvSpPr>
        <p:spPr/>
        <p:txBody>
          <a:bodyPr/>
          <a:lstStyle/>
          <a:p>
            <a:fld id="{29A84FBA-8749-4F4D-B059-D69AF09A7576}"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29A84FBA-8749-4F4D-B059-D69AF09A7576}"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07A78B2F-7B9E-4E93-9429-F2C35AABFE01}" type="datetimeFigureOut">
              <a:rPr lang="en-US" smtClean="0"/>
              <a:pPr/>
              <a:t>2014/11/27</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0"/>
            <a:ext cx="7543800" cy="1905000"/>
          </a:xfrm>
        </p:spPr>
        <p:txBody>
          <a:bodyPr>
            <a:normAutofit fontScale="90000"/>
          </a:bodyPr>
          <a:lstStyle/>
          <a:p>
            <a:pPr algn="ctr"/>
            <a:r>
              <a:rPr lang="en-US" sz="4000" dirty="0" smtClean="0">
                <a:latin typeface="Arial" pitchFamily="34" charset="0"/>
                <a:cs typeface="Arial" pitchFamily="34" charset="0"/>
              </a:rPr>
              <a:t/>
            </a:r>
            <a:br>
              <a:rPr lang="en-US" sz="4000" dirty="0" smtClean="0">
                <a:latin typeface="Arial" pitchFamily="34" charset="0"/>
                <a:cs typeface="Arial" pitchFamily="34" charset="0"/>
              </a:rPr>
            </a:br>
            <a:r>
              <a:rPr lang="en-US" sz="4000" dirty="0" smtClean="0">
                <a:latin typeface="Arial" pitchFamily="34" charset="0"/>
                <a:cs typeface="Arial" pitchFamily="34" charset="0"/>
              </a:rPr>
              <a:t/>
            </a:r>
            <a:br>
              <a:rPr lang="en-US" sz="4000" dirty="0" smtClean="0">
                <a:latin typeface="Arial" pitchFamily="34" charset="0"/>
                <a:cs typeface="Arial" pitchFamily="34" charset="0"/>
              </a:rPr>
            </a:br>
            <a:r>
              <a:rPr lang="mn-MN" sz="4000" dirty="0" smtClean="0">
                <a:latin typeface="Arial" pitchFamily="34" charset="0"/>
                <a:cs typeface="Arial" pitchFamily="34" charset="0"/>
              </a:rPr>
              <a:t>ГЭМТЭЛ </a:t>
            </a:r>
            <a:r>
              <a:rPr lang="mn-MN" sz="4000" dirty="0" smtClean="0">
                <a:latin typeface="Arial" pitchFamily="34" charset="0"/>
                <a:cs typeface="Arial" pitchFamily="34" charset="0"/>
              </a:rPr>
              <a:t>СОГОГ СУДЛАЛЫН ҮНДЭСНИЙ </a:t>
            </a:r>
            <a:r>
              <a:rPr lang="mn-MN" sz="4000" dirty="0" smtClean="0">
                <a:latin typeface="Arial" pitchFamily="34" charset="0"/>
                <a:cs typeface="Arial" pitchFamily="34" charset="0"/>
              </a:rPr>
              <a:t>ТӨВ</a:t>
            </a:r>
            <a:r>
              <a:rPr lang="en-US" sz="4000" dirty="0" smtClean="0">
                <a:latin typeface="Arial" pitchFamily="34" charset="0"/>
                <a:cs typeface="Arial" pitchFamily="34" charset="0"/>
              </a:rPr>
              <a:t/>
            </a:r>
            <a:br>
              <a:rPr lang="en-US" sz="4000" dirty="0" smtClean="0">
                <a:latin typeface="Arial" pitchFamily="34" charset="0"/>
                <a:cs typeface="Arial" pitchFamily="34" charset="0"/>
              </a:rPr>
            </a:br>
            <a:r>
              <a:rPr lang="en-US" sz="4000" dirty="0" smtClean="0">
                <a:latin typeface="Arial" pitchFamily="34" charset="0"/>
                <a:cs typeface="Arial" pitchFamily="34" charset="0"/>
              </a:rPr>
              <a:t/>
            </a:r>
            <a:br>
              <a:rPr lang="en-US" sz="4000" dirty="0" smtClean="0">
                <a:latin typeface="Arial" pitchFamily="34" charset="0"/>
                <a:cs typeface="Arial" pitchFamily="34" charset="0"/>
              </a:rPr>
            </a:br>
            <a:r>
              <a:rPr lang="en-US" sz="4000" dirty="0" smtClean="0">
                <a:latin typeface="Arial" pitchFamily="34" charset="0"/>
                <a:cs typeface="Arial" pitchFamily="34" charset="0"/>
              </a:rPr>
              <a:t/>
            </a:r>
            <a:br>
              <a:rPr lang="en-US" sz="4000" dirty="0" smtClean="0">
                <a:latin typeface="Arial" pitchFamily="34" charset="0"/>
                <a:cs typeface="Arial" pitchFamily="34" charset="0"/>
              </a:rPr>
            </a:br>
            <a:r>
              <a:rPr lang="en-US" sz="4000" dirty="0" smtClean="0">
                <a:latin typeface="Arial" pitchFamily="34" charset="0"/>
                <a:cs typeface="Arial" pitchFamily="34" charset="0"/>
              </a:rPr>
              <a:t/>
            </a:r>
            <a:br>
              <a:rPr lang="en-US" sz="4000" dirty="0" smtClean="0">
                <a:latin typeface="Arial" pitchFamily="34" charset="0"/>
                <a:cs typeface="Arial" pitchFamily="34" charset="0"/>
              </a:rPr>
            </a:br>
            <a:r>
              <a:rPr lang="mn-MN" sz="4000" dirty="0" smtClean="0">
                <a:latin typeface="Arial" pitchFamily="34" charset="0"/>
                <a:cs typeface="Arial" pitchFamily="34" charset="0"/>
              </a:rPr>
              <a:t/>
            </a:r>
            <a:br>
              <a:rPr lang="mn-MN" sz="4000" dirty="0" smtClean="0">
                <a:latin typeface="Arial" pitchFamily="34" charset="0"/>
                <a:cs typeface="Arial" pitchFamily="34" charset="0"/>
              </a:rPr>
            </a:br>
            <a:r>
              <a:rPr lang="mn-MN" sz="4000" dirty="0">
                <a:latin typeface="Arial" pitchFamily="34" charset="0"/>
                <a:cs typeface="Arial" pitchFamily="34" charset="0"/>
              </a:rPr>
              <a:t/>
            </a:r>
            <a:br>
              <a:rPr lang="mn-MN" sz="4000" dirty="0">
                <a:latin typeface="Arial" pitchFamily="34" charset="0"/>
                <a:cs typeface="Arial" pitchFamily="34" charset="0"/>
              </a:rPr>
            </a:br>
            <a:r>
              <a:rPr lang="en-US" sz="4000" dirty="0" smtClean="0">
                <a:latin typeface="Arial" pitchFamily="34" charset="0"/>
                <a:cs typeface="Arial" pitchFamily="34" charset="0"/>
              </a:rPr>
              <a:t> HRO Meeting </a:t>
            </a:r>
            <a:br>
              <a:rPr lang="en-US" sz="4000" dirty="0" smtClean="0">
                <a:latin typeface="Arial" pitchFamily="34" charset="0"/>
                <a:cs typeface="Arial" pitchFamily="34" charset="0"/>
              </a:rPr>
            </a:br>
            <a:r>
              <a:rPr lang="en-US" sz="4000" dirty="0" smtClean="0">
                <a:latin typeface="Arial" pitchFamily="34" charset="0"/>
                <a:cs typeface="Arial" pitchFamily="34" charset="0"/>
              </a:rPr>
              <a:t>April 30, 2013</a:t>
            </a:r>
            <a:endParaRPr lang="en-US" sz="4000" dirty="0">
              <a:latin typeface="Arial" pitchFamily="34" charset="0"/>
              <a:cs typeface="Arial" pitchFamily="34" charset="0"/>
            </a:endParaRPr>
          </a:p>
        </p:txBody>
      </p:sp>
    </p:spTree>
    <p:extLst>
      <p:ext uri="{BB962C8B-B14F-4D97-AF65-F5344CB8AC3E}">
        <p14:creationId xmlns:p14="http://schemas.microsoft.com/office/powerpoint/2010/main" xmlns="" val="39159860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7620000" cy="1143000"/>
          </a:xfrm>
        </p:spPr>
        <p:txBody>
          <a:bodyPr>
            <a:normAutofit/>
          </a:bodyPr>
          <a:lstStyle/>
          <a:p>
            <a:r>
              <a:rPr lang="mn-MN" sz="2800" dirty="0" smtClean="0">
                <a:latin typeface="Arial" pitchFamily="34" charset="0"/>
                <a:cs typeface="Arial" pitchFamily="34" charset="0"/>
              </a:rPr>
              <a:t>Мэс засал – Хагалгааны нэр төрөл</a:t>
            </a:r>
            <a:endParaRPr lang="en-US" sz="2800" dirty="0">
              <a:latin typeface="Arial" pitchFamily="34" charset="0"/>
              <a:cs typeface="Arial"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746696114"/>
              </p:ext>
            </p:extLst>
          </p:nvPr>
        </p:nvGraphicFramePr>
        <p:xfrm>
          <a:off x="533400" y="914401"/>
          <a:ext cx="7619999" cy="4501585"/>
        </p:xfrm>
        <a:graphic>
          <a:graphicData uri="http://schemas.openxmlformats.org/drawingml/2006/table">
            <a:tbl>
              <a:tblPr>
                <a:tableStyleId>{5C22544A-7EE6-4342-B048-85BDC9FD1C3A}</a:tableStyleId>
              </a:tblPr>
              <a:tblGrid>
                <a:gridCol w="371999"/>
                <a:gridCol w="1872000"/>
                <a:gridCol w="768000"/>
                <a:gridCol w="768000"/>
                <a:gridCol w="768000"/>
                <a:gridCol w="768000"/>
                <a:gridCol w="768000"/>
                <a:gridCol w="768000"/>
                <a:gridCol w="768000"/>
              </a:tblGrid>
              <a:tr h="186584">
                <a:tc>
                  <a:txBody>
                    <a:bodyPr/>
                    <a:lstStyle/>
                    <a:p>
                      <a:pPr algn="l" fontAlgn="b"/>
                      <a:r>
                        <a:rPr lang="en-US" sz="1200" u="none" strike="noStrike" baseline="0" dirty="0">
                          <a:effectLst/>
                          <a:latin typeface="Arial Mon" pitchFamily="34" charset="0"/>
                        </a:rPr>
                        <a:t> </a:t>
                      </a:r>
                      <a:endParaRPr lang="en-US" sz="1200" b="0" i="0" u="none" strike="noStrike" baseline="0" dirty="0">
                        <a:effectLst/>
                        <a:latin typeface="Arial Mon" pitchFamily="34" charset="0"/>
                      </a:endParaRPr>
                    </a:p>
                  </a:txBody>
                  <a:tcPr marL="9487" marR="9487" marT="9487" marB="0" anchor="b"/>
                </a:tc>
                <a:tc gridSpan="6">
                  <a:txBody>
                    <a:bodyPr/>
                    <a:lstStyle/>
                    <a:p>
                      <a:pPr algn="l" fontAlgn="b"/>
                      <a:r>
                        <a:rPr lang="en-US" sz="1200" u="none" strike="noStrike" baseline="0">
                          <a:effectLst/>
                          <a:latin typeface="Arial Mon" pitchFamily="34" charset="0"/>
                        </a:rPr>
                        <a:t>                       ÃÑÑ¯Òºâä 2008-2012 îíä õèéãäñýí ìýñ çàñàë </a:t>
                      </a:r>
                      <a:endParaRPr lang="en-US" sz="1200" b="1" i="1" u="none" strike="noStrike" baseline="0">
                        <a:effectLst/>
                        <a:latin typeface="Arial Mon" pitchFamily="34" charset="0"/>
                      </a:endParaRPr>
                    </a:p>
                  </a:txBody>
                  <a:tcPr marL="9487" marR="9487" marT="9487"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200" u="none" strike="noStrike" baseline="0">
                          <a:effectLst/>
                          <a:latin typeface="Arial Mon" pitchFamily="34" charset="0"/>
                        </a:rPr>
                        <a:t> </a:t>
                      </a:r>
                      <a:endParaRPr lang="en-US" sz="1200" b="0" i="0" u="none" strike="noStrike" baseline="0">
                        <a:effectLst/>
                        <a:latin typeface="Arial Mon" pitchFamily="34" charset="0"/>
                      </a:endParaRPr>
                    </a:p>
                  </a:txBody>
                  <a:tcPr marL="9487" marR="9487" marT="9487" marB="0" anchor="b"/>
                </a:tc>
                <a:tc>
                  <a:txBody>
                    <a:bodyPr/>
                    <a:lstStyle/>
                    <a:p>
                      <a:pPr algn="l" fontAlgn="b"/>
                      <a:r>
                        <a:rPr lang="en-US" sz="1200" u="none" strike="noStrike" baseline="0">
                          <a:effectLst/>
                          <a:latin typeface="Arial Mon" pitchFamily="34" charset="0"/>
                        </a:rPr>
                        <a:t> </a:t>
                      </a:r>
                      <a:endParaRPr lang="en-US" sz="1200" b="0" i="0" u="none" strike="noStrike" baseline="0">
                        <a:effectLst/>
                        <a:latin typeface="Arial Mon" pitchFamily="34" charset="0"/>
                      </a:endParaRPr>
                    </a:p>
                  </a:txBody>
                  <a:tcPr marL="9487" marR="9487" marT="9487" marB="0" anchor="b"/>
                </a:tc>
              </a:tr>
              <a:tr h="346516">
                <a:tc>
                  <a:txBody>
                    <a:bodyPr/>
                    <a:lstStyle/>
                    <a:p>
                      <a:pPr algn="ctr" fontAlgn="b"/>
                      <a:r>
                        <a:rPr lang="en-US" sz="1200" u="none" strike="noStrike" baseline="0">
                          <a:effectLst/>
                          <a:latin typeface="Arial Mon" pitchFamily="34" charset="0"/>
                        </a:rPr>
                        <a:t>¹</a:t>
                      </a:r>
                      <a:endParaRPr lang="en-US" sz="1200" b="0" i="0" u="none" strike="noStrike" baseline="0">
                        <a:effectLst/>
                        <a:latin typeface="Arial Mon" pitchFamily="34" charset="0"/>
                      </a:endParaRPr>
                    </a:p>
                  </a:txBody>
                  <a:tcPr marL="9487" marR="9487" marT="9487" marB="0" anchor="b"/>
                </a:tc>
                <a:tc>
                  <a:txBody>
                    <a:bodyPr/>
                    <a:lstStyle/>
                    <a:p>
                      <a:pPr algn="l" fontAlgn="b"/>
                      <a:r>
                        <a:rPr lang="en-US" sz="1200" u="none" strike="noStrike" baseline="0">
                          <a:effectLst/>
                          <a:latin typeface="Arial Mon" pitchFamily="34" charset="0"/>
                        </a:rPr>
                        <a:t>Õàãàëãààíû íýð</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2008</a:t>
                      </a:r>
                      <a:endParaRPr lang="en-US" sz="1200" b="1"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2009</a:t>
                      </a:r>
                      <a:endParaRPr lang="en-US" sz="1200" b="1"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2010</a:t>
                      </a:r>
                      <a:endParaRPr lang="en-US" sz="1200" b="1"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2011</a:t>
                      </a:r>
                      <a:endParaRPr lang="en-US" sz="1200" b="1"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2012</a:t>
                      </a:r>
                      <a:endParaRPr lang="en-US" sz="1200" b="1"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Ä¿í</a:t>
                      </a:r>
                      <a:endParaRPr lang="en-US" sz="1200" b="1" i="0" u="none" strike="noStrike" baseline="0">
                        <a:effectLst/>
                        <a:latin typeface="Arial Mon" pitchFamily="34" charset="0"/>
                      </a:endParaRPr>
                    </a:p>
                  </a:txBody>
                  <a:tcPr marL="9487" marR="9487" marT="9487" marB="0" anchor="b"/>
                </a:tc>
                <a:tc>
                  <a:txBody>
                    <a:bodyPr/>
                    <a:lstStyle/>
                    <a:p>
                      <a:pPr algn="ctr" fontAlgn="b"/>
                      <a:r>
                        <a:rPr lang="en-US" sz="1100" u="none" strike="noStrike" baseline="0">
                          <a:effectLst/>
                          <a:latin typeface="Arial Mon" pitchFamily="34" charset="0"/>
                        </a:rPr>
                        <a:t>Ä¿íãèéí õóâü %</a:t>
                      </a:r>
                      <a:endParaRPr lang="en-US" sz="1100" b="1" i="0" u="none" strike="noStrike" baseline="0">
                        <a:effectLst/>
                        <a:latin typeface="Arial Mon" pitchFamily="34" charset="0"/>
                      </a:endParaRPr>
                    </a:p>
                  </a:txBody>
                  <a:tcPr marL="9487" marR="9487" marT="9487" marB="0" anchor="b"/>
                </a:tc>
              </a:tr>
              <a:tr h="390939">
                <a:tc>
                  <a:txBody>
                    <a:bodyPr/>
                    <a:lstStyle/>
                    <a:p>
                      <a:pPr algn="ctr" fontAlgn="b"/>
                      <a:r>
                        <a:rPr lang="en-US" sz="1200" u="none" strike="noStrike" baseline="0">
                          <a:effectLst/>
                          <a:latin typeface="Arial Mon" pitchFamily="34" charset="0"/>
                        </a:rPr>
                        <a:t>1</a:t>
                      </a:r>
                      <a:endParaRPr lang="en-US" sz="1200" b="0" i="0" u="none" strike="noStrike" baseline="0">
                        <a:effectLst/>
                        <a:latin typeface="Arial Mon" pitchFamily="34" charset="0"/>
                      </a:endParaRPr>
                    </a:p>
                  </a:txBody>
                  <a:tcPr marL="9487" marR="9487" marT="9487" marB="0" anchor="b"/>
                </a:tc>
                <a:tc>
                  <a:txBody>
                    <a:bodyPr/>
                    <a:lstStyle/>
                    <a:p>
                      <a:pPr algn="l" fontAlgn="b"/>
                      <a:r>
                        <a:rPr lang="en-US" sz="1200" u="none" strike="noStrike" baseline="0">
                          <a:effectLst/>
                          <a:latin typeface="Arial Mon" pitchFamily="34" charset="0"/>
                        </a:rPr>
                        <a:t>Òàðõè, íóãàñ, ìýäðýë</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751</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603</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602</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753</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831</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3540</a:t>
                      </a:r>
                      <a:endParaRPr lang="en-US" sz="1200" b="0" i="0" u="none" strike="noStrike" baseline="0">
                        <a:effectLst/>
                        <a:latin typeface="Arial Mon" pitchFamily="34" charset="0"/>
                      </a:endParaRPr>
                    </a:p>
                  </a:txBody>
                  <a:tcPr marL="9487" marR="9487" marT="9487" marB="0" anchor="b"/>
                </a:tc>
                <a:tc>
                  <a:txBody>
                    <a:bodyPr/>
                    <a:lstStyle/>
                    <a:p>
                      <a:pPr algn="r" fontAlgn="b"/>
                      <a:r>
                        <a:rPr lang="en-US" sz="1200" u="none" strike="noStrike" baseline="0">
                          <a:effectLst/>
                          <a:latin typeface="Arial Mon" pitchFamily="34" charset="0"/>
                        </a:rPr>
                        <a:t>13.33</a:t>
                      </a:r>
                      <a:endParaRPr lang="en-US" sz="1200" b="1" i="0" u="none" strike="noStrike" baseline="0">
                        <a:effectLst/>
                        <a:latin typeface="Arial Mon" pitchFamily="34" charset="0"/>
                      </a:endParaRPr>
                    </a:p>
                  </a:txBody>
                  <a:tcPr marL="9487" marR="9487" marT="9487" marB="0" anchor="b"/>
                </a:tc>
              </a:tr>
              <a:tr h="390939">
                <a:tc>
                  <a:txBody>
                    <a:bodyPr/>
                    <a:lstStyle/>
                    <a:p>
                      <a:pPr algn="ctr" fontAlgn="b"/>
                      <a:r>
                        <a:rPr lang="en-US" sz="1200" u="none" strike="noStrike" baseline="0">
                          <a:effectLst/>
                          <a:latin typeface="Arial Mon" pitchFamily="34" charset="0"/>
                        </a:rPr>
                        <a:t>2</a:t>
                      </a:r>
                      <a:endParaRPr lang="en-US" sz="1200" b="0" i="0" u="none" strike="noStrike" baseline="0">
                        <a:effectLst/>
                        <a:latin typeface="Arial Mon" pitchFamily="34" charset="0"/>
                      </a:endParaRPr>
                    </a:p>
                  </a:txBody>
                  <a:tcPr marL="9487" marR="9487" marT="9487" marB="0" anchor="b"/>
                </a:tc>
                <a:tc>
                  <a:txBody>
                    <a:bodyPr/>
                    <a:lstStyle/>
                    <a:p>
                      <a:pPr algn="l" fontAlgn="b"/>
                      <a:r>
                        <a:rPr lang="en-US" sz="1200" u="none" strike="noStrike" baseline="0">
                          <a:effectLst/>
                          <a:latin typeface="Arial Mon" pitchFamily="34" charset="0"/>
                        </a:rPr>
                        <a:t>Í¿¿ðíèé</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 </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71</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dirty="0">
                          <a:effectLst/>
                          <a:latin typeface="Arial Mon" pitchFamily="34" charset="0"/>
                        </a:rPr>
                        <a:t>134</a:t>
                      </a:r>
                      <a:endParaRPr lang="en-US" sz="1200" b="0" i="0" u="none" strike="noStrike" baseline="0" dirty="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184</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161</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550</a:t>
                      </a:r>
                      <a:endParaRPr lang="en-US" sz="1200" b="0" i="0" u="none" strike="noStrike" baseline="0">
                        <a:effectLst/>
                        <a:latin typeface="Arial Mon" pitchFamily="34" charset="0"/>
                      </a:endParaRPr>
                    </a:p>
                  </a:txBody>
                  <a:tcPr marL="9487" marR="9487" marT="9487" marB="0" anchor="b"/>
                </a:tc>
                <a:tc>
                  <a:txBody>
                    <a:bodyPr/>
                    <a:lstStyle/>
                    <a:p>
                      <a:pPr algn="r" fontAlgn="b"/>
                      <a:r>
                        <a:rPr lang="en-US" sz="1200" u="none" strike="noStrike" baseline="0">
                          <a:effectLst/>
                          <a:latin typeface="Arial Mon" pitchFamily="34" charset="0"/>
                        </a:rPr>
                        <a:t>2.07</a:t>
                      </a:r>
                      <a:endParaRPr lang="en-US" sz="1200" b="0" i="0" u="none" strike="noStrike" baseline="0">
                        <a:effectLst/>
                        <a:latin typeface="Arial Mon" pitchFamily="34" charset="0"/>
                      </a:endParaRPr>
                    </a:p>
                  </a:txBody>
                  <a:tcPr marL="9487" marR="9487" marT="9487" marB="0" anchor="b"/>
                </a:tc>
              </a:tr>
              <a:tr h="390939">
                <a:tc>
                  <a:txBody>
                    <a:bodyPr/>
                    <a:lstStyle/>
                    <a:p>
                      <a:pPr algn="ctr" fontAlgn="b"/>
                      <a:r>
                        <a:rPr lang="en-US" sz="1200" u="none" strike="noStrike" baseline="0">
                          <a:effectLst/>
                          <a:latin typeface="Arial Mon" pitchFamily="34" charset="0"/>
                        </a:rPr>
                        <a:t>3</a:t>
                      </a:r>
                      <a:endParaRPr lang="en-US" sz="1200" b="0" i="0" u="none" strike="noStrike" baseline="0">
                        <a:effectLst/>
                        <a:latin typeface="Arial Mon" pitchFamily="34" charset="0"/>
                      </a:endParaRPr>
                    </a:p>
                  </a:txBody>
                  <a:tcPr marL="9487" marR="9487" marT="9487" marB="0" anchor="b"/>
                </a:tc>
                <a:tc>
                  <a:txBody>
                    <a:bodyPr/>
                    <a:lstStyle/>
                    <a:p>
                      <a:pPr algn="l" fontAlgn="b"/>
                      <a:r>
                        <a:rPr lang="en-US" sz="1200" u="none" strike="noStrike" baseline="0">
                          <a:effectLst/>
                          <a:latin typeface="Arial Mon" pitchFamily="34" charset="0"/>
                        </a:rPr>
                        <a:t>Öýýæíèé õºíäèéí</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27</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23</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54</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16</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41</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161</a:t>
                      </a:r>
                      <a:endParaRPr lang="en-US" sz="1200" b="0" i="0" u="none" strike="noStrike" baseline="0">
                        <a:effectLst/>
                        <a:latin typeface="Arial Mon" pitchFamily="34" charset="0"/>
                      </a:endParaRPr>
                    </a:p>
                  </a:txBody>
                  <a:tcPr marL="9487" marR="9487" marT="9487" marB="0" anchor="b"/>
                </a:tc>
                <a:tc>
                  <a:txBody>
                    <a:bodyPr/>
                    <a:lstStyle/>
                    <a:p>
                      <a:pPr algn="r" fontAlgn="b"/>
                      <a:r>
                        <a:rPr lang="en-US" sz="1200" u="none" strike="noStrike" baseline="0">
                          <a:effectLst/>
                          <a:latin typeface="Arial Mon" pitchFamily="34" charset="0"/>
                        </a:rPr>
                        <a:t>0.61</a:t>
                      </a:r>
                      <a:endParaRPr lang="en-US" sz="1200" b="0" i="0" u="none" strike="noStrike" baseline="0">
                        <a:effectLst/>
                        <a:latin typeface="Arial Mon" pitchFamily="34" charset="0"/>
                      </a:endParaRPr>
                    </a:p>
                  </a:txBody>
                  <a:tcPr marL="9487" marR="9487" marT="9487" marB="0" anchor="b"/>
                </a:tc>
              </a:tr>
              <a:tr h="390939">
                <a:tc>
                  <a:txBody>
                    <a:bodyPr/>
                    <a:lstStyle/>
                    <a:p>
                      <a:pPr algn="ctr" fontAlgn="b"/>
                      <a:r>
                        <a:rPr lang="en-US" sz="1200" u="none" strike="noStrike" baseline="0">
                          <a:effectLst/>
                          <a:latin typeface="Arial Mon" pitchFamily="34" charset="0"/>
                        </a:rPr>
                        <a:t>4</a:t>
                      </a:r>
                      <a:endParaRPr lang="en-US" sz="1200" b="0" i="0" u="none" strike="noStrike" baseline="0">
                        <a:effectLst/>
                        <a:latin typeface="Arial Mon" pitchFamily="34" charset="0"/>
                      </a:endParaRPr>
                    </a:p>
                  </a:txBody>
                  <a:tcPr marL="9487" marR="9487" marT="9487" marB="0" anchor="b"/>
                </a:tc>
                <a:tc>
                  <a:txBody>
                    <a:bodyPr/>
                    <a:lstStyle/>
                    <a:p>
                      <a:pPr algn="l" fontAlgn="b"/>
                      <a:r>
                        <a:rPr lang="en-US" sz="1200" u="none" strike="noStrike" baseline="0">
                          <a:effectLst/>
                          <a:latin typeface="Arial Mon" pitchFamily="34" charset="0"/>
                        </a:rPr>
                        <a:t>Õýâëèéí õºíäèéí</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148</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100</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95</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125</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135</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603</a:t>
                      </a:r>
                      <a:endParaRPr lang="en-US" sz="1200" b="0" i="0" u="none" strike="noStrike" baseline="0">
                        <a:effectLst/>
                        <a:latin typeface="Arial Mon" pitchFamily="34" charset="0"/>
                      </a:endParaRPr>
                    </a:p>
                  </a:txBody>
                  <a:tcPr marL="9487" marR="9487" marT="9487" marB="0" anchor="b"/>
                </a:tc>
                <a:tc>
                  <a:txBody>
                    <a:bodyPr/>
                    <a:lstStyle/>
                    <a:p>
                      <a:pPr algn="r" fontAlgn="b"/>
                      <a:r>
                        <a:rPr lang="en-US" sz="1200" u="none" strike="noStrike" baseline="0">
                          <a:effectLst/>
                          <a:latin typeface="Arial Mon" pitchFamily="34" charset="0"/>
                        </a:rPr>
                        <a:t>2.27</a:t>
                      </a:r>
                      <a:endParaRPr lang="en-US" sz="1200" b="1" i="0" u="none" strike="noStrike" baseline="0">
                        <a:effectLst/>
                        <a:latin typeface="Arial Mon" pitchFamily="34" charset="0"/>
                      </a:endParaRPr>
                    </a:p>
                  </a:txBody>
                  <a:tcPr marL="9487" marR="9487" marT="9487" marB="0" anchor="b"/>
                </a:tc>
              </a:tr>
              <a:tr h="390939">
                <a:tc>
                  <a:txBody>
                    <a:bodyPr/>
                    <a:lstStyle/>
                    <a:p>
                      <a:pPr algn="ctr" fontAlgn="b"/>
                      <a:r>
                        <a:rPr lang="en-US" sz="1200" u="none" strike="noStrike" baseline="0">
                          <a:effectLst/>
                          <a:latin typeface="Arial Mon" pitchFamily="34" charset="0"/>
                        </a:rPr>
                        <a:t>5</a:t>
                      </a:r>
                      <a:endParaRPr lang="en-US" sz="1200" b="0" i="0" u="none" strike="noStrike" baseline="0">
                        <a:effectLst/>
                        <a:latin typeface="Arial Mon" pitchFamily="34" charset="0"/>
                      </a:endParaRPr>
                    </a:p>
                  </a:txBody>
                  <a:tcPr marL="9487" marR="9487" marT="9487" marB="0" anchor="b"/>
                </a:tc>
                <a:tc>
                  <a:txBody>
                    <a:bodyPr/>
                    <a:lstStyle/>
                    <a:p>
                      <a:pPr algn="l" fontAlgn="b"/>
                      <a:r>
                        <a:rPr lang="en-US" sz="1200" u="none" strike="noStrike" baseline="0">
                          <a:effectLst/>
                          <a:latin typeface="Arial Mon" pitchFamily="34" charset="0"/>
                        </a:rPr>
                        <a:t>Ñóäàñíû áóñàä</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31</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54</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38</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28</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22</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173</a:t>
                      </a:r>
                      <a:endParaRPr lang="en-US" sz="1200" b="0" i="0" u="none" strike="noStrike" baseline="0">
                        <a:effectLst/>
                        <a:latin typeface="Arial Mon" pitchFamily="34" charset="0"/>
                      </a:endParaRPr>
                    </a:p>
                  </a:txBody>
                  <a:tcPr marL="9487" marR="9487" marT="9487" marB="0" anchor="b"/>
                </a:tc>
                <a:tc>
                  <a:txBody>
                    <a:bodyPr/>
                    <a:lstStyle/>
                    <a:p>
                      <a:pPr algn="r" fontAlgn="b"/>
                      <a:r>
                        <a:rPr lang="en-US" sz="1200" u="none" strike="noStrike" baseline="0">
                          <a:effectLst/>
                          <a:latin typeface="Arial Mon" pitchFamily="34" charset="0"/>
                        </a:rPr>
                        <a:t>0.65</a:t>
                      </a:r>
                      <a:endParaRPr lang="en-US" sz="1200" b="0" i="0" u="none" strike="noStrike" baseline="0">
                        <a:effectLst/>
                        <a:latin typeface="Arial Mon" pitchFamily="34" charset="0"/>
                      </a:endParaRPr>
                    </a:p>
                  </a:txBody>
                  <a:tcPr marL="9487" marR="9487" marT="9487" marB="0" anchor="b"/>
                </a:tc>
              </a:tr>
              <a:tr h="390939">
                <a:tc>
                  <a:txBody>
                    <a:bodyPr/>
                    <a:lstStyle/>
                    <a:p>
                      <a:pPr algn="ctr" fontAlgn="b"/>
                      <a:r>
                        <a:rPr lang="en-US" sz="1200" u="none" strike="noStrike" baseline="0">
                          <a:effectLst/>
                          <a:latin typeface="Arial Mon" pitchFamily="34" charset="0"/>
                        </a:rPr>
                        <a:t>6</a:t>
                      </a:r>
                      <a:endParaRPr lang="en-US" sz="1200" b="0" i="0" u="none" strike="noStrike" baseline="0">
                        <a:effectLst/>
                        <a:latin typeface="Arial Mon" pitchFamily="34" charset="0"/>
                      </a:endParaRPr>
                    </a:p>
                  </a:txBody>
                  <a:tcPr marL="9487" marR="9487" marT="9487" marB="0" anchor="b"/>
                </a:tc>
                <a:tc>
                  <a:txBody>
                    <a:bodyPr/>
                    <a:lstStyle/>
                    <a:p>
                      <a:pPr algn="l" fontAlgn="b"/>
                      <a:r>
                        <a:rPr lang="en-US" sz="1200" u="none" strike="noStrike" baseline="0">
                          <a:effectLst/>
                          <a:latin typeface="Arial Mon" pitchFamily="34" charset="0"/>
                        </a:rPr>
                        <a:t>Øýýñ áýëãèéí çàìûí</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16</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20</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22</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22</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22</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102</a:t>
                      </a:r>
                      <a:endParaRPr lang="en-US" sz="1200" b="0" i="0" u="none" strike="noStrike" baseline="0">
                        <a:effectLst/>
                        <a:latin typeface="Arial Mon" pitchFamily="34" charset="0"/>
                      </a:endParaRPr>
                    </a:p>
                  </a:txBody>
                  <a:tcPr marL="9487" marR="9487" marT="9487" marB="0" anchor="b"/>
                </a:tc>
                <a:tc>
                  <a:txBody>
                    <a:bodyPr/>
                    <a:lstStyle/>
                    <a:p>
                      <a:pPr algn="r" fontAlgn="b"/>
                      <a:r>
                        <a:rPr lang="en-US" sz="1200" u="none" strike="noStrike" baseline="0">
                          <a:effectLst/>
                          <a:latin typeface="Arial Mon" pitchFamily="34" charset="0"/>
                        </a:rPr>
                        <a:t>0.38</a:t>
                      </a:r>
                      <a:endParaRPr lang="en-US" sz="1200" b="0" i="0" u="none" strike="noStrike" baseline="0">
                        <a:effectLst/>
                        <a:latin typeface="Arial Mon" pitchFamily="34" charset="0"/>
                      </a:endParaRPr>
                    </a:p>
                  </a:txBody>
                  <a:tcPr marL="9487" marR="9487" marT="9487" marB="0" anchor="b"/>
                </a:tc>
              </a:tr>
              <a:tr h="390939">
                <a:tc>
                  <a:txBody>
                    <a:bodyPr/>
                    <a:lstStyle/>
                    <a:p>
                      <a:pPr algn="ctr" fontAlgn="b"/>
                      <a:r>
                        <a:rPr lang="en-US" sz="1200" u="none" strike="noStrike" baseline="0">
                          <a:effectLst/>
                          <a:latin typeface="Arial Mon" pitchFamily="34" charset="0"/>
                        </a:rPr>
                        <a:t>7</a:t>
                      </a:r>
                      <a:endParaRPr lang="en-US" sz="1200" b="0" i="0" u="none" strike="noStrike" baseline="0">
                        <a:effectLst/>
                        <a:latin typeface="Arial Mon" pitchFamily="34" charset="0"/>
                      </a:endParaRPr>
                    </a:p>
                  </a:txBody>
                  <a:tcPr marL="9487" marR="9487" marT="9487" marB="0" anchor="b"/>
                </a:tc>
                <a:tc>
                  <a:txBody>
                    <a:bodyPr/>
                    <a:lstStyle/>
                    <a:p>
                      <a:pPr algn="l" fontAlgn="b"/>
                      <a:r>
                        <a:rPr lang="en-US" sz="1200" u="none" strike="noStrike" baseline="0">
                          <a:effectLst/>
                          <a:latin typeface="Arial Mon" pitchFamily="34" charset="0"/>
                        </a:rPr>
                        <a:t>ßñ, ¿å ìº÷íèé</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2794</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2967</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3474</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4081</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4550</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17866</a:t>
                      </a:r>
                      <a:endParaRPr lang="en-US" sz="1200" b="0" i="0" u="none" strike="noStrike" baseline="0">
                        <a:effectLst/>
                        <a:latin typeface="Arial Mon" pitchFamily="34" charset="0"/>
                      </a:endParaRPr>
                    </a:p>
                  </a:txBody>
                  <a:tcPr marL="9487" marR="9487" marT="9487" marB="0" anchor="b"/>
                </a:tc>
                <a:tc>
                  <a:txBody>
                    <a:bodyPr/>
                    <a:lstStyle/>
                    <a:p>
                      <a:pPr algn="r" fontAlgn="b"/>
                      <a:r>
                        <a:rPr lang="en-US" sz="1200" u="none" strike="noStrike" baseline="0">
                          <a:effectLst/>
                          <a:latin typeface="Arial Mon" pitchFamily="34" charset="0"/>
                        </a:rPr>
                        <a:t>67.26</a:t>
                      </a:r>
                      <a:endParaRPr lang="en-US" sz="1200" b="1" i="0" u="none" strike="noStrike" baseline="0">
                        <a:effectLst/>
                        <a:latin typeface="Arial Mon" pitchFamily="34" charset="0"/>
                      </a:endParaRPr>
                    </a:p>
                  </a:txBody>
                  <a:tcPr marL="9487" marR="9487" marT="9487" marB="0" anchor="b"/>
                </a:tc>
              </a:tr>
              <a:tr h="390939">
                <a:tc>
                  <a:txBody>
                    <a:bodyPr/>
                    <a:lstStyle/>
                    <a:p>
                      <a:pPr algn="ctr" fontAlgn="b"/>
                      <a:r>
                        <a:rPr lang="en-US" sz="1200" u="none" strike="noStrike" baseline="0">
                          <a:effectLst/>
                          <a:latin typeface="Arial Mon" pitchFamily="34" charset="0"/>
                        </a:rPr>
                        <a:t>8</a:t>
                      </a:r>
                      <a:endParaRPr lang="en-US" sz="1200" b="0" i="0" u="none" strike="noStrike" baseline="0">
                        <a:effectLst/>
                        <a:latin typeface="Arial Mon" pitchFamily="34" charset="0"/>
                      </a:endParaRPr>
                    </a:p>
                  </a:txBody>
                  <a:tcPr marL="9487" marR="9487" marT="9487" marB="0" anchor="b"/>
                </a:tc>
                <a:tc>
                  <a:txBody>
                    <a:bodyPr/>
                    <a:lstStyle/>
                    <a:p>
                      <a:pPr algn="l" fontAlgn="b"/>
                      <a:r>
                        <a:rPr lang="en-US" sz="1200" u="none" strike="noStrike" baseline="0">
                          <a:effectLst/>
                          <a:latin typeface="Arial Mon" pitchFamily="34" charset="0"/>
                        </a:rPr>
                        <a:t>Áóñàä</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823</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883</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703</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607</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552</a:t>
                      </a:r>
                      <a:endParaRPr lang="en-US" sz="1200" b="0"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3568</a:t>
                      </a:r>
                      <a:endParaRPr lang="en-US" sz="1200" b="0" i="0" u="none" strike="noStrike" baseline="0">
                        <a:effectLst/>
                        <a:latin typeface="Arial Mon" pitchFamily="34" charset="0"/>
                      </a:endParaRPr>
                    </a:p>
                  </a:txBody>
                  <a:tcPr marL="9487" marR="9487" marT="9487" marB="0" anchor="b"/>
                </a:tc>
                <a:tc>
                  <a:txBody>
                    <a:bodyPr/>
                    <a:lstStyle/>
                    <a:p>
                      <a:pPr algn="r" fontAlgn="b"/>
                      <a:r>
                        <a:rPr lang="en-US" sz="1200" u="none" strike="noStrike" baseline="0">
                          <a:effectLst/>
                          <a:latin typeface="Arial Mon" pitchFamily="34" charset="0"/>
                        </a:rPr>
                        <a:t>13.43</a:t>
                      </a:r>
                      <a:endParaRPr lang="en-US" sz="1200" b="0" i="0" u="none" strike="noStrike" baseline="0">
                        <a:effectLst/>
                        <a:latin typeface="Arial Mon" pitchFamily="34" charset="0"/>
                      </a:endParaRPr>
                    </a:p>
                  </a:txBody>
                  <a:tcPr marL="9487" marR="9487" marT="9487" marB="0" anchor="b"/>
                </a:tc>
              </a:tr>
              <a:tr h="382055">
                <a:tc gridSpan="2">
                  <a:txBody>
                    <a:bodyPr/>
                    <a:lstStyle/>
                    <a:p>
                      <a:pPr algn="l" fontAlgn="b"/>
                      <a:r>
                        <a:rPr lang="en-US" sz="1400" u="none" strike="noStrike" baseline="0">
                          <a:effectLst/>
                          <a:latin typeface="Arial Mon" pitchFamily="34" charset="0"/>
                        </a:rPr>
                        <a:t>Íèéò ä¿í</a:t>
                      </a:r>
                      <a:endParaRPr lang="en-US" sz="1400" b="1" i="0" u="none" strike="noStrike" baseline="0">
                        <a:effectLst/>
                        <a:latin typeface="Arial Mon" pitchFamily="34" charset="0"/>
                      </a:endParaRPr>
                    </a:p>
                  </a:txBody>
                  <a:tcPr marL="9487" marR="9487" marT="9487" marB="0" anchor="b"/>
                </a:tc>
                <a:tc hMerge="1">
                  <a:txBody>
                    <a:bodyPr/>
                    <a:lstStyle/>
                    <a:p>
                      <a:endParaRPr lang="en-US"/>
                    </a:p>
                  </a:txBody>
                  <a:tcPr/>
                </a:tc>
                <a:tc>
                  <a:txBody>
                    <a:bodyPr/>
                    <a:lstStyle/>
                    <a:p>
                      <a:pPr algn="ctr" fontAlgn="b"/>
                      <a:r>
                        <a:rPr lang="en-US" sz="1200" u="none" strike="noStrike" baseline="0">
                          <a:effectLst/>
                          <a:latin typeface="Arial Mon" pitchFamily="34" charset="0"/>
                        </a:rPr>
                        <a:t>4590</a:t>
                      </a:r>
                      <a:endParaRPr lang="en-US" sz="1200" b="1"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4721</a:t>
                      </a:r>
                      <a:endParaRPr lang="en-US" sz="1200" b="1"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5122</a:t>
                      </a:r>
                      <a:endParaRPr lang="en-US" sz="1200" b="1"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5816</a:t>
                      </a:r>
                      <a:endParaRPr lang="en-US" sz="1200" b="1"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6314</a:t>
                      </a:r>
                      <a:endParaRPr lang="en-US" sz="1200" b="1" i="0" u="none" strike="noStrike" baseline="0">
                        <a:effectLst/>
                        <a:latin typeface="Arial Mon" pitchFamily="34" charset="0"/>
                      </a:endParaRPr>
                    </a:p>
                  </a:txBody>
                  <a:tcPr marL="9487" marR="9487" marT="9487" marB="0" anchor="b"/>
                </a:tc>
                <a:tc>
                  <a:txBody>
                    <a:bodyPr/>
                    <a:lstStyle/>
                    <a:p>
                      <a:pPr algn="ctr" fontAlgn="b"/>
                      <a:r>
                        <a:rPr lang="en-US" sz="1200" u="none" strike="noStrike" baseline="0">
                          <a:effectLst/>
                          <a:latin typeface="Arial Mon" pitchFamily="34" charset="0"/>
                        </a:rPr>
                        <a:t>26563</a:t>
                      </a:r>
                      <a:endParaRPr lang="en-US" sz="1200" b="1" i="0" u="none" strike="noStrike" baseline="0">
                        <a:effectLst/>
                        <a:latin typeface="Arial Mon" pitchFamily="34" charset="0"/>
                      </a:endParaRPr>
                    </a:p>
                  </a:txBody>
                  <a:tcPr marL="9487" marR="9487" marT="9487" marB="0" anchor="b"/>
                </a:tc>
                <a:tc>
                  <a:txBody>
                    <a:bodyPr/>
                    <a:lstStyle/>
                    <a:p>
                      <a:pPr algn="r" fontAlgn="b"/>
                      <a:r>
                        <a:rPr lang="en-US" sz="1200" u="none" strike="noStrike" baseline="0">
                          <a:effectLst/>
                          <a:latin typeface="Arial Mon" pitchFamily="34" charset="0"/>
                        </a:rPr>
                        <a:t>100</a:t>
                      </a:r>
                      <a:endParaRPr lang="en-US" sz="1200" b="1" i="0" u="none" strike="noStrike" baseline="0">
                        <a:effectLst/>
                        <a:latin typeface="Arial Mon" pitchFamily="34" charset="0"/>
                      </a:endParaRPr>
                    </a:p>
                  </a:txBody>
                  <a:tcPr marL="9487" marR="9487" marT="9487" marB="0" anchor="b"/>
                </a:tc>
              </a:tr>
              <a:tr h="453135">
                <a:tc gridSpan="2">
                  <a:txBody>
                    <a:bodyPr/>
                    <a:lstStyle/>
                    <a:p>
                      <a:pPr algn="l" fontAlgn="b"/>
                      <a:r>
                        <a:rPr lang="en-US" sz="1200" u="none" strike="noStrike" baseline="0">
                          <a:effectLst/>
                          <a:latin typeface="Arial Mon" pitchFamily="34" charset="0"/>
                        </a:rPr>
                        <a:t>Ìýñ àæèëáàðóóä</a:t>
                      </a:r>
                      <a:endParaRPr lang="en-US" sz="1200" b="0" i="0" u="none" strike="noStrike" baseline="0">
                        <a:effectLst/>
                        <a:latin typeface="Arial Mon" pitchFamily="34" charset="0"/>
                      </a:endParaRPr>
                    </a:p>
                  </a:txBody>
                  <a:tcPr marL="9487" marR="9487" marT="9487" marB="0" anchor="b"/>
                </a:tc>
                <a:tc hMerge="1">
                  <a:txBody>
                    <a:bodyPr/>
                    <a:lstStyle/>
                    <a:p>
                      <a:endParaRPr lang="en-US"/>
                    </a:p>
                  </a:txBody>
                  <a:tcPr/>
                </a:tc>
                <a:tc>
                  <a:txBody>
                    <a:bodyPr/>
                    <a:lstStyle/>
                    <a:p>
                      <a:pPr algn="r" fontAlgn="b"/>
                      <a:r>
                        <a:rPr lang="en-US" sz="1200" u="none" strike="noStrike" baseline="0">
                          <a:effectLst/>
                          <a:latin typeface="Arial Mon" pitchFamily="34" charset="0"/>
                        </a:rPr>
                        <a:t>16965</a:t>
                      </a:r>
                      <a:endParaRPr lang="en-US" sz="1200" b="0" i="0" u="none" strike="noStrike" baseline="0">
                        <a:effectLst/>
                        <a:latin typeface="Arial Mon" pitchFamily="34" charset="0"/>
                      </a:endParaRPr>
                    </a:p>
                  </a:txBody>
                  <a:tcPr marL="9487" marR="9487" marT="9487" marB="0" anchor="b"/>
                </a:tc>
                <a:tc>
                  <a:txBody>
                    <a:bodyPr/>
                    <a:lstStyle/>
                    <a:p>
                      <a:pPr algn="r" fontAlgn="b"/>
                      <a:r>
                        <a:rPr lang="en-US" sz="1200" u="none" strike="noStrike" baseline="0">
                          <a:effectLst/>
                          <a:latin typeface="Arial Mon" pitchFamily="34" charset="0"/>
                        </a:rPr>
                        <a:t>16759</a:t>
                      </a:r>
                      <a:endParaRPr lang="en-US" sz="1200" b="0" i="0" u="none" strike="noStrike" baseline="0">
                        <a:effectLst/>
                        <a:latin typeface="Arial Mon" pitchFamily="34" charset="0"/>
                      </a:endParaRPr>
                    </a:p>
                  </a:txBody>
                  <a:tcPr marL="9487" marR="9487" marT="9487" marB="0" anchor="b"/>
                </a:tc>
                <a:tc>
                  <a:txBody>
                    <a:bodyPr/>
                    <a:lstStyle/>
                    <a:p>
                      <a:pPr algn="r" fontAlgn="b"/>
                      <a:r>
                        <a:rPr lang="en-US" sz="1200" u="none" strike="noStrike" baseline="0">
                          <a:effectLst/>
                          <a:latin typeface="Arial Mon" pitchFamily="34" charset="0"/>
                        </a:rPr>
                        <a:t>20680</a:t>
                      </a:r>
                      <a:endParaRPr lang="en-US" sz="1200" b="0" i="0" u="none" strike="noStrike" baseline="0">
                        <a:effectLst/>
                        <a:latin typeface="Arial Mon" pitchFamily="34" charset="0"/>
                      </a:endParaRPr>
                    </a:p>
                  </a:txBody>
                  <a:tcPr marL="9487" marR="9487" marT="9487" marB="0" anchor="b"/>
                </a:tc>
                <a:tc>
                  <a:txBody>
                    <a:bodyPr/>
                    <a:lstStyle/>
                    <a:p>
                      <a:pPr algn="r" fontAlgn="b"/>
                      <a:r>
                        <a:rPr lang="en-US" sz="1200" u="none" strike="noStrike" baseline="0">
                          <a:effectLst/>
                          <a:latin typeface="Arial Mon" pitchFamily="34" charset="0"/>
                        </a:rPr>
                        <a:t>23364</a:t>
                      </a:r>
                      <a:endParaRPr lang="en-US" sz="1200" b="0" i="0" u="none" strike="noStrike" baseline="0">
                        <a:effectLst/>
                        <a:latin typeface="Arial Mon" pitchFamily="34" charset="0"/>
                      </a:endParaRPr>
                    </a:p>
                  </a:txBody>
                  <a:tcPr marL="9487" marR="9487" marT="9487" marB="0" anchor="b"/>
                </a:tc>
                <a:tc>
                  <a:txBody>
                    <a:bodyPr/>
                    <a:lstStyle/>
                    <a:p>
                      <a:pPr algn="r" fontAlgn="b"/>
                      <a:r>
                        <a:rPr lang="en-US" sz="1200" u="none" strike="noStrike" baseline="0">
                          <a:effectLst/>
                          <a:latin typeface="Arial Mon" pitchFamily="34" charset="0"/>
                        </a:rPr>
                        <a:t>28352</a:t>
                      </a:r>
                      <a:endParaRPr lang="en-US" sz="1200" b="0" i="0" u="none" strike="noStrike" baseline="0">
                        <a:effectLst/>
                        <a:latin typeface="Arial Mon" pitchFamily="34" charset="0"/>
                      </a:endParaRPr>
                    </a:p>
                  </a:txBody>
                  <a:tcPr marL="9487" marR="9487" marT="9487" marB="0" anchor="b"/>
                </a:tc>
                <a:tc>
                  <a:txBody>
                    <a:bodyPr/>
                    <a:lstStyle/>
                    <a:p>
                      <a:pPr algn="r" fontAlgn="b"/>
                      <a:r>
                        <a:rPr lang="en-US" sz="1200" u="none" strike="noStrike" baseline="0">
                          <a:effectLst/>
                          <a:latin typeface="Arial Mon" pitchFamily="34" charset="0"/>
                        </a:rPr>
                        <a:t>106120</a:t>
                      </a:r>
                      <a:endParaRPr lang="en-US" sz="1200" b="1" i="0" u="none" strike="noStrike" baseline="0">
                        <a:effectLst/>
                        <a:latin typeface="Arial Mon" pitchFamily="34" charset="0"/>
                      </a:endParaRPr>
                    </a:p>
                  </a:txBody>
                  <a:tcPr marL="9487" marR="9487" marT="9487" marB="0" anchor="b"/>
                </a:tc>
                <a:tc>
                  <a:txBody>
                    <a:bodyPr/>
                    <a:lstStyle/>
                    <a:p>
                      <a:pPr algn="l" fontAlgn="b"/>
                      <a:r>
                        <a:rPr lang="en-US" sz="1200" u="none" strike="noStrike" baseline="0" dirty="0">
                          <a:effectLst/>
                          <a:latin typeface="Arial Mon" pitchFamily="34" charset="0"/>
                        </a:rPr>
                        <a:t> </a:t>
                      </a:r>
                      <a:endParaRPr lang="en-US" sz="1200" b="0" i="0" u="none" strike="noStrike" baseline="0" dirty="0">
                        <a:effectLst/>
                        <a:latin typeface="Arial Mon" pitchFamily="34" charset="0"/>
                      </a:endParaRPr>
                    </a:p>
                  </a:txBody>
                  <a:tcPr marL="9487" marR="9487" marT="9487" marB="0" anchor="b"/>
                </a:tc>
              </a:tr>
            </a:tbl>
          </a:graphicData>
        </a:graphic>
      </p:graphicFrame>
      <p:sp>
        <p:nvSpPr>
          <p:cNvPr id="5" name="Rectangle 4"/>
          <p:cNvSpPr/>
          <p:nvPr/>
        </p:nvSpPr>
        <p:spPr>
          <a:xfrm>
            <a:off x="370114" y="5594789"/>
            <a:ext cx="8011886" cy="1077218"/>
          </a:xfrm>
          <a:prstGeom prst="rect">
            <a:avLst/>
          </a:prstGeom>
        </p:spPr>
        <p:txBody>
          <a:bodyPr wrap="square">
            <a:spAutoFit/>
          </a:bodyPr>
          <a:lstStyle/>
          <a:p>
            <a:pPr algn="just"/>
            <a:r>
              <a:rPr lang="mn-MN" sz="1600" dirty="0" smtClean="0">
                <a:latin typeface="Arial" pitchFamily="34" charset="0"/>
                <a:cs typeface="Arial" pitchFamily="34" charset="0"/>
              </a:rPr>
              <a:t>2012 онд Стационарт хэвтэж эмчлүүлэгсдийн 52,6% нь мэс засал эмчилгээ хийгдсэн ба нийт мэс заслын 67,2% яс үе мөчний, 13,3% тархи нугас мэдрэлийн, 13,4% бусад мэс засал хийгдсэн байна. Жилд дунджаар  21224 мэс ажилбар хийгджээ.</a:t>
            </a:r>
            <a:endParaRPr lang="en-US" sz="1600" dirty="0">
              <a:latin typeface="Arial" pitchFamily="34" charset="0"/>
              <a:cs typeface="Arial" pitchFamily="34" charset="0"/>
            </a:endParaRPr>
          </a:p>
        </p:txBody>
      </p:sp>
    </p:spTree>
    <p:extLst>
      <p:ext uri="{BB962C8B-B14F-4D97-AF65-F5344CB8AC3E}">
        <p14:creationId xmlns:p14="http://schemas.microsoft.com/office/powerpoint/2010/main" xmlns="" val="6548077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7620000" cy="1143000"/>
          </a:xfrm>
        </p:spPr>
        <p:txBody>
          <a:bodyPr>
            <a:normAutofit/>
          </a:bodyPr>
          <a:lstStyle/>
          <a:p>
            <a:r>
              <a:rPr lang="mn-MN" sz="2800" dirty="0" smtClean="0">
                <a:latin typeface="Arial" pitchFamily="34" charset="0"/>
                <a:cs typeface="Arial" pitchFamily="34" charset="0"/>
              </a:rPr>
              <a:t>Нас баралт - Шалтгаан</a:t>
            </a:r>
            <a:endParaRPr lang="en-US" sz="2800" dirty="0">
              <a:latin typeface="Arial" pitchFamily="34" charset="0"/>
              <a:cs typeface="Arial"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414520081"/>
              </p:ext>
            </p:extLst>
          </p:nvPr>
        </p:nvGraphicFramePr>
        <p:xfrm>
          <a:off x="381000" y="914400"/>
          <a:ext cx="7772398" cy="4267201"/>
        </p:xfrm>
        <a:graphic>
          <a:graphicData uri="http://schemas.openxmlformats.org/drawingml/2006/table">
            <a:tbl>
              <a:tblPr>
                <a:tableStyleId>{5C22544A-7EE6-4342-B048-85BDC9FD1C3A}</a:tableStyleId>
              </a:tblPr>
              <a:tblGrid>
                <a:gridCol w="2545975"/>
                <a:gridCol w="712694"/>
                <a:gridCol w="712694"/>
                <a:gridCol w="712694"/>
                <a:gridCol w="712694"/>
                <a:gridCol w="712694"/>
                <a:gridCol w="712694"/>
                <a:gridCol w="950259"/>
              </a:tblGrid>
              <a:tr h="194308">
                <a:tc gridSpan="7">
                  <a:txBody>
                    <a:bodyPr/>
                    <a:lstStyle/>
                    <a:p>
                      <a:pPr algn="l" fontAlgn="b"/>
                      <a:r>
                        <a:rPr lang="en-US" sz="1200" b="1" u="none" strike="noStrike" baseline="0" dirty="0">
                          <a:solidFill>
                            <a:schemeClr val="accent6">
                              <a:lumMod val="50000"/>
                            </a:schemeClr>
                          </a:solidFill>
                          <a:effectLst/>
                          <a:latin typeface="Arial Mon" pitchFamily="34" charset="0"/>
                        </a:rPr>
                        <a:t>                ÃÑÑ¯Ò-</a:t>
                      </a:r>
                      <a:r>
                        <a:rPr lang="en-US" sz="1200" b="1" u="none" strike="noStrike" baseline="0" dirty="0" err="1">
                          <a:solidFill>
                            <a:schemeClr val="accent6">
                              <a:lumMod val="50000"/>
                            </a:schemeClr>
                          </a:solidFill>
                          <a:effectLst/>
                          <a:latin typeface="Arial Mon" pitchFamily="34" charset="0"/>
                        </a:rPr>
                        <a:t>èéí</a:t>
                      </a:r>
                      <a:r>
                        <a:rPr lang="en-US" sz="1200" b="1" u="none" strike="noStrike" baseline="0" dirty="0">
                          <a:solidFill>
                            <a:schemeClr val="accent6">
                              <a:lumMod val="50000"/>
                            </a:schemeClr>
                          </a:solidFill>
                          <a:effectLst/>
                          <a:latin typeface="Arial Mon" pitchFamily="34" charset="0"/>
                        </a:rPr>
                        <a:t> </a:t>
                      </a:r>
                      <a:r>
                        <a:rPr lang="en-US" sz="1200" b="1" u="none" strike="noStrike" baseline="0" dirty="0" err="1">
                          <a:solidFill>
                            <a:schemeClr val="accent6">
                              <a:lumMod val="50000"/>
                            </a:schemeClr>
                          </a:solidFill>
                          <a:effectLst/>
                          <a:latin typeface="Arial Mon" pitchFamily="34" charset="0"/>
                        </a:rPr>
                        <a:t>ñòàöèîíàðûí</a:t>
                      </a:r>
                      <a:r>
                        <a:rPr lang="en-US" sz="1200" b="1" u="none" strike="noStrike" baseline="0" dirty="0">
                          <a:solidFill>
                            <a:schemeClr val="accent6">
                              <a:lumMod val="50000"/>
                            </a:schemeClr>
                          </a:solidFill>
                          <a:effectLst/>
                          <a:latin typeface="Arial Mon" pitchFamily="34" charset="0"/>
                        </a:rPr>
                        <a:t> </a:t>
                      </a:r>
                      <a:r>
                        <a:rPr lang="en-US" sz="1200" b="1" u="none" strike="noStrike" baseline="0" dirty="0" err="1">
                          <a:solidFill>
                            <a:schemeClr val="accent6">
                              <a:lumMod val="50000"/>
                            </a:schemeClr>
                          </a:solidFill>
                          <a:effectLst/>
                          <a:latin typeface="Arial Mon" pitchFamily="34" charset="0"/>
                        </a:rPr>
                        <a:t>íàñ</a:t>
                      </a:r>
                      <a:r>
                        <a:rPr lang="en-US" sz="1200" b="1" u="none" strike="noStrike" baseline="0" dirty="0">
                          <a:solidFill>
                            <a:schemeClr val="accent6">
                              <a:lumMod val="50000"/>
                            </a:schemeClr>
                          </a:solidFill>
                          <a:effectLst/>
                          <a:latin typeface="Arial Mon" pitchFamily="34" charset="0"/>
                        </a:rPr>
                        <a:t> </a:t>
                      </a:r>
                      <a:r>
                        <a:rPr lang="en-US" sz="1200" b="1" u="none" strike="noStrike" baseline="0" dirty="0" err="1">
                          <a:solidFill>
                            <a:schemeClr val="accent6">
                              <a:lumMod val="50000"/>
                            </a:schemeClr>
                          </a:solidFill>
                          <a:effectLst/>
                          <a:latin typeface="Arial Mon" pitchFamily="34" charset="0"/>
                        </a:rPr>
                        <a:t>áàðàëòûã</a:t>
                      </a:r>
                      <a:r>
                        <a:rPr lang="en-US" sz="1200" b="1" u="none" strike="noStrike" baseline="0" dirty="0">
                          <a:solidFill>
                            <a:schemeClr val="accent6">
                              <a:lumMod val="50000"/>
                            </a:schemeClr>
                          </a:solidFill>
                          <a:effectLst/>
                          <a:latin typeface="Arial Mon" pitchFamily="34" charset="0"/>
                        </a:rPr>
                        <a:t> </a:t>
                      </a:r>
                      <a:r>
                        <a:rPr lang="en-US" sz="1200" b="1" u="none" strike="noStrike" baseline="0" dirty="0" err="1">
                          <a:solidFill>
                            <a:schemeClr val="accent6">
                              <a:lumMod val="50000"/>
                            </a:schemeClr>
                          </a:solidFill>
                          <a:effectLst/>
                          <a:latin typeface="Arial Mon" pitchFamily="34" charset="0"/>
                        </a:rPr>
                        <a:t>øàëòãààíààð</a:t>
                      </a:r>
                      <a:r>
                        <a:rPr lang="en-US" sz="1200" b="1" u="none" strike="noStrike" baseline="0" dirty="0">
                          <a:solidFill>
                            <a:schemeClr val="accent6">
                              <a:lumMod val="50000"/>
                            </a:schemeClr>
                          </a:solidFill>
                          <a:effectLst/>
                          <a:latin typeface="Arial Mon" pitchFamily="34" charset="0"/>
                        </a:rPr>
                        <a:t>  </a:t>
                      </a:r>
                      <a:endParaRPr lang="en-US" sz="1200" b="1" i="0" u="none" strike="noStrike" baseline="0" dirty="0">
                        <a:solidFill>
                          <a:schemeClr val="accent6">
                            <a:lumMod val="50000"/>
                          </a:schemeClr>
                        </a:solidFill>
                        <a:effectLst/>
                        <a:latin typeface="Arial Mon" pitchFamily="34" charset="0"/>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1" i="0" u="none" strike="noStrike" baseline="0">
                        <a:solidFill>
                          <a:schemeClr val="accent6">
                            <a:lumMod val="50000"/>
                          </a:schemeClr>
                        </a:solidFill>
                        <a:effectLst/>
                        <a:latin typeface="Arial Mon" pitchFamily="34" charset="0"/>
                      </a:endParaRPr>
                    </a:p>
                  </a:txBody>
                  <a:tcPr marL="9525" marR="9525" marT="9525" marB="0" anchor="b"/>
                </a:tc>
              </a:tr>
              <a:tr h="347848">
                <a:tc gridSpan="6">
                  <a:txBody>
                    <a:bodyPr/>
                    <a:lstStyle/>
                    <a:p>
                      <a:pPr algn="l" fontAlgn="b"/>
                      <a:endParaRPr lang="en-US" sz="1200" b="1" i="0" u="none" strike="noStrike" baseline="0" dirty="0">
                        <a:solidFill>
                          <a:schemeClr val="accent6">
                            <a:lumMod val="50000"/>
                          </a:schemeClr>
                        </a:solidFill>
                        <a:effectLst/>
                        <a:latin typeface="Arial Mon" pitchFamily="34" charset="0"/>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l" fontAlgn="b"/>
                      <a:endParaRPr lang="en-US" sz="1200" b="1" i="0" u="none" strike="noStrike" baseline="0">
                        <a:solidFill>
                          <a:schemeClr val="accent6">
                            <a:lumMod val="50000"/>
                          </a:schemeClr>
                        </a:solidFill>
                        <a:effectLst/>
                        <a:latin typeface="Arial Mon" pitchFamily="34" charset="0"/>
                      </a:endParaRPr>
                    </a:p>
                  </a:txBody>
                  <a:tcPr marL="9525" marR="9525" marT="9525" marB="0" anchor="b"/>
                </a:tc>
              </a:tr>
              <a:tr h="378996">
                <a:tc>
                  <a:txBody>
                    <a:bodyPr/>
                    <a:lstStyle/>
                    <a:p>
                      <a:pPr algn="ctr" fontAlgn="b"/>
                      <a:r>
                        <a:rPr lang="en-US" sz="1200" b="1" u="none" strike="noStrike" baseline="0">
                          <a:solidFill>
                            <a:schemeClr val="accent6">
                              <a:lumMod val="50000"/>
                            </a:schemeClr>
                          </a:solidFill>
                          <a:effectLst/>
                          <a:latin typeface="Arial Mon" pitchFamily="34" charset="0"/>
                        </a:rPr>
                        <a:t>     Øàëòãààí</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ctr" fontAlgn="b"/>
                      <a:r>
                        <a:rPr lang="en-US" sz="1200" b="1" u="none" strike="noStrike" baseline="0">
                          <a:solidFill>
                            <a:schemeClr val="accent6">
                              <a:lumMod val="50000"/>
                            </a:schemeClr>
                          </a:solidFill>
                          <a:effectLst/>
                          <a:latin typeface="Arial Mon" pitchFamily="34" charset="0"/>
                        </a:rPr>
                        <a:t>2008</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ctr" fontAlgn="b"/>
                      <a:r>
                        <a:rPr lang="en-US" sz="1200" b="1" u="none" strike="noStrike" baseline="0">
                          <a:solidFill>
                            <a:schemeClr val="accent6">
                              <a:lumMod val="50000"/>
                            </a:schemeClr>
                          </a:solidFill>
                          <a:effectLst/>
                          <a:latin typeface="Arial Mon" pitchFamily="34" charset="0"/>
                        </a:rPr>
                        <a:t>2009</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ctr" fontAlgn="b"/>
                      <a:r>
                        <a:rPr lang="en-US" sz="1200" b="1" u="none" strike="noStrike" baseline="0">
                          <a:solidFill>
                            <a:schemeClr val="accent6">
                              <a:lumMod val="50000"/>
                            </a:schemeClr>
                          </a:solidFill>
                          <a:effectLst/>
                          <a:latin typeface="Arial Mon" pitchFamily="34" charset="0"/>
                        </a:rPr>
                        <a:t>2010</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ctr" fontAlgn="b"/>
                      <a:r>
                        <a:rPr lang="en-US" sz="1200" b="1" u="none" strike="noStrike" baseline="0">
                          <a:solidFill>
                            <a:schemeClr val="accent6">
                              <a:lumMod val="50000"/>
                            </a:schemeClr>
                          </a:solidFill>
                          <a:effectLst/>
                          <a:latin typeface="Arial Mon" pitchFamily="34" charset="0"/>
                        </a:rPr>
                        <a:t>2011</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ctr" fontAlgn="b"/>
                      <a:r>
                        <a:rPr lang="en-US" sz="1200" b="1" u="none" strike="noStrike" baseline="0">
                          <a:solidFill>
                            <a:schemeClr val="accent6">
                              <a:lumMod val="50000"/>
                            </a:schemeClr>
                          </a:solidFill>
                          <a:effectLst/>
                          <a:latin typeface="Arial Mon" pitchFamily="34" charset="0"/>
                        </a:rPr>
                        <a:t>2012</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ctr" fontAlgn="b"/>
                      <a:r>
                        <a:rPr lang="en-US" sz="1200" b="1" u="none" strike="noStrike" baseline="0">
                          <a:solidFill>
                            <a:schemeClr val="accent6">
                              <a:lumMod val="50000"/>
                            </a:schemeClr>
                          </a:solidFill>
                          <a:effectLst/>
                          <a:latin typeface="Arial Mon" pitchFamily="34" charset="0"/>
                        </a:rPr>
                        <a:t>Ä¿í</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l" fontAlgn="b"/>
                      <a:r>
                        <a:rPr lang="en-US" sz="1200" b="1" u="none" strike="noStrike" baseline="0">
                          <a:solidFill>
                            <a:schemeClr val="accent6">
                              <a:lumMod val="50000"/>
                            </a:schemeClr>
                          </a:solidFill>
                          <a:effectLst/>
                          <a:latin typeface="Arial Mon" pitchFamily="34" charset="0"/>
                        </a:rPr>
                        <a:t>Ä¿íãèéí õóâü %</a:t>
                      </a:r>
                      <a:endParaRPr lang="en-US" sz="1200" b="1" i="0" u="none" strike="noStrike" baseline="0">
                        <a:solidFill>
                          <a:schemeClr val="accent6">
                            <a:lumMod val="50000"/>
                          </a:schemeClr>
                        </a:solidFill>
                        <a:effectLst/>
                        <a:latin typeface="Arial Mon" pitchFamily="34" charset="0"/>
                      </a:endParaRPr>
                    </a:p>
                  </a:txBody>
                  <a:tcPr marL="9525" marR="9525" marT="9525" marB="0" anchor="b"/>
                </a:tc>
              </a:tr>
              <a:tr h="353145">
                <a:tc>
                  <a:txBody>
                    <a:bodyPr/>
                    <a:lstStyle/>
                    <a:p>
                      <a:pPr algn="ctr" fontAlgn="b"/>
                      <a:r>
                        <a:rPr lang="en-US" sz="1200" b="1" u="none" strike="noStrike" baseline="0">
                          <a:solidFill>
                            <a:schemeClr val="accent6">
                              <a:lumMod val="50000"/>
                            </a:schemeClr>
                          </a:solidFill>
                          <a:effectLst/>
                          <a:latin typeface="Arial Mon" pitchFamily="34" charset="0"/>
                        </a:rPr>
                        <a:t>Òýýâðèéí îñîë V01-V99</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79</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67</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68</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71</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81</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366</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dirty="0">
                          <a:solidFill>
                            <a:srgbClr val="C00000"/>
                          </a:solidFill>
                          <a:effectLst/>
                          <a:latin typeface="Arial Mon" pitchFamily="34" charset="0"/>
                        </a:rPr>
                        <a:t>25.6</a:t>
                      </a:r>
                      <a:endParaRPr lang="en-US" sz="1200" b="1" i="0" u="none" strike="noStrike" baseline="0" dirty="0">
                        <a:solidFill>
                          <a:srgbClr val="C00000"/>
                        </a:solidFill>
                        <a:effectLst/>
                        <a:latin typeface="Arial Mon" pitchFamily="34" charset="0"/>
                      </a:endParaRPr>
                    </a:p>
                  </a:txBody>
                  <a:tcPr marL="9525" marR="9525" marT="9525" marB="0" anchor="b"/>
                </a:tc>
              </a:tr>
              <a:tr h="353145">
                <a:tc>
                  <a:txBody>
                    <a:bodyPr/>
                    <a:lstStyle/>
                    <a:p>
                      <a:pPr algn="ctr" fontAlgn="b"/>
                      <a:r>
                        <a:rPr lang="en-US" sz="1200" b="1" u="none" strike="noStrike" baseline="0">
                          <a:solidFill>
                            <a:schemeClr val="accent6">
                              <a:lumMod val="50000"/>
                            </a:schemeClr>
                          </a:solidFill>
                          <a:effectLst/>
                          <a:latin typeface="Arial Mon" pitchFamily="34" charset="0"/>
                        </a:rPr>
                        <a:t>Óíàëò W00-W19</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55</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54</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51</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65</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70</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295</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dirty="0">
                          <a:solidFill>
                            <a:srgbClr val="C00000"/>
                          </a:solidFill>
                          <a:effectLst/>
                          <a:latin typeface="Arial Mon" pitchFamily="34" charset="0"/>
                        </a:rPr>
                        <a:t>20.6</a:t>
                      </a:r>
                      <a:endParaRPr lang="en-US" sz="1200" b="1" i="0" u="none" strike="noStrike" baseline="0" dirty="0">
                        <a:solidFill>
                          <a:srgbClr val="C00000"/>
                        </a:solidFill>
                        <a:effectLst/>
                        <a:latin typeface="Arial Mon" pitchFamily="34" charset="0"/>
                      </a:endParaRPr>
                    </a:p>
                  </a:txBody>
                  <a:tcPr marL="9525" marR="9525" marT="9525" marB="0" anchor="b"/>
                </a:tc>
              </a:tr>
              <a:tr h="353145">
                <a:tc>
                  <a:txBody>
                    <a:bodyPr/>
                    <a:lstStyle/>
                    <a:p>
                      <a:pPr algn="ctr" fontAlgn="b"/>
                      <a:r>
                        <a:rPr lang="en-US" sz="1200" b="1" u="none" strike="noStrike" baseline="0">
                          <a:solidFill>
                            <a:schemeClr val="accent6">
                              <a:lumMod val="50000"/>
                            </a:schemeClr>
                          </a:solidFill>
                          <a:effectLst/>
                          <a:latin typeface="Arial Mon" pitchFamily="34" charset="0"/>
                        </a:rPr>
                        <a:t>Óñàíä óíàõ, æèâýõ W65-W74</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l" fontAlgn="b"/>
                      <a:r>
                        <a:rPr lang="en-US" sz="1200" b="1" u="none" strike="noStrike" baseline="0">
                          <a:solidFill>
                            <a:schemeClr val="accent6">
                              <a:lumMod val="50000"/>
                            </a:schemeClr>
                          </a:solidFill>
                          <a:effectLst/>
                          <a:latin typeface="Arial Mon" pitchFamily="34" charset="0"/>
                        </a:rPr>
                        <a:t> </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1</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l" fontAlgn="b"/>
                      <a:r>
                        <a:rPr lang="en-US" sz="1200" b="1" u="none" strike="noStrike" baseline="0">
                          <a:solidFill>
                            <a:schemeClr val="accent6">
                              <a:lumMod val="50000"/>
                            </a:schemeClr>
                          </a:solidFill>
                          <a:effectLst/>
                          <a:latin typeface="Arial Mon" pitchFamily="34" charset="0"/>
                        </a:rPr>
                        <a:t> </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l" fontAlgn="b"/>
                      <a:r>
                        <a:rPr lang="en-US" sz="1200" b="1" u="none" strike="noStrike" baseline="0">
                          <a:solidFill>
                            <a:schemeClr val="accent6">
                              <a:lumMod val="50000"/>
                            </a:schemeClr>
                          </a:solidFill>
                          <a:effectLst/>
                          <a:latin typeface="Arial Mon" pitchFamily="34" charset="0"/>
                        </a:rPr>
                        <a:t> </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l" fontAlgn="b"/>
                      <a:r>
                        <a:rPr lang="en-US" sz="1200" b="1" u="none" strike="noStrike" baseline="0">
                          <a:solidFill>
                            <a:schemeClr val="accent6">
                              <a:lumMod val="50000"/>
                            </a:schemeClr>
                          </a:solidFill>
                          <a:effectLst/>
                          <a:latin typeface="Arial Mon" pitchFamily="34" charset="0"/>
                        </a:rPr>
                        <a:t> </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1</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0.1</a:t>
                      </a:r>
                      <a:endParaRPr lang="en-US" sz="1200" b="1" i="0" u="none" strike="noStrike" baseline="0">
                        <a:solidFill>
                          <a:schemeClr val="accent6">
                            <a:lumMod val="50000"/>
                          </a:schemeClr>
                        </a:solidFill>
                        <a:effectLst/>
                        <a:latin typeface="Arial Mon" pitchFamily="34" charset="0"/>
                      </a:endParaRPr>
                    </a:p>
                  </a:txBody>
                  <a:tcPr marL="9525" marR="9525" marT="9525" marB="0" anchor="b"/>
                </a:tc>
              </a:tr>
              <a:tr h="353145">
                <a:tc>
                  <a:txBody>
                    <a:bodyPr/>
                    <a:lstStyle/>
                    <a:p>
                      <a:pPr algn="ctr" fontAlgn="b"/>
                      <a:r>
                        <a:rPr lang="en-US" sz="1200" b="1" u="none" strike="noStrike" baseline="0">
                          <a:solidFill>
                            <a:schemeClr val="accent6">
                              <a:lumMod val="50000"/>
                            </a:schemeClr>
                          </a:solidFill>
                          <a:effectLst/>
                          <a:latin typeface="Arial Mon" pitchFamily="34" charset="0"/>
                        </a:rPr>
                        <a:t>Ò¿ëýãäýëò X00-X19</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44</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39</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57</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30</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59</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229</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dirty="0">
                          <a:solidFill>
                            <a:srgbClr val="C00000"/>
                          </a:solidFill>
                          <a:effectLst/>
                          <a:latin typeface="Arial Mon" pitchFamily="34" charset="0"/>
                        </a:rPr>
                        <a:t>16.0</a:t>
                      </a:r>
                      <a:endParaRPr lang="en-US" sz="1200" b="1" i="0" u="none" strike="noStrike" baseline="0" dirty="0">
                        <a:solidFill>
                          <a:srgbClr val="C00000"/>
                        </a:solidFill>
                        <a:effectLst/>
                        <a:latin typeface="Arial Mon" pitchFamily="34" charset="0"/>
                      </a:endParaRPr>
                    </a:p>
                  </a:txBody>
                  <a:tcPr marL="9525" marR="9525" marT="9525" marB="0" anchor="b"/>
                </a:tc>
              </a:tr>
              <a:tr h="353145">
                <a:tc>
                  <a:txBody>
                    <a:bodyPr/>
                    <a:lstStyle/>
                    <a:p>
                      <a:pPr algn="ctr" fontAlgn="b"/>
                      <a:r>
                        <a:rPr lang="en-US" sz="1200" b="1" u="none" strike="noStrike" baseline="0">
                          <a:solidFill>
                            <a:schemeClr val="accent6">
                              <a:lumMod val="50000"/>
                            </a:schemeClr>
                          </a:solidFill>
                          <a:effectLst/>
                          <a:latin typeface="Arial Mon" pitchFamily="34" charset="0"/>
                        </a:rPr>
                        <a:t>Àìèà õîðëîõ X60-X84</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2</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3</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l" fontAlgn="b"/>
                      <a:r>
                        <a:rPr lang="en-US" sz="1200" b="1" u="none" strike="noStrike" baseline="0">
                          <a:solidFill>
                            <a:schemeClr val="accent6">
                              <a:lumMod val="50000"/>
                            </a:schemeClr>
                          </a:solidFill>
                          <a:effectLst/>
                          <a:latin typeface="Arial Mon" pitchFamily="34" charset="0"/>
                        </a:rPr>
                        <a:t> </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5</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1</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11</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0.8</a:t>
                      </a:r>
                      <a:endParaRPr lang="en-US" sz="1200" b="1" i="0" u="none" strike="noStrike" baseline="0">
                        <a:solidFill>
                          <a:schemeClr val="accent6">
                            <a:lumMod val="50000"/>
                          </a:schemeClr>
                        </a:solidFill>
                        <a:effectLst/>
                        <a:latin typeface="Arial Mon" pitchFamily="34" charset="0"/>
                      </a:endParaRPr>
                    </a:p>
                  </a:txBody>
                  <a:tcPr marL="9525" marR="9525" marT="9525" marB="0" anchor="b"/>
                </a:tc>
              </a:tr>
              <a:tr h="353145">
                <a:tc>
                  <a:txBody>
                    <a:bodyPr/>
                    <a:lstStyle/>
                    <a:p>
                      <a:pPr algn="ctr" fontAlgn="b"/>
                      <a:r>
                        <a:rPr lang="en-US" sz="1200" b="1" u="none" strike="noStrike" baseline="0">
                          <a:solidFill>
                            <a:schemeClr val="accent6">
                              <a:lumMod val="50000"/>
                            </a:schemeClr>
                          </a:solidFill>
                          <a:effectLst/>
                          <a:latin typeface="Arial Mon" pitchFamily="34" charset="0"/>
                        </a:rPr>
                        <a:t>Õîðëîãäîõ X85-Y09</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44</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31</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33</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37</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49</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194</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dirty="0">
                          <a:solidFill>
                            <a:srgbClr val="C00000"/>
                          </a:solidFill>
                          <a:effectLst/>
                          <a:latin typeface="Arial Mon" pitchFamily="34" charset="0"/>
                        </a:rPr>
                        <a:t>13.6</a:t>
                      </a:r>
                      <a:endParaRPr lang="en-US" sz="1200" b="1" i="0" u="none" strike="noStrike" baseline="0" dirty="0">
                        <a:solidFill>
                          <a:srgbClr val="C00000"/>
                        </a:solidFill>
                        <a:effectLst/>
                        <a:latin typeface="Arial Mon" pitchFamily="34" charset="0"/>
                      </a:endParaRPr>
                    </a:p>
                  </a:txBody>
                  <a:tcPr marL="9525" marR="9525" marT="9525" marB="0" anchor="b"/>
                </a:tc>
              </a:tr>
              <a:tr h="874034">
                <a:tc>
                  <a:txBody>
                    <a:bodyPr/>
                    <a:lstStyle/>
                    <a:p>
                      <a:pPr algn="ctr" fontAlgn="b"/>
                      <a:r>
                        <a:rPr lang="en-US" sz="1200" b="1" u="none" strike="noStrike" baseline="0">
                          <a:solidFill>
                            <a:schemeClr val="accent6">
                              <a:lumMod val="50000"/>
                            </a:schemeClr>
                          </a:solidFill>
                          <a:effectLst/>
                          <a:latin typeface="Arial Mon" pitchFamily="34" charset="0"/>
                        </a:rPr>
                        <a:t>Áóñàä ãàäààä õ¿÷èí ç¿éëñ                   W20-64,W75-99, X50-59,Y10-89,             X30-39, X49</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55</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61</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dirty="0">
                          <a:solidFill>
                            <a:schemeClr val="accent6">
                              <a:lumMod val="50000"/>
                            </a:schemeClr>
                          </a:solidFill>
                          <a:effectLst/>
                          <a:latin typeface="Arial Mon" pitchFamily="34" charset="0"/>
                        </a:rPr>
                        <a:t>66</a:t>
                      </a:r>
                      <a:endParaRPr lang="en-US" sz="1200" b="1" i="0" u="none" strike="noStrike" baseline="0" dirty="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73</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80</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335</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23.4</a:t>
                      </a:r>
                      <a:endParaRPr lang="en-US" sz="1200" b="1" i="0" u="none" strike="noStrike" baseline="0">
                        <a:solidFill>
                          <a:schemeClr val="accent6">
                            <a:lumMod val="50000"/>
                          </a:schemeClr>
                        </a:solidFill>
                        <a:effectLst/>
                        <a:latin typeface="Arial Mon" pitchFamily="34" charset="0"/>
                      </a:endParaRPr>
                    </a:p>
                  </a:txBody>
                  <a:tcPr marL="9525" marR="9525" marT="9525" marB="0" anchor="b"/>
                </a:tc>
              </a:tr>
              <a:tr h="353145">
                <a:tc>
                  <a:txBody>
                    <a:bodyPr/>
                    <a:lstStyle/>
                    <a:p>
                      <a:pPr algn="ctr" fontAlgn="b"/>
                      <a:r>
                        <a:rPr lang="en-US" sz="1400" b="1" u="none" strike="noStrike" baseline="0">
                          <a:solidFill>
                            <a:schemeClr val="accent6">
                              <a:lumMod val="50000"/>
                            </a:schemeClr>
                          </a:solidFill>
                          <a:effectLst/>
                          <a:latin typeface="Arial Mon" pitchFamily="34" charset="0"/>
                        </a:rPr>
                        <a:t>Ä¿í</a:t>
                      </a:r>
                      <a:endParaRPr lang="en-US" sz="14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279</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256</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275</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281</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340</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a:solidFill>
                            <a:schemeClr val="accent6">
                              <a:lumMod val="50000"/>
                            </a:schemeClr>
                          </a:solidFill>
                          <a:effectLst/>
                          <a:latin typeface="Arial Mon" pitchFamily="34" charset="0"/>
                        </a:rPr>
                        <a:t>1431</a:t>
                      </a:r>
                      <a:endParaRPr lang="en-US" sz="1200" b="1" i="0" u="none" strike="noStrike" baseline="0">
                        <a:solidFill>
                          <a:schemeClr val="accent6">
                            <a:lumMod val="50000"/>
                          </a:schemeClr>
                        </a:solidFill>
                        <a:effectLst/>
                        <a:latin typeface="Arial Mon" pitchFamily="34" charset="0"/>
                      </a:endParaRPr>
                    </a:p>
                  </a:txBody>
                  <a:tcPr marL="9525" marR="9525" marT="9525" marB="0" anchor="b"/>
                </a:tc>
                <a:tc>
                  <a:txBody>
                    <a:bodyPr/>
                    <a:lstStyle/>
                    <a:p>
                      <a:pPr algn="r" fontAlgn="b"/>
                      <a:r>
                        <a:rPr lang="en-US" sz="1200" b="1" u="none" strike="noStrike" baseline="0" dirty="0">
                          <a:solidFill>
                            <a:schemeClr val="accent6">
                              <a:lumMod val="50000"/>
                            </a:schemeClr>
                          </a:solidFill>
                          <a:effectLst/>
                          <a:latin typeface="Arial Mon" pitchFamily="34" charset="0"/>
                        </a:rPr>
                        <a:t>100</a:t>
                      </a:r>
                      <a:endParaRPr lang="en-US" sz="1200" b="1" i="0" u="none" strike="noStrike" baseline="0" dirty="0">
                        <a:solidFill>
                          <a:schemeClr val="accent6">
                            <a:lumMod val="50000"/>
                          </a:schemeClr>
                        </a:solidFill>
                        <a:effectLst/>
                        <a:latin typeface="Arial Mon" pitchFamily="34" charset="0"/>
                      </a:endParaRPr>
                    </a:p>
                  </a:txBody>
                  <a:tcPr marL="9525" marR="9525" marT="9525" marB="0" anchor="b"/>
                </a:tc>
              </a:tr>
            </a:tbl>
          </a:graphicData>
        </a:graphic>
      </p:graphicFrame>
      <p:sp>
        <p:nvSpPr>
          <p:cNvPr id="5" name="Rectangle 4"/>
          <p:cNvSpPr/>
          <p:nvPr/>
        </p:nvSpPr>
        <p:spPr>
          <a:xfrm>
            <a:off x="381000" y="5257800"/>
            <a:ext cx="7881257" cy="1323439"/>
          </a:xfrm>
          <a:prstGeom prst="rect">
            <a:avLst/>
          </a:prstGeom>
        </p:spPr>
        <p:txBody>
          <a:bodyPr wrap="square">
            <a:spAutoFit/>
          </a:bodyPr>
          <a:lstStyle/>
          <a:p>
            <a:pPr algn="just"/>
            <a:r>
              <a:rPr lang="mn-MN" sz="1600" dirty="0" smtClean="0">
                <a:latin typeface="Arial" pitchFamily="34" charset="0"/>
                <a:cs typeface="Arial" pitchFamily="34" charset="0"/>
              </a:rPr>
              <a:t>2012 онд стационарт </a:t>
            </a:r>
            <a:r>
              <a:rPr lang="mn-MN" sz="1600" dirty="0">
                <a:latin typeface="Arial" pitchFamily="34" charset="0"/>
                <a:cs typeface="Arial" pitchFamily="34" charset="0"/>
              </a:rPr>
              <a:t>340 хүн нас барсан ба нас баралтын хувь 2,8</a:t>
            </a:r>
            <a:r>
              <a:rPr lang="mn-MN" sz="1600" dirty="0" smtClean="0">
                <a:latin typeface="Arial" pitchFamily="34" charset="0"/>
                <a:cs typeface="Arial" pitchFamily="34" charset="0"/>
              </a:rPr>
              <a:t>%, хоног болоогүй нас баралтын хувь  27,9% байгаа нь өмнөх оны байдлаас нас баралтын хувь 0,52%-р, хоног болоогүй нас баралтын хувь 1,9% нэмэгдсэн байна. Нас баралтын шалтгааны 25,6% зам тээврийн осол, 20,6% уналт, 13,6% бусдад хорлогдсон гэмтэл эзэлж байна.</a:t>
            </a:r>
            <a:endParaRPr lang="en-US" sz="1600" dirty="0">
              <a:latin typeface="Arial" pitchFamily="34" charset="0"/>
              <a:cs typeface="Arial" pitchFamily="34" charset="0"/>
            </a:endParaRPr>
          </a:p>
        </p:txBody>
      </p:sp>
    </p:spTree>
    <p:extLst>
      <p:ext uri="{BB962C8B-B14F-4D97-AF65-F5344CB8AC3E}">
        <p14:creationId xmlns:p14="http://schemas.microsoft.com/office/powerpoint/2010/main" xmlns="" val="6548077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657"/>
            <a:ext cx="7620000" cy="1143000"/>
          </a:xfrm>
        </p:spPr>
        <p:txBody>
          <a:bodyPr/>
          <a:lstStyle/>
          <a:p>
            <a:pPr algn="ctr" fontAlgn="b"/>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ÃÑÑ¯Òºâèéí</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ñòàöèîíàðûí</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íàñ</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áàðàëò</a:t>
            </a:r>
            <a:r>
              <a:rPr lang="en-US" sz="2400" b="1" dirty="0" smtClean="0">
                <a:latin typeface="Arial" pitchFamily="34" charset="0"/>
                <a:cs typeface="Arial" pitchFamily="34" charset="0"/>
              </a:rPr>
              <a:t> </a:t>
            </a:r>
            <a:br>
              <a:rPr lang="en-US" sz="2400" b="1" dirty="0" smtClean="0">
                <a:latin typeface="Arial" pitchFamily="34" charset="0"/>
                <a:cs typeface="Arial" pitchFamily="34" charset="0"/>
              </a:rPr>
            </a:b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íàñíû</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á¿ëãýýð</a:t>
            </a:r>
            <a:r>
              <a:rPr lang="en-US" sz="2400" b="1" dirty="0" smtClean="0">
                <a:latin typeface="Arial" pitchFamily="34" charset="0"/>
                <a:cs typeface="Arial" pitchFamily="34" charset="0"/>
              </a:rPr>
              <a:t>/                 2008-2012</a:t>
            </a:r>
            <a:endParaRPr lang="en-US" sz="2400" dirty="0">
              <a:latin typeface="Arial" pitchFamily="34" charset="0"/>
              <a:cs typeface="Arial"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xmlns="" val="3407982977"/>
              </p:ext>
            </p:extLst>
          </p:nvPr>
        </p:nvGraphicFramePr>
        <p:xfrm>
          <a:off x="762000" y="1066800"/>
          <a:ext cx="6934203" cy="4932651"/>
        </p:xfrm>
        <a:graphic>
          <a:graphicData uri="http://schemas.openxmlformats.org/drawingml/2006/table">
            <a:tbl>
              <a:tblPr/>
              <a:tblGrid>
                <a:gridCol w="1069149"/>
                <a:gridCol w="794226"/>
                <a:gridCol w="794226"/>
                <a:gridCol w="794226"/>
                <a:gridCol w="794226"/>
                <a:gridCol w="794226"/>
                <a:gridCol w="946962"/>
                <a:gridCol w="946962"/>
              </a:tblGrid>
              <a:tr h="555955">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Íàñ</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2008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2009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2010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2011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2012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Ä¿í</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Õóâü</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38912">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Á¿ãä</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279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256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275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281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340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1431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100.0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58419">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¯¿íýýñ: ýì</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67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49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54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300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21.0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80390">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1 íàñ õ¿ðòýë</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80390">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1-4 íàñ</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36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41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158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11.0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80390">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5-14 íàñ</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80390">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15-24 íàñ</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26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36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143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80390">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25-34 íàñ</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48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43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48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45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216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15.1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80390">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35-44 íàñ</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64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54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66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74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316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22.1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80390">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45-54 íàñ</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52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46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59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287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20.1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80390">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55-64 íàñ</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26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132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9.2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80390">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65-ààñ äýýø</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chemeClr val="accent5">
                              <a:lumMod val="50000"/>
                            </a:schemeClr>
                          </a:solidFill>
                          <a:effectLst/>
                          <a:latin typeface="Arial" pitchFamily="34" charset="0"/>
                          <a:cs typeface="Arial" pitchFamily="34" charset="0"/>
                        </a:rPr>
                        <a:t>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1" i="0" u="none" strike="noStrike">
                          <a:solidFill>
                            <a:schemeClr val="accent5">
                              <a:lumMod val="50000"/>
                            </a:schemeClr>
                          </a:solidFill>
                          <a:effectLst/>
                          <a:latin typeface="Arial" pitchFamily="34" charset="0"/>
                          <a:cs typeface="Arial" pitchFamily="34" charset="0"/>
                        </a:rPr>
                        <a:t>117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1" i="0" u="none" strike="noStrike" dirty="0">
                          <a:solidFill>
                            <a:schemeClr val="accent5">
                              <a:lumMod val="50000"/>
                            </a:schemeClr>
                          </a:solidFill>
                          <a:effectLst/>
                          <a:latin typeface="Arial" pitchFamily="34" charset="0"/>
                          <a:cs typeface="Arial" pitchFamily="34" charset="0"/>
                        </a:rPr>
                        <a:t>8.2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xmlns="" val="14628630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mn-MN" sz="2800" dirty="0" smtClean="0">
                <a:latin typeface="Arial" pitchFamily="34" charset="0"/>
                <a:cs typeface="Arial" pitchFamily="34" charset="0"/>
              </a:rPr>
              <a:t>Хүлээн авах, яаралтай тусламжийн тасгийн үйл ажиллагаа</a:t>
            </a:r>
            <a:endParaRPr lang="en-US" sz="2800" dirty="0">
              <a:latin typeface="Arial" pitchFamily="34" charset="0"/>
              <a:cs typeface="Arial"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85790264"/>
              </p:ext>
            </p:extLst>
          </p:nvPr>
        </p:nvGraphicFramePr>
        <p:xfrm>
          <a:off x="457200" y="1066800"/>
          <a:ext cx="7619996" cy="5257798"/>
        </p:xfrm>
        <a:graphic>
          <a:graphicData uri="http://schemas.openxmlformats.org/drawingml/2006/table">
            <a:tbl>
              <a:tblPr>
                <a:tableStyleId>{5C22544A-7EE6-4342-B048-85BDC9FD1C3A}</a:tableStyleId>
              </a:tblPr>
              <a:tblGrid>
                <a:gridCol w="543276"/>
                <a:gridCol w="407456"/>
                <a:gridCol w="407456"/>
                <a:gridCol w="407456"/>
                <a:gridCol w="407456"/>
                <a:gridCol w="407456"/>
                <a:gridCol w="407456"/>
                <a:gridCol w="500832"/>
                <a:gridCol w="407456"/>
                <a:gridCol w="407456"/>
                <a:gridCol w="407456"/>
                <a:gridCol w="464048"/>
                <a:gridCol w="407456"/>
                <a:gridCol w="407456"/>
                <a:gridCol w="407456"/>
                <a:gridCol w="407456"/>
                <a:gridCol w="407456"/>
                <a:gridCol w="407456"/>
              </a:tblGrid>
              <a:tr h="180748">
                <a:tc>
                  <a:txBody>
                    <a:bodyPr/>
                    <a:lstStyle/>
                    <a:p>
                      <a:pPr algn="l" fontAlgn="b"/>
                      <a:endParaRPr lang="en-US" sz="900" b="0" i="0" u="none" strike="noStrike" baseline="0" dirty="0">
                        <a:effectLst/>
                        <a:latin typeface="Arial Mon" pitchFamily="34" charset="0"/>
                      </a:endParaRPr>
                    </a:p>
                  </a:txBody>
                  <a:tcPr marL="8274" marR="8274" marT="8274" marB="0" anchor="b"/>
                </a:tc>
                <a:tc>
                  <a:txBody>
                    <a:bodyPr/>
                    <a:lstStyle/>
                    <a:p>
                      <a:pPr algn="l" fontAlgn="b"/>
                      <a:endParaRPr lang="en-US" sz="900" b="0" i="0" u="none" strike="noStrike" baseline="0">
                        <a:effectLst/>
                        <a:latin typeface="Arial Mon" pitchFamily="34" charset="0"/>
                      </a:endParaRPr>
                    </a:p>
                  </a:txBody>
                  <a:tcPr marL="8274" marR="8274" marT="8274" marB="0" vert="vert270" anchor="b"/>
                </a:tc>
                <a:tc>
                  <a:txBody>
                    <a:bodyPr/>
                    <a:lstStyle/>
                    <a:p>
                      <a:pPr algn="l" fontAlgn="b"/>
                      <a:endParaRPr lang="en-US" sz="900" b="0" i="0" u="none" strike="noStrike" baseline="0">
                        <a:effectLst/>
                        <a:latin typeface="Arial Mon" pitchFamily="34" charset="0"/>
                      </a:endParaRPr>
                    </a:p>
                  </a:txBody>
                  <a:tcPr marL="8274" marR="8274" marT="8274" marB="0" vert="vert270" anchor="b"/>
                </a:tc>
                <a:tc>
                  <a:txBody>
                    <a:bodyPr/>
                    <a:lstStyle/>
                    <a:p>
                      <a:pPr algn="l" fontAlgn="b"/>
                      <a:endParaRPr lang="en-US" sz="900" b="0" i="0" u="none" strike="noStrike" baseline="0">
                        <a:effectLst/>
                        <a:latin typeface="Arial Mon" pitchFamily="34" charset="0"/>
                      </a:endParaRPr>
                    </a:p>
                  </a:txBody>
                  <a:tcPr marL="8274" marR="8274" marT="8274" marB="0" vert="vert270" anchor="b"/>
                </a:tc>
                <a:tc gridSpan="11">
                  <a:txBody>
                    <a:bodyPr/>
                    <a:lstStyle/>
                    <a:p>
                      <a:pPr algn="l" fontAlgn="b"/>
                      <a:r>
                        <a:rPr lang="en-US" sz="1000" u="none" strike="noStrike" baseline="0">
                          <a:effectLst/>
                          <a:latin typeface="Arial Mon" pitchFamily="34" charset="0"/>
                        </a:rPr>
                        <a:t>ÃÑÑ¯Òºâä ÿàðàëòàé òóñëàìæ àâñàí õ¿ì¿¿ñèéí îñîë ãýìòëèéí øàëòãààí</a:t>
                      </a:r>
                      <a:endParaRPr lang="en-US" sz="1000" b="1" i="0" u="none" strike="noStrike" baseline="0">
                        <a:solidFill>
                          <a:srgbClr val="366092"/>
                        </a:solidFill>
                        <a:effectLst/>
                        <a:latin typeface="Arial Mon" pitchFamily="34" charset="0"/>
                      </a:endParaRPr>
                    </a:p>
                  </a:txBody>
                  <a:tcPr marL="8274" marR="8274" marT="8274"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900" b="0" i="0" u="none" strike="noStrike" baseline="0">
                        <a:effectLst/>
                        <a:latin typeface="Arial Mon" pitchFamily="34" charset="0"/>
                      </a:endParaRPr>
                    </a:p>
                  </a:txBody>
                  <a:tcPr marL="8274" marR="8274" marT="8274" marB="0" anchor="b"/>
                </a:tc>
                <a:tc>
                  <a:txBody>
                    <a:bodyPr/>
                    <a:lstStyle/>
                    <a:p>
                      <a:pPr algn="l" fontAlgn="b"/>
                      <a:endParaRPr lang="en-US" sz="900" b="0" i="0" u="none" strike="noStrike" baseline="0">
                        <a:effectLst/>
                        <a:latin typeface="Arial Mon" pitchFamily="34" charset="0"/>
                      </a:endParaRPr>
                    </a:p>
                  </a:txBody>
                  <a:tcPr marL="8274" marR="8274" marT="8274" marB="0" anchor="b"/>
                </a:tc>
                <a:tc>
                  <a:txBody>
                    <a:bodyPr/>
                    <a:lstStyle/>
                    <a:p>
                      <a:pPr algn="l" fontAlgn="b"/>
                      <a:endParaRPr lang="en-US" sz="900" b="0" i="0" u="none" strike="noStrike" baseline="0">
                        <a:effectLst/>
                        <a:latin typeface="Arial Mon" pitchFamily="34" charset="0"/>
                      </a:endParaRPr>
                    </a:p>
                  </a:txBody>
                  <a:tcPr marL="8274" marR="8274" marT="8274" marB="0" anchor="b"/>
                </a:tc>
              </a:tr>
              <a:tr h="180748">
                <a:tc>
                  <a:txBody>
                    <a:bodyPr/>
                    <a:lstStyle/>
                    <a:p>
                      <a:pPr algn="l" fontAlgn="b"/>
                      <a:endParaRPr lang="en-US" sz="900" b="0" i="0" u="none" strike="noStrike" baseline="0">
                        <a:effectLst/>
                        <a:latin typeface="Arial Mon" pitchFamily="34" charset="0"/>
                      </a:endParaRPr>
                    </a:p>
                  </a:txBody>
                  <a:tcPr marL="8274" marR="8274" marT="8274" marB="0" anchor="b"/>
                </a:tc>
                <a:tc>
                  <a:txBody>
                    <a:bodyPr/>
                    <a:lstStyle/>
                    <a:p>
                      <a:pPr algn="l" fontAlgn="b"/>
                      <a:endParaRPr lang="en-US" sz="900" b="0" i="0" u="none" strike="noStrike" baseline="0">
                        <a:effectLst/>
                        <a:latin typeface="Arial Mon" pitchFamily="34" charset="0"/>
                      </a:endParaRPr>
                    </a:p>
                  </a:txBody>
                  <a:tcPr marL="8274" marR="8274" marT="8274" marB="0" vert="vert270" anchor="b"/>
                </a:tc>
                <a:tc>
                  <a:txBody>
                    <a:bodyPr/>
                    <a:lstStyle/>
                    <a:p>
                      <a:pPr algn="l" fontAlgn="b"/>
                      <a:endParaRPr lang="en-US" sz="900" b="0" i="0" u="none" strike="noStrike" baseline="0">
                        <a:effectLst/>
                        <a:latin typeface="Arial Mon" pitchFamily="34" charset="0"/>
                      </a:endParaRPr>
                    </a:p>
                  </a:txBody>
                  <a:tcPr marL="8274" marR="8274" marT="8274" marB="0" vert="vert270" anchor="b"/>
                </a:tc>
                <a:tc>
                  <a:txBody>
                    <a:bodyPr/>
                    <a:lstStyle/>
                    <a:p>
                      <a:pPr algn="l" fontAlgn="b"/>
                      <a:endParaRPr lang="en-US" sz="900" b="0" i="0" u="none" strike="noStrike" baseline="0">
                        <a:effectLst/>
                        <a:latin typeface="Arial Mon" pitchFamily="34" charset="0"/>
                      </a:endParaRPr>
                    </a:p>
                  </a:txBody>
                  <a:tcPr marL="8274" marR="8274" marT="8274" marB="0" vert="vert270" anchor="b"/>
                </a:tc>
                <a:tc gridSpan="10">
                  <a:txBody>
                    <a:bodyPr/>
                    <a:lstStyle/>
                    <a:p>
                      <a:pPr algn="l" fontAlgn="b"/>
                      <a:r>
                        <a:rPr lang="en-US" sz="1000" u="none" strike="noStrike" baseline="0">
                          <a:effectLst/>
                          <a:latin typeface="Arial Mon" pitchFamily="34" charset="0"/>
                        </a:rPr>
                        <a:t>                      Number of emergency care by reason group, 2008-2012</a:t>
                      </a:r>
                      <a:endParaRPr lang="en-US" sz="1000" b="1" i="0" u="none" strike="noStrike" baseline="0">
                        <a:solidFill>
                          <a:srgbClr val="366092"/>
                        </a:solidFill>
                        <a:effectLst/>
                        <a:latin typeface="Arial Mon" pitchFamily="34" charset="0"/>
                      </a:endParaRPr>
                    </a:p>
                  </a:txBody>
                  <a:tcPr marL="8274" marR="8274" marT="8274"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900" b="0" i="0" u="none" strike="noStrike" baseline="0">
                        <a:effectLst/>
                        <a:latin typeface="Arial Mon" pitchFamily="34" charset="0"/>
                      </a:endParaRPr>
                    </a:p>
                  </a:txBody>
                  <a:tcPr marL="8274" marR="8274" marT="8274" marB="0" anchor="b"/>
                </a:tc>
                <a:tc>
                  <a:txBody>
                    <a:bodyPr/>
                    <a:lstStyle/>
                    <a:p>
                      <a:pPr algn="l" fontAlgn="b"/>
                      <a:endParaRPr lang="en-US" sz="900" b="1" i="0" u="none" strike="noStrike" baseline="0">
                        <a:effectLst/>
                        <a:latin typeface="Arial Mon" pitchFamily="34" charset="0"/>
                      </a:endParaRPr>
                    </a:p>
                  </a:txBody>
                  <a:tcPr marL="8274" marR="8274" marT="8274" marB="0" anchor="b"/>
                </a:tc>
                <a:tc>
                  <a:txBody>
                    <a:bodyPr/>
                    <a:lstStyle/>
                    <a:p>
                      <a:pPr algn="l" fontAlgn="b"/>
                      <a:endParaRPr lang="en-US" sz="900" b="0" i="0" u="none" strike="noStrike" baseline="0">
                        <a:effectLst/>
                        <a:latin typeface="Arial Mon" pitchFamily="34" charset="0"/>
                      </a:endParaRPr>
                    </a:p>
                  </a:txBody>
                  <a:tcPr marL="8274" marR="8274" marT="8274" marB="0" anchor="b"/>
                </a:tc>
                <a:tc>
                  <a:txBody>
                    <a:bodyPr/>
                    <a:lstStyle/>
                    <a:p>
                      <a:pPr algn="l" fontAlgn="b"/>
                      <a:endParaRPr lang="en-US" sz="900" b="0" i="0" u="none" strike="noStrike" baseline="0">
                        <a:effectLst/>
                        <a:latin typeface="Arial Mon" pitchFamily="34" charset="0"/>
                      </a:endParaRPr>
                    </a:p>
                  </a:txBody>
                  <a:tcPr marL="8274" marR="8274" marT="8274" marB="0" anchor="b"/>
                </a:tc>
              </a:tr>
              <a:tr h="1610264">
                <a:tc>
                  <a:txBody>
                    <a:bodyPr/>
                    <a:lstStyle/>
                    <a:p>
                      <a:pPr algn="ctr" fontAlgn="b"/>
                      <a:r>
                        <a:rPr lang="en-US" sz="900" u="none" strike="noStrike" baseline="0">
                          <a:effectLst/>
                          <a:latin typeface="Arial Mon" pitchFamily="34" charset="0"/>
                        </a:rPr>
                        <a:t>Îí</a:t>
                      </a:r>
                      <a:endParaRPr lang="en-US" sz="900" b="1"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Ýðýãòýé</a:t>
                      </a:r>
                      <a:endParaRPr lang="en-US" sz="900" b="0" i="0" u="none" strike="noStrike" baseline="0">
                        <a:effectLst/>
                        <a:latin typeface="Arial Mon" pitchFamily="34" charset="0"/>
                      </a:endParaRPr>
                    </a:p>
                  </a:txBody>
                  <a:tcPr marL="8274" marR="8274" marT="8274" marB="0" vert="vert270" anchor="b"/>
                </a:tc>
                <a:tc>
                  <a:txBody>
                    <a:bodyPr/>
                    <a:lstStyle/>
                    <a:p>
                      <a:pPr algn="r" fontAlgn="b"/>
                      <a:r>
                        <a:rPr lang="en-US" sz="900" u="none" strike="noStrike" baseline="0">
                          <a:effectLst/>
                          <a:latin typeface="Arial Mon" pitchFamily="34" charset="0"/>
                        </a:rPr>
                        <a:t>Ýìýãòýé</a:t>
                      </a:r>
                      <a:endParaRPr lang="en-US" sz="900" b="0" i="0" u="none" strike="noStrike" baseline="0">
                        <a:effectLst/>
                        <a:latin typeface="Arial Mon" pitchFamily="34" charset="0"/>
                      </a:endParaRPr>
                    </a:p>
                  </a:txBody>
                  <a:tcPr marL="8274" marR="8274" marT="8274" marB="0" vert="vert270" anchor="b"/>
                </a:tc>
                <a:tc>
                  <a:txBody>
                    <a:bodyPr/>
                    <a:lstStyle/>
                    <a:p>
                      <a:pPr algn="r" fontAlgn="b"/>
                      <a:r>
                        <a:rPr lang="en-US" sz="900" u="none" strike="noStrike" baseline="0">
                          <a:effectLst/>
                          <a:latin typeface="Arial Mon" pitchFamily="34" charset="0"/>
                        </a:rPr>
                        <a:t>0-15 íàñíû õ¿¿õýä</a:t>
                      </a:r>
                      <a:endParaRPr lang="en-US" sz="900" b="0" i="0" u="none" strike="noStrike" baseline="0">
                        <a:effectLst/>
                        <a:latin typeface="Arial Mon" pitchFamily="34" charset="0"/>
                      </a:endParaRPr>
                    </a:p>
                  </a:txBody>
                  <a:tcPr marL="8274" marR="8274" marT="8274" marB="0" vert="vert270" anchor="b"/>
                </a:tc>
                <a:tc>
                  <a:txBody>
                    <a:bodyPr/>
                    <a:lstStyle/>
                    <a:p>
                      <a:pPr algn="r" fontAlgn="b"/>
                      <a:r>
                        <a:rPr lang="en-US" sz="900" u="none" strike="noStrike" baseline="0">
                          <a:effectLst/>
                          <a:latin typeface="Arial Mon" pitchFamily="34" charset="0"/>
                        </a:rPr>
                        <a:t>Çàì òýýâðèéí îñîë                      V00-V99</a:t>
                      </a:r>
                      <a:endParaRPr lang="en-US" sz="900" b="0" i="0" u="none" strike="noStrike" baseline="0">
                        <a:effectLst/>
                        <a:latin typeface="Arial Mon" pitchFamily="34" charset="0"/>
                      </a:endParaRPr>
                    </a:p>
                  </a:txBody>
                  <a:tcPr marL="8274" marR="8274" marT="8274" marB="0" vert="vert270" anchor="b"/>
                </a:tc>
                <a:tc>
                  <a:txBody>
                    <a:bodyPr/>
                    <a:lstStyle/>
                    <a:p>
                      <a:pPr algn="r" fontAlgn="b"/>
                      <a:r>
                        <a:rPr lang="en-US" sz="900" u="none" strike="noStrike" baseline="0">
                          <a:effectLst/>
                          <a:latin typeface="Arial Mon" pitchFamily="34" charset="0"/>
                        </a:rPr>
                        <a:t>Óíàëò W00-W19</a:t>
                      </a:r>
                      <a:endParaRPr lang="en-US" sz="900" b="0" i="0" u="none" strike="noStrike" baseline="0">
                        <a:effectLst/>
                        <a:latin typeface="Arial Mon" pitchFamily="34" charset="0"/>
                      </a:endParaRPr>
                    </a:p>
                  </a:txBody>
                  <a:tcPr marL="8274" marR="8274" marT="8274" marB="0" vert="vert270" anchor="b"/>
                </a:tc>
                <a:tc>
                  <a:txBody>
                    <a:bodyPr/>
                    <a:lstStyle/>
                    <a:p>
                      <a:pPr algn="r" fontAlgn="b"/>
                      <a:r>
                        <a:rPr lang="en-US" sz="900" u="none" strike="noStrike" baseline="0">
                          <a:effectLst/>
                          <a:latin typeface="Arial Mon" pitchFamily="34" charset="0"/>
                        </a:rPr>
                        <a:t>Àìüã¿é ìåõàíèê õ¿÷èíä ºðòºõ W20-W49</a:t>
                      </a:r>
                      <a:endParaRPr lang="en-US" sz="900" b="0" i="0" u="none" strike="noStrike" baseline="0">
                        <a:effectLst/>
                        <a:latin typeface="Arial Mon" pitchFamily="34" charset="0"/>
                      </a:endParaRPr>
                    </a:p>
                  </a:txBody>
                  <a:tcPr marL="8274" marR="8274" marT="8274" marB="0" vert="vert270" anchor="b"/>
                </a:tc>
                <a:tc>
                  <a:txBody>
                    <a:bodyPr/>
                    <a:lstStyle/>
                    <a:p>
                      <a:pPr algn="r" fontAlgn="b"/>
                      <a:r>
                        <a:rPr lang="en-US" sz="900" u="none" strike="noStrike" baseline="0">
                          <a:effectLst/>
                          <a:latin typeface="Arial Mon" pitchFamily="34" charset="0"/>
                        </a:rPr>
                        <a:t>Àìüòàé ìåõàíèê õ¿÷èíä ºðòºõ W50-W64 /íîõîéä õàçóóëàõ</a:t>
                      </a:r>
                      <a:endParaRPr lang="en-US" sz="900" b="0" i="0" u="none" strike="noStrike" baseline="0">
                        <a:effectLst/>
                        <a:latin typeface="Arial Mon" pitchFamily="34" charset="0"/>
                      </a:endParaRPr>
                    </a:p>
                  </a:txBody>
                  <a:tcPr marL="8274" marR="8274" marT="8274" marB="0" vert="vert270" anchor="b"/>
                </a:tc>
                <a:tc>
                  <a:txBody>
                    <a:bodyPr/>
                    <a:lstStyle/>
                    <a:p>
                      <a:pPr algn="r" fontAlgn="b"/>
                      <a:r>
                        <a:rPr lang="en-US" sz="900" u="none" strike="noStrike" baseline="0">
                          <a:effectLst/>
                          <a:latin typeface="Arial Mon" pitchFamily="34" charset="0"/>
                        </a:rPr>
                        <a:t>Óñàíä øóíãàõ áà æèâýõ           W65-W74</a:t>
                      </a:r>
                      <a:endParaRPr lang="en-US" sz="900" b="0" i="0" u="none" strike="noStrike" baseline="0">
                        <a:effectLst/>
                        <a:latin typeface="Arial Mon" pitchFamily="34" charset="0"/>
                      </a:endParaRPr>
                    </a:p>
                  </a:txBody>
                  <a:tcPr marL="8274" marR="8274" marT="8274" marB="0" vert="vert270" anchor="b"/>
                </a:tc>
                <a:tc>
                  <a:txBody>
                    <a:bodyPr/>
                    <a:lstStyle/>
                    <a:p>
                      <a:pPr algn="r" fontAlgn="b"/>
                      <a:r>
                        <a:rPr lang="en-US" sz="900" u="none" strike="noStrike" baseline="0">
                          <a:effectLst/>
                          <a:latin typeface="Arial Mon" pitchFamily="34" charset="0"/>
                        </a:rPr>
                        <a:t>Óòàà òîðòîã, ãàë äºëä ºðòºõ W85-X09</a:t>
                      </a:r>
                      <a:endParaRPr lang="en-US" sz="900" b="0" i="0" u="none" strike="noStrike" baseline="0">
                        <a:effectLst/>
                        <a:latin typeface="Arial Mon" pitchFamily="34" charset="0"/>
                      </a:endParaRPr>
                    </a:p>
                  </a:txBody>
                  <a:tcPr marL="8274" marR="8274" marT="8274" marB="0" vert="vert270" anchor="b"/>
                </a:tc>
                <a:tc>
                  <a:txBody>
                    <a:bodyPr/>
                    <a:lstStyle/>
                    <a:p>
                      <a:pPr algn="r" fontAlgn="b"/>
                      <a:r>
                        <a:rPr lang="en-US" sz="900" u="none" strike="noStrike" baseline="0">
                          <a:effectLst/>
                          <a:latin typeface="Arial Mon" pitchFamily="34" charset="0"/>
                        </a:rPr>
                        <a:t>Õàëóóí äóëààí áîäèñò ºðòºõ X10-X19</a:t>
                      </a:r>
                      <a:endParaRPr lang="en-US" sz="900" b="0" i="0" u="none" strike="noStrike" baseline="0">
                        <a:effectLst/>
                        <a:latin typeface="Arial Mon" pitchFamily="34" charset="0"/>
                      </a:endParaRPr>
                    </a:p>
                  </a:txBody>
                  <a:tcPr marL="8274" marR="8274" marT="8274" marB="0" vert="vert270" anchor="b"/>
                </a:tc>
                <a:tc>
                  <a:txBody>
                    <a:bodyPr/>
                    <a:lstStyle/>
                    <a:p>
                      <a:pPr algn="r" fontAlgn="b"/>
                      <a:r>
                        <a:rPr lang="en-US" sz="900" u="none" strike="noStrike" baseline="0">
                          <a:effectLst/>
                          <a:latin typeface="Arial Mon" pitchFamily="34" charset="0"/>
                        </a:rPr>
                        <a:t>Õîðò àìüòàí, óðãàìàëä ºðòºõ Õ20-Õ29</a:t>
                      </a:r>
                      <a:endParaRPr lang="en-US" sz="900" b="0" i="0" u="none" strike="noStrike" baseline="0">
                        <a:effectLst/>
                        <a:latin typeface="Arial Mon" pitchFamily="34" charset="0"/>
                      </a:endParaRPr>
                    </a:p>
                  </a:txBody>
                  <a:tcPr marL="8274" marR="8274" marT="8274" marB="0" vert="vert270" anchor="b"/>
                </a:tc>
                <a:tc>
                  <a:txBody>
                    <a:bodyPr/>
                    <a:lstStyle/>
                    <a:p>
                      <a:pPr algn="r" fontAlgn="b"/>
                      <a:r>
                        <a:rPr lang="en-US" sz="900" u="none" strike="noStrike" baseline="0">
                          <a:effectLst/>
                          <a:latin typeface="Arial Mon" pitchFamily="34" charset="0"/>
                        </a:rPr>
                        <a:t>Áàéãàëèéí õ¿÷èíä ºðòºõ /õºëäºõ, îñãîõ/ Õ30-Õ39</a:t>
                      </a:r>
                      <a:endParaRPr lang="en-US" sz="900" b="0" i="0" u="none" strike="noStrike" baseline="0">
                        <a:effectLst/>
                        <a:latin typeface="Arial Mon" pitchFamily="34" charset="0"/>
                      </a:endParaRPr>
                    </a:p>
                  </a:txBody>
                  <a:tcPr marL="8274" marR="8274" marT="8274" marB="0" vert="vert270" anchor="b"/>
                </a:tc>
                <a:tc>
                  <a:txBody>
                    <a:bodyPr/>
                    <a:lstStyle/>
                    <a:p>
                      <a:pPr algn="r" fontAlgn="b"/>
                      <a:r>
                        <a:rPr lang="en-US" sz="900" u="none" strike="noStrike" baseline="0">
                          <a:effectLst/>
                          <a:latin typeface="Arial Mon" pitchFamily="34" charset="0"/>
                        </a:rPr>
                        <a:t>Ñàíààòàéãààð ººðòºº ãýìòýë ó÷ðóóëàõ Õ60-Õ84</a:t>
                      </a:r>
                      <a:endParaRPr lang="en-US" sz="900" b="0" i="0" u="none" strike="noStrike" baseline="0">
                        <a:effectLst/>
                        <a:latin typeface="Arial Mon" pitchFamily="34" charset="0"/>
                      </a:endParaRPr>
                    </a:p>
                  </a:txBody>
                  <a:tcPr marL="8274" marR="8274" marT="8274" marB="0" vert="vert270" anchor="b"/>
                </a:tc>
                <a:tc>
                  <a:txBody>
                    <a:bodyPr/>
                    <a:lstStyle/>
                    <a:p>
                      <a:pPr algn="r" fontAlgn="b"/>
                      <a:r>
                        <a:rPr lang="en-US" sz="900" u="none" strike="noStrike" baseline="0">
                          <a:effectLst/>
                          <a:latin typeface="Arial Mon" pitchFamily="34" charset="0"/>
                        </a:rPr>
                        <a:t>Õ¿÷èðõèéëýë X85-Y09</a:t>
                      </a:r>
                      <a:endParaRPr lang="en-US" sz="900" b="0" i="0" u="none" strike="noStrike" baseline="0">
                        <a:effectLst/>
                        <a:latin typeface="Arial Mon" pitchFamily="34" charset="0"/>
                      </a:endParaRPr>
                    </a:p>
                  </a:txBody>
                  <a:tcPr marL="8274" marR="8274" marT="8274" marB="0" vert="vert270" anchor="b"/>
                </a:tc>
                <a:tc>
                  <a:txBody>
                    <a:bodyPr/>
                    <a:lstStyle/>
                    <a:p>
                      <a:pPr algn="r" fontAlgn="b"/>
                      <a:r>
                        <a:rPr lang="en-US" sz="900" u="none" strike="noStrike" baseline="0">
                          <a:effectLst/>
                          <a:latin typeface="Arial Mon" pitchFamily="34" charset="0"/>
                        </a:rPr>
                        <a:t>Òîäîðõîéëæ áîëîìã¿é øàëòãààíò îñîë Y10-Y34</a:t>
                      </a:r>
                      <a:endParaRPr lang="en-US" sz="900" b="0" i="0" u="none" strike="noStrike" baseline="0">
                        <a:effectLst/>
                        <a:latin typeface="Arial Mon" pitchFamily="34" charset="0"/>
                      </a:endParaRPr>
                    </a:p>
                  </a:txBody>
                  <a:tcPr marL="8274" marR="8274" marT="8274" marB="0" vert="vert270" anchor="b"/>
                </a:tc>
                <a:tc>
                  <a:txBody>
                    <a:bodyPr/>
                    <a:lstStyle/>
                    <a:p>
                      <a:pPr algn="r" fontAlgn="b"/>
                      <a:r>
                        <a:rPr lang="en-US" sz="900" u="none" strike="noStrike" baseline="0">
                          <a:effectLst/>
                          <a:latin typeface="Arial Mon" pitchFamily="34" charset="0"/>
                        </a:rPr>
                        <a:t>Íèéò îñîë ãýìòýë</a:t>
                      </a:r>
                      <a:endParaRPr lang="en-US" sz="900" b="1" i="0" u="none" strike="noStrike" baseline="0">
                        <a:effectLst/>
                        <a:latin typeface="Arial Mon" pitchFamily="34" charset="0"/>
                      </a:endParaRPr>
                    </a:p>
                  </a:txBody>
                  <a:tcPr marL="8274" marR="8274" marT="8274" marB="0" vert="vert270" anchor="b"/>
                </a:tc>
                <a:tc>
                  <a:txBody>
                    <a:bodyPr/>
                    <a:lstStyle/>
                    <a:p>
                      <a:pPr algn="r" fontAlgn="b"/>
                      <a:r>
                        <a:rPr lang="en-US" sz="900" u="none" strike="noStrike" baseline="0">
                          <a:effectLst/>
                          <a:latin typeface="Arial Mon" pitchFamily="34" charset="0"/>
                        </a:rPr>
                        <a:t>¯¿íýýñ ñîãòóóãààð</a:t>
                      </a:r>
                      <a:endParaRPr lang="en-US" sz="900" b="0" i="0" u="none" strike="noStrike" baseline="0">
                        <a:effectLst/>
                        <a:latin typeface="Arial Mon" pitchFamily="34" charset="0"/>
                      </a:endParaRPr>
                    </a:p>
                  </a:txBody>
                  <a:tcPr marL="8274" marR="8274" marT="8274" marB="0" vert="vert270" anchor="b"/>
                </a:tc>
              </a:tr>
              <a:tr h="363007">
                <a:tc>
                  <a:txBody>
                    <a:bodyPr/>
                    <a:lstStyle/>
                    <a:p>
                      <a:pPr algn="ctr" fontAlgn="b"/>
                      <a:r>
                        <a:rPr lang="en-US" sz="900" u="none" strike="noStrike" baseline="0">
                          <a:effectLst/>
                          <a:latin typeface="Arial Mon" pitchFamily="34" charset="0"/>
                        </a:rPr>
                        <a:t>2008</a:t>
                      </a:r>
                      <a:endParaRPr lang="en-US" sz="900" b="1"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38223</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20498</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12462</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9576</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18559</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8605</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3672</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5</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234</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2807</a:t>
                      </a:r>
                      <a:endParaRPr lang="en-US" sz="900" b="0" i="0" u="none" strike="noStrike" baseline="0">
                        <a:effectLst/>
                        <a:latin typeface="Arial Mon" pitchFamily="34" charset="0"/>
                      </a:endParaRPr>
                    </a:p>
                  </a:txBody>
                  <a:tcPr marL="8274" marR="8274" marT="8274" marB="0" anchor="b"/>
                </a:tc>
                <a:tc>
                  <a:txBody>
                    <a:bodyPr/>
                    <a:lstStyle/>
                    <a:p>
                      <a:pPr algn="l" fontAlgn="b"/>
                      <a:r>
                        <a:rPr lang="en-US" sz="900" u="none" strike="noStrike" baseline="0">
                          <a:effectLst/>
                          <a:latin typeface="Arial Mon" pitchFamily="34" charset="0"/>
                        </a:rPr>
                        <a:t> </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221</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277</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13163</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1602</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58721</a:t>
                      </a:r>
                      <a:endParaRPr lang="en-US" sz="900" b="1"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8753</a:t>
                      </a:r>
                      <a:endParaRPr lang="en-US" sz="900" b="0" i="0" u="none" strike="noStrike" baseline="0">
                        <a:effectLst/>
                        <a:latin typeface="Arial Mon" pitchFamily="34" charset="0"/>
                      </a:endParaRPr>
                    </a:p>
                  </a:txBody>
                  <a:tcPr marL="8274" marR="8274" marT="8274" marB="0" anchor="b"/>
                </a:tc>
              </a:tr>
              <a:tr h="363007">
                <a:tc>
                  <a:txBody>
                    <a:bodyPr/>
                    <a:lstStyle/>
                    <a:p>
                      <a:pPr algn="ctr" fontAlgn="b"/>
                      <a:r>
                        <a:rPr lang="en-US" sz="900" u="none" strike="noStrike" baseline="0">
                          <a:effectLst/>
                          <a:latin typeface="Arial Mon" pitchFamily="34" charset="0"/>
                        </a:rPr>
                        <a:t>2009</a:t>
                      </a:r>
                      <a:endParaRPr lang="en-US" sz="900" b="1"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38837</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22300</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13689</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9318</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21447</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8489</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3742</a:t>
                      </a:r>
                      <a:endParaRPr lang="en-US" sz="900" b="0" i="0" u="none" strike="noStrike" baseline="0">
                        <a:effectLst/>
                        <a:latin typeface="Arial Mon" pitchFamily="34" charset="0"/>
                      </a:endParaRPr>
                    </a:p>
                  </a:txBody>
                  <a:tcPr marL="8274" marR="8274" marT="8274" marB="0" anchor="b"/>
                </a:tc>
                <a:tc>
                  <a:txBody>
                    <a:bodyPr/>
                    <a:lstStyle/>
                    <a:p>
                      <a:pPr algn="l" fontAlgn="b"/>
                      <a:r>
                        <a:rPr lang="en-US" sz="900" u="none" strike="noStrike" baseline="0">
                          <a:effectLst/>
                          <a:latin typeface="Arial Mon" pitchFamily="34" charset="0"/>
                        </a:rPr>
                        <a:t> </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239</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3044</a:t>
                      </a:r>
                      <a:endParaRPr lang="en-US" sz="900" b="0" i="0" u="none" strike="noStrike" baseline="0">
                        <a:effectLst/>
                        <a:latin typeface="Arial Mon" pitchFamily="34" charset="0"/>
                      </a:endParaRPr>
                    </a:p>
                  </a:txBody>
                  <a:tcPr marL="8274" marR="8274" marT="8274" marB="0" anchor="b"/>
                </a:tc>
                <a:tc>
                  <a:txBody>
                    <a:bodyPr/>
                    <a:lstStyle/>
                    <a:p>
                      <a:pPr algn="l" fontAlgn="b"/>
                      <a:r>
                        <a:rPr lang="en-US" sz="900" u="none" strike="noStrike" baseline="0">
                          <a:effectLst/>
                          <a:latin typeface="Arial Mon" pitchFamily="34" charset="0"/>
                        </a:rPr>
                        <a:t> </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279</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302</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12412</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1865</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61137</a:t>
                      </a:r>
                      <a:endParaRPr lang="en-US" sz="900" b="1"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11088</a:t>
                      </a:r>
                      <a:endParaRPr lang="en-US" sz="900" b="0" i="0" u="none" strike="noStrike" baseline="0">
                        <a:effectLst/>
                        <a:latin typeface="Arial Mon" pitchFamily="34" charset="0"/>
                      </a:endParaRPr>
                    </a:p>
                  </a:txBody>
                  <a:tcPr marL="8274" marR="8274" marT="8274" marB="0" anchor="b"/>
                </a:tc>
              </a:tr>
              <a:tr h="363007">
                <a:tc>
                  <a:txBody>
                    <a:bodyPr/>
                    <a:lstStyle/>
                    <a:p>
                      <a:pPr algn="ctr" fontAlgn="b"/>
                      <a:r>
                        <a:rPr lang="en-US" sz="900" u="none" strike="noStrike" baseline="0">
                          <a:effectLst/>
                          <a:latin typeface="Arial Mon" pitchFamily="34" charset="0"/>
                        </a:rPr>
                        <a:t>2010</a:t>
                      </a:r>
                      <a:endParaRPr lang="en-US" sz="900" b="1"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45126</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25952</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16224</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10697</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26071</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9586</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3905</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4</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239</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3525</a:t>
                      </a:r>
                      <a:endParaRPr lang="en-US" sz="900" b="0" i="0" u="none" strike="noStrike" baseline="0">
                        <a:effectLst/>
                        <a:latin typeface="Arial Mon" pitchFamily="34" charset="0"/>
                      </a:endParaRPr>
                    </a:p>
                  </a:txBody>
                  <a:tcPr marL="8274" marR="8274" marT="8274" marB="0" anchor="b"/>
                </a:tc>
                <a:tc>
                  <a:txBody>
                    <a:bodyPr/>
                    <a:lstStyle/>
                    <a:p>
                      <a:pPr algn="l" fontAlgn="b"/>
                      <a:r>
                        <a:rPr lang="en-US" sz="900" u="none" strike="noStrike" baseline="0">
                          <a:effectLst/>
                          <a:latin typeface="Arial Mon" pitchFamily="34" charset="0"/>
                        </a:rPr>
                        <a:t> </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384</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347</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14294</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2026</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71078</a:t>
                      </a:r>
                      <a:endParaRPr lang="en-US" sz="900" b="1"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13717</a:t>
                      </a:r>
                      <a:endParaRPr lang="en-US" sz="900" b="0" i="0" u="none" strike="noStrike" baseline="0">
                        <a:effectLst/>
                        <a:latin typeface="Arial Mon" pitchFamily="34" charset="0"/>
                      </a:endParaRPr>
                    </a:p>
                  </a:txBody>
                  <a:tcPr marL="8274" marR="8274" marT="8274" marB="0" anchor="b"/>
                </a:tc>
              </a:tr>
              <a:tr h="363007">
                <a:tc>
                  <a:txBody>
                    <a:bodyPr/>
                    <a:lstStyle/>
                    <a:p>
                      <a:pPr algn="ctr" fontAlgn="b"/>
                      <a:r>
                        <a:rPr lang="en-US" sz="900" u="none" strike="noStrike" baseline="0">
                          <a:effectLst/>
                          <a:latin typeface="Arial Mon" pitchFamily="34" charset="0"/>
                        </a:rPr>
                        <a:t>2011</a:t>
                      </a:r>
                      <a:endParaRPr lang="en-US" sz="900" b="1"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46192</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25943</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15934</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11694</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24529</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10076</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4064</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3</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294</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4360</a:t>
                      </a:r>
                      <a:endParaRPr lang="en-US" sz="900" b="0" i="0" u="none" strike="noStrike" baseline="0">
                        <a:effectLst/>
                        <a:latin typeface="Arial Mon" pitchFamily="34" charset="0"/>
                      </a:endParaRPr>
                    </a:p>
                  </a:txBody>
                  <a:tcPr marL="8274" marR="8274" marT="8274" marB="0" anchor="b"/>
                </a:tc>
                <a:tc>
                  <a:txBody>
                    <a:bodyPr/>
                    <a:lstStyle/>
                    <a:p>
                      <a:pPr algn="l" fontAlgn="b"/>
                      <a:r>
                        <a:rPr lang="en-US" sz="900" u="none" strike="noStrike" baseline="0">
                          <a:effectLst/>
                          <a:latin typeface="Arial Mon" pitchFamily="34" charset="0"/>
                        </a:rPr>
                        <a:t> </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430</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320</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14890</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1475</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72135</a:t>
                      </a:r>
                      <a:endParaRPr lang="en-US" sz="900" b="1"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15462</a:t>
                      </a:r>
                      <a:endParaRPr lang="en-US" sz="900" b="0" i="0" u="none" strike="noStrike" baseline="0">
                        <a:effectLst/>
                        <a:latin typeface="Arial Mon" pitchFamily="34" charset="0"/>
                      </a:endParaRPr>
                    </a:p>
                  </a:txBody>
                  <a:tcPr marL="8274" marR="8274" marT="8274" marB="0" anchor="b"/>
                </a:tc>
              </a:tr>
              <a:tr h="363007">
                <a:tc>
                  <a:txBody>
                    <a:bodyPr/>
                    <a:lstStyle/>
                    <a:p>
                      <a:pPr algn="ctr" fontAlgn="b"/>
                      <a:r>
                        <a:rPr lang="en-US" sz="900" u="none" strike="noStrike" baseline="0">
                          <a:effectLst/>
                          <a:latin typeface="Arial Mon" pitchFamily="34" charset="0"/>
                        </a:rPr>
                        <a:t>2012</a:t>
                      </a:r>
                      <a:endParaRPr lang="en-US" sz="900" b="1"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49136</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28033</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17016</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11546</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28771</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10690</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3771</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4</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260</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4018</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3</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457</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354</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15662</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1633</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77169</a:t>
                      </a:r>
                      <a:endParaRPr lang="en-US" sz="900" b="1"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23336</a:t>
                      </a:r>
                      <a:endParaRPr lang="en-US" sz="900" b="0" i="0" u="none" strike="noStrike" baseline="0">
                        <a:effectLst/>
                        <a:latin typeface="Arial Mon" pitchFamily="34" charset="0"/>
                      </a:endParaRPr>
                    </a:p>
                  </a:txBody>
                  <a:tcPr marL="8274" marR="8274" marT="8274" marB="0" anchor="b"/>
                </a:tc>
              </a:tr>
              <a:tr h="363007">
                <a:tc>
                  <a:txBody>
                    <a:bodyPr/>
                    <a:lstStyle/>
                    <a:p>
                      <a:pPr algn="ctr" fontAlgn="b"/>
                      <a:r>
                        <a:rPr lang="en-US" sz="900" u="none" strike="noStrike" baseline="0">
                          <a:effectLst/>
                          <a:latin typeface="Arial Mon" pitchFamily="34" charset="0"/>
                        </a:rPr>
                        <a:t>Íèéò ä¿í</a:t>
                      </a:r>
                      <a:endParaRPr lang="en-US" sz="900" b="1"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217514</a:t>
                      </a:r>
                      <a:endParaRPr lang="en-US" sz="900" b="1"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122726</a:t>
                      </a:r>
                      <a:endParaRPr lang="en-US" sz="900" b="1"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75325</a:t>
                      </a:r>
                      <a:endParaRPr lang="en-US" sz="900" b="1"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52831</a:t>
                      </a:r>
                      <a:endParaRPr lang="en-US" sz="900" b="1"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119377</a:t>
                      </a:r>
                      <a:endParaRPr lang="en-US" sz="900" b="1"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47446</a:t>
                      </a:r>
                      <a:endParaRPr lang="en-US" sz="900" b="1"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19154</a:t>
                      </a:r>
                      <a:endParaRPr lang="en-US" sz="900" b="1"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16</a:t>
                      </a:r>
                      <a:endParaRPr lang="en-US" sz="900" b="1"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1266</a:t>
                      </a:r>
                      <a:endParaRPr lang="en-US" sz="900" b="1"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17754</a:t>
                      </a:r>
                      <a:endParaRPr lang="en-US" sz="900" b="1"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3</a:t>
                      </a:r>
                      <a:endParaRPr lang="en-US" sz="900" b="1"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1771</a:t>
                      </a:r>
                      <a:endParaRPr lang="en-US" sz="900" b="1"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1600</a:t>
                      </a:r>
                      <a:endParaRPr lang="en-US" sz="900" b="1"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70421</a:t>
                      </a:r>
                      <a:endParaRPr lang="en-US" sz="900" b="1"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8601</a:t>
                      </a:r>
                      <a:endParaRPr lang="en-US" sz="900" b="1"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340240</a:t>
                      </a:r>
                      <a:endParaRPr lang="en-US" sz="900" b="1"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72356</a:t>
                      </a:r>
                      <a:endParaRPr lang="en-US" sz="900" b="1" i="0" u="none" strike="noStrike" baseline="0">
                        <a:effectLst/>
                        <a:latin typeface="Arial Mon" pitchFamily="34" charset="0"/>
                      </a:endParaRPr>
                    </a:p>
                  </a:txBody>
                  <a:tcPr marL="8274" marR="8274" marT="8274" marB="0" anchor="b"/>
                </a:tc>
              </a:tr>
              <a:tr h="317900">
                <a:tc>
                  <a:txBody>
                    <a:bodyPr/>
                    <a:lstStyle/>
                    <a:p>
                      <a:pPr algn="ctr" fontAlgn="b"/>
                      <a:r>
                        <a:rPr lang="en-US" sz="900" u="none" strike="noStrike" baseline="0">
                          <a:effectLst/>
                          <a:latin typeface="Arial Mon" pitchFamily="34" charset="0"/>
                        </a:rPr>
                        <a:t>5 æèëèéí äóíäàæ</a:t>
                      </a:r>
                      <a:endParaRPr lang="en-US" sz="900" b="1"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43503</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24545</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15065</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10566</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23875</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9489.2</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3830.8</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3</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253.2</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3551</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1</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354</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320</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14084</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1720.2</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68048</a:t>
                      </a:r>
                      <a:endParaRPr lang="en-US" sz="900" b="1" i="0" u="none" strike="noStrike" baseline="0">
                        <a:effectLst/>
                        <a:latin typeface="Arial Mon" pitchFamily="34" charset="0"/>
                      </a:endParaRPr>
                    </a:p>
                  </a:txBody>
                  <a:tcPr marL="8274" marR="8274" marT="8274" marB="0" anchor="b"/>
                </a:tc>
                <a:tc>
                  <a:txBody>
                    <a:bodyPr/>
                    <a:lstStyle/>
                    <a:p>
                      <a:pPr algn="r" fontAlgn="b"/>
                      <a:r>
                        <a:rPr lang="en-US" sz="900" u="none" strike="noStrike" baseline="0" dirty="0">
                          <a:effectLst/>
                          <a:latin typeface="Arial Mon" pitchFamily="34" charset="0"/>
                        </a:rPr>
                        <a:t>14471</a:t>
                      </a:r>
                      <a:endParaRPr lang="en-US" sz="900" b="0" i="0" u="none" strike="noStrike" baseline="0" dirty="0">
                        <a:effectLst/>
                        <a:latin typeface="Arial Mon" pitchFamily="34" charset="0"/>
                      </a:endParaRPr>
                    </a:p>
                  </a:txBody>
                  <a:tcPr marL="8274" marR="8274" marT="8274" marB="0" anchor="b"/>
                </a:tc>
              </a:tr>
              <a:tr h="317900">
                <a:tc>
                  <a:txBody>
                    <a:bodyPr/>
                    <a:lstStyle/>
                    <a:p>
                      <a:pPr algn="ctr" fontAlgn="b"/>
                      <a:r>
                        <a:rPr lang="en-US" sz="900" u="none" strike="noStrike" baseline="0">
                          <a:effectLst/>
                          <a:latin typeface="Arial Mon" pitchFamily="34" charset="0"/>
                        </a:rPr>
                        <a:t>Äóíäàæûí õóâü %</a:t>
                      </a:r>
                      <a:endParaRPr lang="en-US" sz="900" b="1"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63.93</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36.07</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22.139</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b="1" u="none" strike="noStrike" baseline="0" dirty="0">
                          <a:solidFill>
                            <a:srgbClr val="FF0000"/>
                          </a:solidFill>
                          <a:effectLst/>
                          <a:latin typeface="Arial Mon" pitchFamily="34" charset="0"/>
                        </a:rPr>
                        <a:t>15.53</a:t>
                      </a:r>
                      <a:endParaRPr lang="en-US" sz="900" b="1" i="0" u="none" strike="noStrike" baseline="0" dirty="0">
                        <a:solidFill>
                          <a:srgbClr val="FF0000"/>
                        </a:solidFill>
                        <a:effectLst/>
                        <a:latin typeface="Arial Mon" pitchFamily="34" charset="0"/>
                      </a:endParaRPr>
                    </a:p>
                  </a:txBody>
                  <a:tcPr marL="8274" marR="8274" marT="8274" marB="0" anchor="b"/>
                </a:tc>
                <a:tc>
                  <a:txBody>
                    <a:bodyPr/>
                    <a:lstStyle/>
                    <a:p>
                      <a:pPr algn="r" fontAlgn="b"/>
                      <a:r>
                        <a:rPr lang="en-US" sz="900" b="1" u="none" strike="noStrike" baseline="0" dirty="0">
                          <a:solidFill>
                            <a:srgbClr val="FF0000"/>
                          </a:solidFill>
                          <a:effectLst/>
                          <a:latin typeface="Arial Mon" pitchFamily="34" charset="0"/>
                        </a:rPr>
                        <a:t>35.09</a:t>
                      </a:r>
                      <a:endParaRPr lang="en-US" sz="900" b="1" i="0" u="none" strike="noStrike" baseline="0" dirty="0">
                        <a:solidFill>
                          <a:srgbClr val="FF0000"/>
                        </a:solidFill>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13.94</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5.63</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0.005</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0.37</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5.22</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0.0009</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0.52</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0.47</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b="1" u="none" strike="noStrike" baseline="0" dirty="0">
                          <a:solidFill>
                            <a:srgbClr val="FF0000"/>
                          </a:solidFill>
                          <a:effectLst/>
                          <a:latin typeface="Arial Mon" pitchFamily="34" charset="0"/>
                        </a:rPr>
                        <a:t>20.70</a:t>
                      </a:r>
                      <a:endParaRPr lang="en-US" sz="900" b="1" i="0" u="none" strike="noStrike" baseline="0" dirty="0">
                        <a:solidFill>
                          <a:srgbClr val="FF0000"/>
                        </a:solidFill>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2.53</a:t>
                      </a:r>
                      <a:endParaRPr lang="en-US" sz="900" b="0"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100</a:t>
                      </a:r>
                      <a:endParaRPr lang="en-US" sz="900" b="1" i="0" u="none" strike="noStrike" baseline="0">
                        <a:effectLst/>
                        <a:latin typeface="Arial Mon" pitchFamily="34" charset="0"/>
                      </a:endParaRPr>
                    </a:p>
                  </a:txBody>
                  <a:tcPr marL="8274" marR="8274" marT="8274" marB="0" anchor="b"/>
                </a:tc>
                <a:tc>
                  <a:txBody>
                    <a:bodyPr/>
                    <a:lstStyle/>
                    <a:p>
                      <a:pPr algn="r" fontAlgn="b"/>
                      <a:r>
                        <a:rPr lang="en-US" sz="900" u="none" strike="noStrike" baseline="0">
                          <a:effectLst/>
                          <a:latin typeface="Arial Mon" pitchFamily="34" charset="0"/>
                        </a:rPr>
                        <a:t>21.27</a:t>
                      </a:r>
                      <a:endParaRPr lang="en-US" sz="900" b="0" i="0" u="none" strike="noStrike" baseline="0">
                        <a:effectLst/>
                        <a:latin typeface="Arial Mon" pitchFamily="34" charset="0"/>
                      </a:endParaRPr>
                    </a:p>
                  </a:txBody>
                  <a:tcPr marL="8274" marR="8274" marT="8274" marB="0" anchor="b"/>
                </a:tc>
              </a:tr>
              <a:tr h="472196">
                <a:tc>
                  <a:txBody>
                    <a:bodyPr/>
                    <a:lstStyle/>
                    <a:p>
                      <a:pPr algn="l" fontAlgn="b"/>
                      <a:r>
                        <a:rPr lang="en-US" sz="900" u="none" strike="noStrike" baseline="0">
                          <a:effectLst/>
                          <a:latin typeface="Arial Mon" pitchFamily="34" charset="0"/>
                        </a:rPr>
                        <a:t>Áàéð ýçë¿¿ëáýë</a:t>
                      </a:r>
                      <a:endParaRPr lang="en-US" sz="900" b="1" i="0" u="none" strike="noStrike" baseline="0">
                        <a:effectLst/>
                        <a:latin typeface="Arial Mon" pitchFamily="34" charset="0"/>
                      </a:endParaRPr>
                    </a:p>
                  </a:txBody>
                  <a:tcPr marL="8274" marR="8274" marT="8274" marB="0" anchor="b"/>
                </a:tc>
                <a:tc>
                  <a:txBody>
                    <a:bodyPr/>
                    <a:lstStyle/>
                    <a:p>
                      <a:pPr algn="l" fontAlgn="b"/>
                      <a:r>
                        <a:rPr lang="en-US" sz="900" u="none" strike="noStrike" baseline="0">
                          <a:effectLst/>
                          <a:latin typeface="Arial Mon" pitchFamily="34" charset="0"/>
                        </a:rPr>
                        <a:t> </a:t>
                      </a:r>
                      <a:endParaRPr lang="en-US" sz="900" b="0" i="0" u="none" strike="noStrike" baseline="0">
                        <a:effectLst/>
                        <a:latin typeface="Arial Mon" pitchFamily="34" charset="0"/>
                      </a:endParaRPr>
                    </a:p>
                  </a:txBody>
                  <a:tcPr marL="8274" marR="8274" marT="8274" marB="0" vert="vert270" anchor="b"/>
                </a:tc>
                <a:tc>
                  <a:txBody>
                    <a:bodyPr/>
                    <a:lstStyle/>
                    <a:p>
                      <a:pPr algn="l" fontAlgn="b"/>
                      <a:r>
                        <a:rPr lang="en-US" sz="900" u="none" strike="noStrike" baseline="0">
                          <a:effectLst/>
                          <a:latin typeface="Arial Mon" pitchFamily="34" charset="0"/>
                        </a:rPr>
                        <a:t> </a:t>
                      </a:r>
                      <a:endParaRPr lang="en-US" sz="900" b="0" i="0" u="none" strike="noStrike" baseline="0">
                        <a:effectLst/>
                        <a:latin typeface="Arial Mon" pitchFamily="34" charset="0"/>
                      </a:endParaRPr>
                    </a:p>
                  </a:txBody>
                  <a:tcPr marL="8274" marR="8274" marT="8274" marB="0" vert="vert270" anchor="b"/>
                </a:tc>
                <a:tc>
                  <a:txBody>
                    <a:bodyPr/>
                    <a:lstStyle/>
                    <a:p>
                      <a:pPr algn="l" fontAlgn="b"/>
                      <a:r>
                        <a:rPr lang="en-US" sz="900" u="none" strike="noStrike" baseline="0">
                          <a:effectLst/>
                          <a:latin typeface="Arial Mon" pitchFamily="34" charset="0"/>
                        </a:rPr>
                        <a:t> </a:t>
                      </a:r>
                      <a:endParaRPr lang="en-US" sz="900" b="0" i="0" u="none" strike="noStrike" baseline="0">
                        <a:effectLst/>
                        <a:latin typeface="Arial Mon" pitchFamily="34" charset="0"/>
                      </a:endParaRPr>
                    </a:p>
                  </a:txBody>
                  <a:tcPr marL="8274" marR="8274" marT="8274" marB="0" vert="vert270" anchor="b"/>
                </a:tc>
                <a:tc>
                  <a:txBody>
                    <a:bodyPr/>
                    <a:lstStyle/>
                    <a:p>
                      <a:pPr algn="ctr" fontAlgn="b"/>
                      <a:r>
                        <a:rPr lang="en-US" sz="1000" u="none" strike="noStrike" baseline="0">
                          <a:effectLst/>
                          <a:latin typeface="Arial Mon" pitchFamily="34" charset="0"/>
                        </a:rPr>
                        <a:t>III</a:t>
                      </a:r>
                      <a:endParaRPr lang="en-US" sz="1000" b="1" i="0" u="none" strike="noStrike" baseline="0">
                        <a:effectLst/>
                        <a:latin typeface="Arial Mon" pitchFamily="34" charset="0"/>
                      </a:endParaRPr>
                    </a:p>
                  </a:txBody>
                  <a:tcPr marL="8274" marR="8274" marT="8274" marB="0" anchor="b"/>
                </a:tc>
                <a:tc>
                  <a:txBody>
                    <a:bodyPr/>
                    <a:lstStyle/>
                    <a:p>
                      <a:pPr algn="ctr" fontAlgn="b"/>
                      <a:r>
                        <a:rPr lang="en-US" sz="1000" u="none" strike="noStrike" baseline="0">
                          <a:effectLst/>
                          <a:latin typeface="Arial Mon" pitchFamily="34" charset="0"/>
                        </a:rPr>
                        <a:t>I</a:t>
                      </a:r>
                      <a:endParaRPr lang="en-US" sz="1000" b="1" i="0" u="none" strike="noStrike" baseline="0">
                        <a:effectLst/>
                        <a:latin typeface="Arial Mon" pitchFamily="34" charset="0"/>
                      </a:endParaRPr>
                    </a:p>
                  </a:txBody>
                  <a:tcPr marL="8274" marR="8274" marT="8274" marB="0" anchor="b"/>
                </a:tc>
                <a:tc>
                  <a:txBody>
                    <a:bodyPr/>
                    <a:lstStyle/>
                    <a:p>
                      <a:pPr algn="ctr" fontAlgn="b"/>
                      <a:r>
                        <a:rPr lang="en-US" sz="1000" u="none" strike="noStrike" baseline="0">
                          <a:effectLst/>
                          <a:latin typeface="Arial Mon" pitchFamily="34" charset="0"/>
                        </a:rPr>
                        <a:t>IY</a:t>
                      </a:r>
                      <a:endParaRPr lang="en-US" sz="1000" b="1" i="0" u="none" strike="noStrike" baseline="0">
                        <a:effectLst/>
                        <a:latin typeface="Arial Mon" pitchFamily="34" charset="0"/>
                      </a:endParaRPr>
                    </a:p>
                  </a:txBody>
                  <a:tcPr marL="8274" marR="8274" marT="8274" marB="0" anchor="b"/>
                </a:tc>
                <a:tc>
                  <a:txBody>
                    <a:bodyPr/>
                    <a:lstStyle/>
                    <a:p>
                      <a:pPr algn="ctr" fontAlgn="b"/>
                      <a:r>
                        <a:rPr lang="en-US" sz="1000" u="none" strike="noStrike" baseline="0">
                          <a:effectLst/>
                          <a:latin typeface="Arial Mon" pitchFamily="34" charset="0"/>
                        </a:rPr>
                        <a:t>Y</a:t>
                      </a:r>
                      <a:endParaRPr lang="en-US" sz="1000" b="1" i="0" u="none" strike="noStrike" baseline="0">
                        <a:effectLst/>
                        <a:latin typeface="Arial Mon" pitchFamily="34" charset="0"/>
                      </a:endParaRPr>
                    </a:p>
                  </a:txBody>
                  <a:tcPr marL="8274" marR="8274" marT="8274" marB="0" anchor="b"/>
                </a:tc>
                <a:tc>
                  <a:txBody>
                    <a:bodyPr/>
                    <a:lstStyle/>
                    <a:p>
                      <a:pPr algn="ctr" fontAlgn="b"/>
                      <a:r>
                        <a:rPr lang="en-US" sz="1000" u="none" strike="noStrike" baseline="0">
                          <a:effectLst/>
                          <a:latin typeface="Arial Mon" pitchFamily="34" charset="0"/>
                        </a:rPr>
                        <a:t>XI</a:t>
                      </a:r>
                      <a:endParaRPr lang="en-US" sz="1000" b="1" i="0" u="none" strike="noStrike" baseline="0">
                        <a:effectLst/>
                        <a:latin typeface="Arial Mon" pitchFamily="34" charset="0"/>
                      </a:endParaRPr>
                    </a:p>
                  </a:txBody>
                  <a:tcPr marL="8274" marR="8274" marT="8274" marB="0" anchor="b"/>
                </a:tc>
                <a:tc>
                  <a:txBody>
                    <a:bodyPr/>
                    <a:lstStyle/>
                    <a:p>
                      <a:pPr algn="ctr" fontAlgn="b"/>
                      <a:r>
                        <a:rPr lang="en-US" sz="1000" u="none" strike="noStrike" baseline="0">
                          <a:effectLst/>
                          <a:latin typeface="Arial Mon" pitchFamily="34" charset="0"/>
                        </a:rPr>
                        <a:t>X</a:t>
                      </a:r>
                      <a:endParaRPr lang="en-US" sz="1000" b="1" i="0" u="none" strike="noStrike" baseline="0">
                        <a:effectLst/>
                        <a:latin typeface="Arial Mon" pitchFamily="34" charset="0"/>
                      </a:endParaRPr>
                    </a:p>
                  </a:txBody>
                  <a:tcPr marL="8274" marR="8274" marT="8274" marB="0" anchor="b"/>
                </a:tc>
                <a:tc>
                  <a:txBody>
                    <a:bodyPr/>
                    <a:lstStyle/>
                    <a:p>
                      <a:pPr algn="ctr" fontAlgn="b"/>
                      <a:r>
                        <a:rPr lang="en-US" sz="1000" u="none" strike="noStrike" baseline="0">
                          <a:effectLst/>
                          <a:latin typeface="Arial Mon" pitchFamily="34" charset="0"/>
                        </a:rPr>
                        <a:t>YI</a:t>
                      </a:r>
                      <a:endParaRPr lang="en-US" sz="1000" b="1" i="0" u="none" strike="noStrike" baseline="0">
                        <a:effectLst/>
                        <a:latin typeface="Arial Mon" pitchFamily="34" charset="0"/>
                      </a:endParaRPr>
                    </a:p>
                  </a:txBody>
                  <a:tcPr marL="8274" marR="8274" marT="8274" marB="0" anchor="b"/>
                </a:tc>
                <a:tc>
                  <a:txBody>
                    <a:bodyPr/>
                    <a:lstStyle/>
                    <a:p>
                      <a:pPr algn="ctr" fontAlgn="b"/>
                      <a:r>
                        <a:rPr lang="en-US" sz="1000" u="none" strike="noStrike" baseline="0">
                          <a:effectLst/>
                          <a:latin typeface="Arial Mon" pitchFamily="34" charset="0"/>
                        </a:rPr>
                        <a:t>XII</a:t>
                      </a:r>
                      <a:endParaRPr lang="en-US" sz="1000" b="1" i="0" u="none" strike="noStrike" baseline="0">
                        <a:effectLst/>
                        <a:latin typeface="Arial Mon" pitchFamily="34" charset="0"/>
                      </a:endParaRPr>
                    </a:p>
                  </a:txBody>
                  <a:tcPr marL="8274" marR="8274" marT="8274" marB="0" anchor="b"/>
                </a:tc>
                <a:tc>
                  <a:txBody>
                    <a:bodyPr/>
                    <a:lstStyle/>
                    <a:p>
                      <a:pPr algn="ctr" fontAlgn="b"/>
                      <a:r>
                        <a:rPr lang="en-US" sz="1000" u="none" strike="noStrike" baseline="0">
                          <a:effectLst/>
                          <a:latin typeface="Arial Mon" pitchFamily="34" charset="0"/>
                        </a:rPr>
                        <a:t>YIII</a:t>
                      </a:r>
                      <a:endParaRPr lang="en-US" sz="1000" b="1" i="0" u="none" strike="noStrike" baseline="0">
                        <a:effectLst/>
                        <a:latin typeface="Arial Mon" pitchFamily="34" charset="0"/>
                      </a:endParaRPr>
                    </a:p>
                  </a:txBody>
                  <a:tcPr marL="8274" marR="8274" marT="8274" marB="0" anchor="b"/>
                </a:tc>
                <a:tc>
                  <a:txBody>
                    <a:bodyPr/>
                    <a:lstStyle/>
                    <a:p>
                      <a:pPr algn="ctr" fontAlgn="b"/>
                      <a:r>
                        <a:rPr lang="en-US" sz="1000" u="none" strike="noStrike" baseline="0">
                          <a:effectLst/>
                          <a:latin typeface="Arial Mon" pitchFamily="34" charset="0"/>
                        </a:rPr>
                        <a:t>IX</a:t>
                      </a:r>
                      <a:endParaRPr lang="en-US" sz="1000" b="1" i="0" u="none" strike="noStrike" baseline="0">
                        <a:effectLst/>
                        <a:latin typeface="Arial Mon" pitchFamily="34" charset="0"/>
                      </a:endParaRPr>
                    </a:p>
                  </a:txBody>
                  <a:tcPr marL="8274" marR="8274" marT="8274" marB="0" anchor="b"/>
                </a:tc>
                <a:tc>
                  <a:txBody>
                    <a:bodyPr/>
                    <a:lstStyle/>
                    <a:p>
                      <a:pPr algn="ctr" fontAlgn="b"/>
                      <a:r>
                        <a:rPr lang="en-US" sz="1000" u="none" strike="noStrike" baseline="0">
                          <a:effectLst/>
                          <a:latin typeface="Arial Mon" pitchFamily="34" charset="0"/>
                        </a:rPr>
                        <a:t>II</a:t>
                      </a:r>
                      <a:endParaRPr lang="en-US" sz="1000" b="1" i="0" u="none" strike="noStrike" baseline="0">
                        <a:effectLst/>
                        <a:latin typeface="Arial Mon" pitchFamily="34" charset="0"/>
                      </a:endParaRPr>
                    </a:p>
                  </a:txBody>
                  <a:tcPr marL="8274" marR="8274" marT="8274" marB="0" anchor="b"/>
                </a:tc>
                <a:tc>
                  <a:txBody>
                    <a:bodyPr/>
                    <a:lstStyle/>
                    <a:p>
                      <a:pPr algn="ctr" fontAlgn="b"/>
                      <a:r>
                        <a:rPr lang="en-US" sz="1000" u="none" strike="noStrike" baseline="0">
                          <a:effectLst/>
                          <a:latin typeface="Arial Mon" pitchFamily="34" charset="0"/>
                        </a:rPr>
                        <a:t>YII</a:t>
                      </a:r>
                      <a:endParaRPr lang="en-US" sz="1000" b="1" i="0" u="none" strike="noStrike" baseline="0">
                        <a:effectLst/>
                        <a:latin typeface="Arial Mon" pitchFamily="34" charset="0"/>
                      </a:endParaRPr>
                    </a:p>
                  </a:txBody>
                  <a:tcPr marL="8274" marR="8274" marT="8274" marB="0" anchor="b"/>
                </a:tc>
                <a:tc>
                  <a:txBody>
                    <a:bodyPr/>
                    <a:lstStyle/>
                    <a:p>
                      <a:pPr algn="l" fontAlgn="b"/>
                      <a:r>
                        <a:rPr lang="en-US" sz="900" u="none" strike="noStrike" baseline="0">
                          <a:effectLst/>
                          <a:latin typeface="Arial Mon" pitchFamily="34" charset="0"/>
                        </a:rPr>
                        <a:t> </a:t>
                      </a:r>
                      <a:endParaRPr lang="en-US" sz="900" b="0" i="0" u="none" strike="noStrike" baseline="0">
                        <a:effectLst/>
                        <a:latin typeface="Arial Mon" pitchFamily="34" charset="0"/>
                      </a:endParaRPr>
                    </a:p>
                  </a:txBody>
                  <a:tcPr marL="8274" marR="8274" marT="8274" marB="0" anchor="b"/>
                </a:tc>
                <a:tc>
                  <a:txBody>
                    <a:bodyPr/>
                    <a:lstStyle/>
                    <a:p>
                      <a:pPr algn="l" fontAlgn="b"/>
                      <a:r>
                        <a:rPr lang="en-US" sz="900" u="none" strike="noStrike" baseline="0" dirty="0">
                          <a:effectLst/>
                          <a:latin typeface="Arial Mon" pitchFamily="34" charset="0"/>
                        </a:rPr>
                        <a:t> </a:t>
                      </a:r>
                      <a:endParaRPr lang="en-US" sz="900" b="0" i="0" u="none" strike="noStrike" baseline="0" dirty="0">
                        <a:effectLst/>
                        <a:latin typeface="Arial Mon" pitchFamily="34" charset="0"/>
                      </a:endParaRPr>
                    </a:p>
                  </a:txBody>
                  <a:tcPr marL="8274" marR="8274" marT="8274" marB="0" anchor="b"/>
                </a:tc>
              </a:tr>
            </a:tbl>
          </a:graphicData>
        </a:graphic>
      </p:graphicFrame>
    </p:spTree>
    <p:extLst>
      <p:ext uri="{BB962C8B-B14F-4D97-AF65-F5344CB8AC3E}">
        <p14:creationId xmlns:p14="http://schemas.microsoft.com/office/powerpoint/2010/main" xmlns="" val="6548077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600200"/>
            <a:ext cx="8610600" cy="4525963"/>
          </a:xfrm>
        </p:spPr>
        <p:txBody>
          <a:bodyPr>
            <a:normAutofit/>
          </a:bodyPr>
          <a:lstStyle/>
          <a:p>
            <a:pPr marL="0" indent="0">
              <a:buNone/>
            </a:pPr>
            <a:r>
              <a:rPr lang="mn-MN" sz="2000" dirty="0" smtClean="0">
                <a:solidFill>
                  <a:schemeClr val="accent6">
                    <a:lumMod val="50000"/>
                  </a:schemeClr>
                </a:solidFill>
                <a:latin typeface="Arial" pitchFamily="34" charset="0"/>
                <a:cs typeface="Arial" pitchFamily="34" charset="0"/>
              </a:rPr>
              <a:t>2012 онд ГССҮТөвийн хүлээн авах яаралтай тусламжийн тасгаар 77169 хүн осол гэмтлийн улмаас яаралтай тусламж авсан сүүлийн 5 жилийн дунджаар авч үзэхэд:</a:t>
            </a:r>
            <a:endParaRPr lang="en-US" sz="2000" dirty="0" smtClean="0">
              <a:solidFill>
                <a:schemeClr val="accent6">
                  <a:lumMod val="50000"/>
                </a:schemeClr>
              </a:solidFill>
              <a:latin typeface="Arial" pitchFamily="34" charset="0"/>
              <a:cs typeface="Arial" pitchFamily="34" charset="0"/>
            </a:endParaRPr>
          </a:p>
          <a:p>
            <a:pPr marL="0" indent="0">
              <a:buNone/>
            </a:pPr>
            <a:endParaRPr lang="mn-MN" sz="2000" dirty="0" smtClean="0">
              <a:solidFill>
                <a:schemeClr val="accent6">
                  <a:lumMod val="50000"/>
                </a:schemeClr>
              </a:solidFill>
              <a:latin typeface="Arial" pitchFamily="34" charset="0"/>
              <a:cs typeface="Arial" pitchFamily="34" charset="0"/>
            </a:endParaRPr>
          </a:p>
          <a:p>
            <a:pPr marL="0" indent="0">
              <a:buNone/>
            </a:pPr>
            <a:r>
              <a:rPr lang="mn-MN" sz="2000" dirty="0" smtClean="0">
                <a:solidFill>
                  <a:schemeClr val="accent6">
                    <a:lumMod val="50000"/>
                  </a:schemeClr>
                </a:solidFill>
                <a:latin typeface="Arial" pitchFamily="34" charset="0"/>
                <a:cs typeface="Arial" pitchFamily="34" charset="0"/>
              </a:rPr>
              <a:t>1-рт - Бүх төрлийн унах гэмтэл /</a:t>
            </a:r>
            <a:r>
              <a:rPr lang="en-US" sz="2000" dirty="0" smtClean="0">
                <a:solidFill>
                  <a:schemeClr val="accent6">
                    <a:lumMod val="50000"/>
                  </a:schemeClr>
                </a:solidFill>
                <a:latin typeface="Arial" pitchFamily="34" charset="0"/>
                <a:cs typeface="Arial" pitchFamily="34" charset="0"/>
              </a:rPr>
              <a:t>W00-W19/</a:t>
            </a:r>
            <a:r>
              <a:rPr lang="mn-MN" sz="2000" dirty="0" smtClean="0">
                <a:solidFill>
                  <a:schemeClr val="accent6">
                    <a:lumMod val="50000"/>
                  </a:schemeClr>
                </a:solidFill>
                <a:latin typeface="Arial" pitchFamily="34" charset="0"/>
                <a:cs typeface="Arial" pitchFamily="34" charset="0"/>
              </a:rPr>
              <a:t> – 35,1%</a:t>
            </a:r>
          </a:p>
          <a:p>
            <a:pPr marL="0" indent="0">
              <a:buNone/>
            </a:pPr>
            <a:r>
              <a:rPr lang="mn-MN" sz="2000" dirty="0" smtClean="0">
                <a:solidFill>
                  <a:schemeClr val="accent6">
                    <a:lumMod val="50000"/>
                  </a:schemeClr>
                </a:solidFill>
                <a:latin typeface="Arial" pitchFamily="34" charset="0"/>
                <a:cs typeface="Arial" pitchFamily="34" charset="0"/>
              </a:rPr>
              <a:t>2-рт - Хүчирхийлэл</a:t>
            </a:r>
            <a:r>
              <a:rPr lang="en-US" sz="2000" dirty="0" smtClean="0">
                <a:solidFill>
                  <a:schemeClr val="accent6">
                    <a:lumMod val="50000"/>
                  </a:schemeClr>
                </a:solidFill>
                <a:latin typeface="Arial" pitchFamily="34" charset="0"/>
                <a:cs typeface="Arial" pitchFamily="34" charset="0"/>
              </a:rPr>
              <a:t> /X85-Y09/ -</a:t>
            </a:r>
            <a:r>
              <a:rPr lang="mn-MN" sz="2000" dirty="0" smtClean="0">
                <a:solidFill>
                  <a:schemeClr val="accent6">
                    <a:lumMod val="50000"/>
                  </a:schemeClr>
                </a:solidFill>
                <a:latin typeface="Arial" pitchFamily="34" charset="0"/>
                <a:cs typeface="Arial" pitchFamily="34" charset="0"/>
              </a:rPr>
              <a:t>20,7%</a:t>
            </a:r>
          </a:p>
          <a:p>
            <a:pPr marL="0" indent="0">
              <a:buNone/>
            </a:pPr>
            <a:r>
              <a:rPr lang="mn-MN" sz="2000" dirty="0" smtClean="0">
                <a:solidFill>
                  <a:schemeClr val="accent6">
                    <a:lumMod val="50000"/>
                  </a:schemeClr>
                </a:solidFill>
                <a:latin typeface="Arial" pitchFamily="34" charset="0"/>
                <a:cs typeface="Arial" pitchFamily="34" charset="0"/>
              </a:rPr>
              <a:t>3-рт - Зам тээврийн осол </a:t>
            </a:r>
            <a:r>
              <a:rPr lang="en-US" sz="2000" dirty="0" smtClean="0">
                <a:solidFill>
                  <a:schemeClr val="accent6">
                    <a:lumMod val="50000"/>
                  </a:schemeClr>
                </a:solidFill>
                <a:latin typeface="Arial" pitchFamily="34" charset="0"/>
                <a:cs typeface="Arial" pitchFamily="34" charset="0"/>
              </a:rPr>
              <a:t>/V00-V99/ - </a:t>
            </a:r>
            <a:r>
              <a:rPr lang="mn-MN" sz="2000" dirty="0" smtClean="0">
                <a:solidFill>
                  <a:schemeClr val="accent6">
                    <a:lumMod val="50000"/>
                  </a:schemeClr>
                </a:solidFill>
                <a:latin typeface="Arial" pitchFamily="34" charset="0"/>
                <a:cs typeface="Arial" pitchFamily="34" charset="0"/>
              </a:rPr>
              <a:t>15,5%</a:t>
            </a:r>
          </a:p>
          <a:p>
            <a:pPr marL="0" indent="0">
              <a:buNone/>
            </a:pPr>
            <a:r>
              <a:rPr lang="mn-MN" sz="2000" dirty="0" smtClean="0">
                <a:solidFill>
                  <a:schemeClr val="accent6">
                    <a:lumMod val="50000"/>
                  </a:schemeClr>
                </a:solidFill>
                <a:latin typeface="Arial" pitchFamily="34" charset="0"/>
                <a:cs typeface="Arial" pitchFamily="34" charset="0"/>
              </a:rPr>
              <a:t>4-рт - Амьгүй механик хүчинд өртөх /</a:t>
            </a:r>
            <a:r>
              <a:rPr lang="en-US" sz="2000" dirty="0" smtClean="0">
                <a:solidFill>
                  <a:schemeClr val="accent6">
                    <a:lumMod val="50000"/>
                  </a:schemeClr>
                </a:solidFill>
                <a:latin typeface="Arial" pitchFamily="34" charset="0"/>
                <a:cs typeface="Arial" pitchFamily="34" charset="0"/>
              </a:rPr>
              <a:t>W20-W49/ - 13.9</a:t>
            </a:r>
            <a:r>
              <a:rPr lang="mn-MN" sz="2000" dirty="0" smtClean="0">
                <a:solidFill>
                  <a:schemeClr val="accent6">
                    <a:lumMod val="50000"/>
                  </a:schemeClr>
                </a:solidFill>
                <a:latin typeface="Arial" pitchFamily="34" charset="0"/>
                <a:cs typeface="Arial" pitchFamily="34" charset="0"/>
              </a:rPr>
              <a:t>%</a:t>
            </a:r>
          </a:p>
          <a:p>
            <a:pPr marL="0" indent="0">
              <a:buNone/>
            </a:pPr>
            <a:r>
              <a:rPr lang="mn-MN" sz="2000" dirty="0" smtClean="0">
                <a:solidFill>
                  <a:schemeClr val="accent6">
                    <a:lumMod val="50000"/>
                  </a:schemeClr>
                </a:solidFill>
                <a:latin typeface="Arial" pitchFamily="34" charset="0"/>
                <a:cs typeface="Arial" pitchFamily="34" charset="0"/>
              </a:rPr>
              <a:t>5-рт - Амьтай механик хүчинд өртөх /нохойд хазуулах/</a:t>
            </a:r>
            <a:r>
              <a:rPr lang="en-US" sz="2000" dirty="0" smtClean="0">
                <a:solidFill>
                  <a:schemeClr val="accent6">
                    <a:lumMod val="50000"/>
                  </a:schemeClr>
                </a:solidFill>
                <a:latin typeface="Arial" pitchFamily="34" charset="0"/>
                <a:cs typeface="Arial" pitchFamily="34" charset="0"/>
              </a:rPr>
              <a:t>W50-W64/</a:t>
            </a:r>
            <a:r>
              <a:rPr lang="mn-MN" sz="2000" dirty="0" smtClean="0">
                <a:solidFill>
                  <a:schemeClr val="accent6">
                    <a:lumMod val="50000"/>
                  </a:schemeClr>
                </a:solidFill>
                <a:latin typeface="Arial" pitchFamily="34" charset="0"/>
                <a:cs typeface="Arial" pitchFamily="34" charset="0"/>
              </a:rPr>
              <a:t> -</a:t>
            </a:r>
            <a:r>
              <a:rPr lang="en-US" sz="2000" dirty="0" smtClean="0">
                <a:solidFill>
                  <a:schemeClr val="accent6">
                    <a:lumMod val="50000"/>
                  </a:schemeClr>
                </a:solidFill>
                <a:latin typeface="Arial" pitchFamily="34" charset="0"/>
                <a:cs typeface="Arial" pitchFamily="34" charset="0"/>
              </a:rPr>
              <a:t>5.6</a:t>
            </a:r>
            <a:r>
              <a:rPr lang="mn-MN" sz="2000" dirty="0" smtClean="0">
                <a:solidFill>
                  <a:schemeClr val="accent6">
                    <a:lumMod val="50000"/>
                  </a:schemeClr>
                </a:solidFill>
                <a:latin typeface="Arial" pitchFamily="34" charset="0"/>
                <a:cs typeface="Arial" pitchFamily="34" charset="0"/>
              </a:rPr>
              <a:t>%</a:t>
            </a:r>
          </a:p>
          <a:p>
            <a:pPr marL="0" indent="0">
              <a:buNone/>
            </a:pPr>
            <a:endParaRPr lang="mn-MN" sz="2000" dirty="0">
              <a:solidFill>
                <a:schemeClr val="accent6">
                  <a:lumMod val="50000"/>
                </a:schemeClr>
              </a:solidFill>
              <a:latin typeface="Arial" pitchFamily="34" charset="0"/>
              <a:cs typeface="Arial" pitchFamily="34" charset="0"/>
            </a:endParaRPr>
          </a:p>
          <a:p>
            <a:pPr marL="0" indent="0">
              <a:buNone/>
            </a:pPr>
            <a:r>
              <a:rPr lang="mn-MN" sz="2000" dirty="0" smtClean="0">
                <a:solidFill>
                  <a:schemeClr val="accent6">
                    <a:lumMod val="50000"/>
                  </a:schemeClr>
                </a:solidFill>
                <a:latin typeface="Arial" pitchFamily="34" charset="0"/>
                <a:cs typeface="Arial" pitchFamily="34" charset="0"/>
              </a:rPr>
              <a:t>байгаа нь эхний 5 байрыг эзэлсэн байна.</a:t>
            </a:r>
            <a:endParaRPr lang="en-US" sz="2000" dirty="0">
              <a:solidFill>
                <a:schemeClr val="accent6">
                  <a:lumMod val="50000"/>
                </a:schemeClr>
              </a:solidFill>
              <a:latin typeface="Arial" pitchFamily="34" charset="0"/>
              <a:cs typeface="Arial" pitchFamily="34" charset="0"/>
            </a:endParaRPr>
          </a:p>
        </p:txBody>
      </p:sp>
      <p:sp>
        <p:nvSpPr>
          <p:cNvPr id="7" name="Title 1"/>
          <p:cNvSpPr>
            <a:spLocks noGrp="1"/>
          </p:cNvSpPr>
          <p:nvPr>
            <p:ph type="title"/>
          </p:nvPr>
        </p:nvSpPr>
        <p:spPr>
          <a:xfrm>
            <a:off x="152400" y="228600"/>
            <a:ext cx="8229600" cy="1143000"/>
          </a:xfrm>
        </p:spPr>
        <p:txBody>
          <a:bodyPr>
            <a:normAutofit/>
          </a:bodyPr>
          <a:lstStyle/>
          <a:p>
            <a:r>
              <a:rPr lang="mn-MN" sz="2800" dirty="0" smtClean="0">
                <a:latin typeface="Arial" pitchFamily="34" charset="0"/>
                <a:cs typeface="Arial" pitchFamily="34" charset="0"/>
              </a:rPr>
              <a:t>Хүлээн авах, яаралтай тусламжийн тасгийн үйл ажиллагаа – Осол гэмтлийн шалтгаан</a:t>
            </a:r>
            <a:endParaRPr lang="en-US" sz="2800" dirty="0">
              <a:latin typeface="Arial" pitchFamily="34" charset="0"/>
              <a:cs typeface="Arial" pitchFamily="34" charset="0"/>
            </a:endParaRPr>
          </a:p>
        </p:txBody>
      </p:sp>
    </p:spTree>
    <p:extLst>
      <p:ext uri="{BB962C8B-B14F-4D97-AF65-F5344CB8AC3E}">
        <p14:creationId xmlns:p14="http://schemas.microsoft.com/office/powerpoint/2010/main" xmlns="" val="6548077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2255388883"/>
              </p:ext>
            </p:extLst>
          </p:nvPr>
        </p:nvGraphicFramePr>
        <p:xfrm>
          <a:off x="195943" y="990600"/>
          <a:ext cx="8229598" cy="3963607"/>
        </p:xfrm>
        <a:graphic>
          <a:graphicData uri="http://schemas.openxmlformats.org/drawingml/2006/table">
            <a:tbl>
              <a:tblPr>
                <a:tableStyleId>{5C22544A-7EE6-4342-B048-85BDC9FD1C3A}</a:tableStyleId>
              </a:tblPr>
              <a:tblGrid>
                <a:gridCol w="2145109"/>
                <a:gridCol w="551313"/>
                <a:gridCol w="461098"/>
                <a:gridCol w="461098"/>
                <a:gridCol w="461098"/>
                <a:gridCol w="461098"/>
                <a:gridCol w="461098"/>
                <a:gridCol w="461098"/>
                <a:gridCol w="461098"/>
                <a:gridCol w="461098"/>
                <a:gridCol w="461098"/>
                <a:gridCol w="461098"/>
                <a:gridCol w="461098"/>
                <a:gridCol w="461098"/>
              </a:tblGrid>
              <a:tr h="157876">
                <a:tc>
                  <a:txBody>
                    <a:bodyPr/>
                    <a:lstStyle/>
                    <a:p>
                      <a:pPr algn="l" fontAlgn="b"/>
                      <a:endParaRPr lang="en-US" sz="900" b="0" i="0" u="none" strike="noStrike" dirty="0">
                        <a:solidFill>
                          <a:srgbClr val="000000"/>
                        </a:solidFill>
                        <a:effectLst/>
                        <a:latin typeface="Times New Roman Mon"/>
                      </a:endParaRPr>
                    </a:p>
                  </a:txBody>
                  <a:tcPr marL="7518" marR="7518" marT="7518" marB="0" anchor="b"/>
                </a:tc>
                <a:tc>
                  <a:txBody>
                    <a:bodyPr/>
                    <a:lstStyle/>
                    <a:p>
                      <a:pPr algn="l" fontAlgn="b"/>
                      <a:endParaRPr lang="en-US" sz="900" b="0" i="0" u="none" strike="noStrike">
                        <a:solidFill>
                          <a:srgbClr val="000000"/>
                        </a:solidFill>
                        <a:effectLst/>
                        <a:latin typeface="Times New Roman Mon"/>
                      </a:endParaRPr>
                    </a:p>
                  </a:txBody>
                  <a:tcPr marL="7518" marR="7518" marT="7518" marB="0" anchor="b"/>
                </a:tc>
                <a:tc gridSpan="9">
                  <a:txBody>
                    <a:bodyPr/>
                    <a:lstStyle/>
                    <a:p>
                      <a:pPr algn="l" fontAlgn="b"/>
                      <a:r>
                        <a:rPr lang="mn-MN" sz="900" u="none" strike="noStrike">
                          <a:effectLst/>
                        </a:rPr>
                        <a:t>ГССҮТөвд тусламж авсан осол гэмтлийн шалтгаан-улирлаар -2012 он</a:t>
                      </a:r>
                      <a:endParaRPr lang="mn-MN" sz="900" b="1" i="0" u="none" strike="noStrike">
                        <a:solidFill>
                          <a:srgbClr val="000000"/>
                        </a:solidFill>
                        <a:effectLst/>
                        <a:latin typeface="Times New Roman Mon"/>
                      </a:endParaRPr>
                    </a:p>
                  </a:txBody>
                  <a:tcPr marL="7518" marR="7518" marT="7518"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900" b="0" i="0" u="none" strike="noStrike">
                        <a:solidFill>
                          <a:srgbClr val="000000"/>
                        </a:solidFill>
                        <a:effectLst/>
                        <a:latin typeface="Times New Roman Mon"/>
                      </a:endParaRPr>
                    </a:p>
                  </a:txBody>
                  <a:tcPr marL="7518" marR="7518" marT="7518" marB="0" anchor="b"/>
                </a:tc>
                <a:tc>
                  <a:txBody>
                    <a:bodyPr/>
                    <a:lstStyle/>
                    <a:p>
                      <a:pPr algn="l" fontAlgn="b"/>
                      <a:endParaRPr lang="en-US" sz="900" b="0" i="0" u="none" strike="noStrike">
                        <a:solidFill>
                          <a:srgbClr val="000000"/>
                        </a:solidFill>
                        <a:effectLst/>
                        <a:latin typeface="Times New Roman Mon"/>
                      </a:endParaRPr>
                    </a:p>
                  </a:txBody>
                  <a:tcPr marL="7518" marR="7518" marT="7518" marB="0" anchor="b"/>
                </a:tc>
                <a:tc>
                  <a:txBody>
                    <a:bodyPr/>
                    <a:lstStyle/>
                    <a:p>
                      <a:pPr algn="l" fontAlgn="b"/>
                      <a:endParaRPr lang="en-US" sz="900" b="0" i="0" u="none" strike="noStrike">
                        <a:solidFill>
                          <a:srgbClr val="000000"/>
                        </a:solidFill>
                        <a:effectLst/>
                        <a:latin typeface="Times New Roman Mon"/>
                      </a:endParaRPr>
                    </a:p>
                  </a:txBody>
                  <a:tcPr marL="7518" marR="7518" marT="7518" marB="0" anchor="b"/>
                </a:tc>
              </a:tr>
              <a:tr h="150358">
                <a:tc rowSpan="2">
                  <a:txBody>
                    <a:bodyPr/>
                    <a:lstStyle/>
                    <a:p>
                      <a:pPr algn="ctr" fontAlgn="b"/>
                      <a:r>
                        <a:rPr lang="mn-MN" sz="900" u="none" strike="noStrike" dirty="0">
                          <a:effectLst/>
                        </a:rPr>
                        <a:t>Гэмтлийн шалтгаан</a:t>
                      </a:r>
                      <a:endParaRPr lang="mn-MN" sz="900" b="0" i="0" u="none" strike="noStrike" dirty="0">
                        <a:solidFill>
                          <a:srgbClr val="000000"/>
                        </a:solidFill>
                        <a:effectLst/>
                        <a:latin typeface="Times New Roman Mon"/>
                      </a:endParaRPr>
                    </a:p>
                  </a:txBody>
                  <a:tcPr marL="7518" marR="7518" marT="7518" marB="0" anchor="b"/>
                </a:tc>
                <a:tc rowSpan="2">
                  <a:txBody>
                    <a:bodyPr/>
                    <a:lstStyle/>
                    <a:p>
                      <a:pPr algn="ctr" fontAlgn="b"/>
                      <a:r>
                        <a:rPr lang="mn-MN" sz="900" u="none" strike="noStrike">
                          <a:effectLst/>
                        </a:rPr>
                        <a:t>Нийт осол гэмтэл</a:t>
                      </a:r>
                      <a:endParaRPr lang="mn-MN" sz="900" b="1" i="0" u="none" strike="noStrike">
                        <a:solidFill>
                          <a:srgbClr val="000000"/>
                        </a:solidFill>
                        <a:effectLst/>
                        <a:latin typeface="Times New Roman Mon"/>
                      </a:endParaRPr>
                    </a:p>
                  </a:txBody>
                  <a:tcPr marL="7518" marR="7518" marT="7518" marB="0" anchor="b"/>
                </a:tc>
                <a:tc gridSpan="12">
                  <a:txBody>
                    <a:bodyPr/>
                    <a:lstStyle/>
                    <a:p>
                      <a:pPr algn="ctr" fontAlgn="b"/>
                      <a:r>
                        <a:rPr lang="mn-MN" sz="900" u="none" strike="noStrike">
                          <a:effectLst/>
                        </a:rPr>
                        <a:t>Улирал</a:t>
                      </a:r>
                      <a:endParaRPr lang="mn-MN" sz="900" b="0" i="0" u="none" strike="noStrike">
                        <a:solidFill>
                          <a:srgbClr val="000000"/>
                        </a:solidFill>
                        <a:effectLst/>
                        <a:latin typeface="Times New Roman Mon"/>
                      </a:endParaRPr>
                    </a:p>
                  </a:txBody>
                  <a:tcPr marL="7518" marR="7518" marT="7518"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88664">
                <a:tc vMerge="1">
                  <a:txBody>
                    <a:bodyPr/>
                    <a:lstStyle/>
                    <a:p>
                      <a:endParaRPr lang="en-US"/>
                    </a:p>
                  </a:txBody>
                  <a:tcPr/>
                </a:tc>
                <a:tc vMerge="1">
                  <a:txBody>
                    <a:bodyPr/>
                    <a:lstStyle/>
                    <a:p>
                      <a:endParaRPr lang="en-US"/>
                    </a:p>
                  </a:txBody>
                  <a:tcPr/>
                </a:tc>
                <a:tc>
                  <a:txBody>
                    <a:bodyPr/>
                    <a:lstStyle/>
                    <a:p>
                      <a:pPr algn="l" fontAlgn="b"/>
                      <a:r>
                        <a:rPr lang="mn-MN" sz="900" u="none" strike="noStrike">
                          <a:effectLst/>
                        </a:rPr>
                        <a:t>Хавар            3-5 сар</a:t>
                      </a:r>
                      <a:endParaRPr lang="mn-MN" sz="900" b="0" i="0" u="none" strike="noStrike">
                        <a:solidFill>
                          <a:srgbClr val="000000"/>
                        </a:solidFill>
                        <a:effectLst/>
                        <a:latin typeface="Times New Roman Mon"/>
                      </a:endParaRPr>
                    </a:p>
                  </a:txBody>
                  <a:tcPr marL="7518" marR="7518" marT="7518" marB="0" anchor="b"/>
                </a:tc>
                <a:tc>
                  <a:txBody>
                    <a:bodyPr/>
                    <a:lstStyle/>
                    <a:p>
                      <a:pPr algn="l" fontAlgn="b"/>
                      <a:r>
                        <a:rPr lang="mn-MN" sz="900" u="none" strike="noStrike">
                          <a:effectLst/>
                        </a:rPr>
                        <a:t>Хувь</a:t>
                      </a:r>
                      <a:endParaRPr lang="mn-MN" sz="900" b="0" i="0" u="none" strike="noStrike">
                        <a:solidFill>
                          <a:srgbClr val="000000"/>
                        </a:solidFill>
                        <a:effectLst/>
                        <a:latin typeface="Times New Roman Mon"/>
                      </a:endParaRPr>
                    </a:p>
                  </a:txBody>
                  <a:tcPr marL="7518" marR="7518" marT="7518" marB="0" anchor="b"/>
                </a:tc>
                <a:tc>
                  <a:txBody>
                    <a:bodyPr/>
                    <a:lstStyle/>
                    <a:p>
                      <a:pPr algn="l" fontAlgn="b"/>
                      <a:r>
                        <a:rPr lang="mn-MN" sz="900" u="none" strike="noStrike">
                          <a:effectLst/>
                        </a:rPr>
                        <a:t>Үүнээс эрэгтэй</a:t>
                      </a:r>
                      <a:endParaRPr lang="mn-MN" sz="900" b="0" i="0" u="none" strike="noStrike">
                        <a:solidFill>
                          <a:srgbClr val="000000"/>
                        </a:solidFill>
                        <a:effectLst/>
                        <a:latin typeface="Times New Roman Mon"/>
                      </a:endParaRPr>
                    </a:p>
                  </a:txBody>
                  <a:tcPr marL="7518" marR="7518" marT="7518" marB="0" anchor="b"/>
                </a:tc>
                <a:tc>
                  <a:txBody>
                    <a:bodyPr/>
                    <a:lstStyle/>
                    <a:p>
                      <a:pPr algn="l" fontAlgn="b"/>
                      <a:r>
                        <a:rPr lang="mn-MN" sz="900" u="none" strike="noStrike">
                          <a:effectLst/>
                        </a:rPr>
                        <a:t>Зун             6-8 сар</a:t>
                      </a:r>
                      <a:endParaRPr lang="mn-MN" sz="900" b="0" i="0" u="none" strike="noStrike">
                        <a:solidFill>
                          <a:srgbClr val="000000"/>
                        </a:solidFill>
                        <a:effectLst/>
                        <a:latin typeface="Times New Roman Mon"/>
                      </a:endParaRPr>
                    </a:p>
                  </a:txBody>
                  <a:tcPr marL="7518" marR="7518" marT="7518" marB="0" anchor="b"/>
                </a:tc>
                <a:tc>
                  <a:txBody>
                    <a:bodyPr/>
                    <a:lstStyle/>
                    <a:p>
                      <a:pPr algn="l" fontAlgn="b"/>
                      <a:r>
                        <a:rPr lang="mn-MN" sz="900" u="none" strike="noStrike">
                          <a:effectLst/>
                        </a:rPr>
                        <a:t>Хувь</a:t>
                      </a:r>
                      <a:endParaRPr lang="mn-MN" sz="900" b="0" i="0" u="none" strike="noStrike">
                        <a:solidFill>
                          <a:srgbClr val="000000"/>
                        </a:solidFill>
                        <a:effectLst/>
                        <a:latin typeface="Times New Roman Mon"/>
                      </a:endParaRPr>
                    </a:p>
                  </a:txBody>
                  <a:tcPr marL="7518" marR="7518" marT="7518" marB="0" anchor="b"/>
                </a:tc>
                <a:tc>
                  <a:txBody>
                    <a:bodyPr/>
                    <a:lstStyle/>
                    <a:p>
                      <a:pPr algn="l" fontAlgn="b"/>
                      <a:r>
                        <a:rPr lang="mn-MN" sz="900" u="none" strike="noStrike">
                          <a:effectLst/>
                        </a:rPr>
                        <a:t>Үүнээс эрэгтэй</a:t>
                      </a:r>
                      <a:endParaRPr lang="mn-MN" sz="900" b="0" i="0" u="none" strike="noStrike">
                        <a:solidFill>
                          <a:srgbClr val="000000"/>
                        </a:solidFill>
                        <a:effectLst/>
                        <a:latin typeface="Times New Roman Mon"/>
                      </a:endParaRPr>
                    </a:p>
                  </a:txBody>
                  <a:tcPr marL="7518" marR="7518" marT="7518" marB="0" anchor="b"/>
                </a:tc>
                <a:tc>
                  <a:txBody>
                    <a:bodyPr/>
                    <a:lstStyle/>
                    <a:p>
                      <a:pPr algn="l" fontAlgn="b"/>
                      <a:r>
                        <a:rPr lang="mn-MN" sz="900" u="none" strike="noStrike">
                          <a:effectLst/>
                        </a:rPr>
                        <a:t>Намар           9-11 сар</a:t>
                      </a:r>
                      <a:endParaRPr lang="mn-MN" sz="900" b="0" i="0" u="none" strike="noStrike">
                        <a:solidFill>
                          <a:srgbClr val="000000"/>
                        </a:solidFill>
                        <a:effectLst/>
                        <a:latin typeface="Times New Roman Mon"/>
                      </a:endParaRPr>
                    </a:p>
                  </a:txBody>
                  <a:tcPr marL="7518" marR="7518" marT="7518" marB="0" anchor="b"/>
                </a:tc>
                <a:tc>
                  <a:txBody>
                    <a:bodyPr/>
                    <a:lstStyle/>
                    <a:p>
                      <a:pPr algn="l" fontAlgn="b"/>
                      <a:r>
                        <a:rPr lang="mn-MN" sz="900" u="none" strike="noStrike">
                          <a:effectLst/>
                        </a:rPr>
                        <a:t>Хувь</a:t>
                      </a:r>
                      <a:endParaRPr lang="mn-MN" sz="900" b="0" i="0" u="none" strike="noStrike">
                        <a:solidFill>
                          <a:srgbClr val="000000"/>
                        </a:solidFill>
                        <a:effectLst/>
                        <a:latin typeface="Times New Roman Mon"/>
                      </a:endParaRPr>
                    </a:p>
                  </a:txBody>
                  <a:tcPr marL="7518" marR="7518" marT="7518" marB="0" anchor="b"/>
                </a:tc>
                <a:tc>
                  <a:txBody>
                    <a:bodyPr/>
                    <a:lstStyle/>
                    <a:p>
                      <a:pPr algn="l" fontAlgn="b"/>
                      <a:r>
                        <a:rPr lang="mn-MN" sz="900" u="none" strike="noStrike">
                          <a:effectLst/>
                        </a:rPr>
                        <a:t>Үүнээс эрэгтэй</a:t>
                      </a:r>
                      <a:endParaRPr lang="mn-MN" sz="900" b="0" i="0" u="none" strike="noStrike">
                        <a:solidFill>
                          <a:srgbClr val="000000"/>
                        </a:solidFill>
                        <a:effectLst/>
                        <a:latin typeface="Times New Roman Mon"/>
                      </a:endParaRPr>
                    </a:p>
                  </a:txBody>
                  <a:tcPr marL="7518" marR="7518" marT="7518" marB="0" anchor="b"/>
                </a:tc>
                <a:tc>
                  <a:txBody>
                    <a:bodyPr/>
                    <a:lstStyle/>
                    <a:p>
                      <a:pPr algn="l" fontAlgn="b"/>
                      <a:r>
                        <a:rPr lang="mn-MN" sz="900" u="none" strike="noStrike">
                          <a:effectLst/>
                        </a:rPr>
                        <a:t>Өвөл          12-2 сар</a:t>
                      </a:r>
                      <a:endParaRPr lang="mn-MN" sz="900" b="0" i="0" u="none" strike="noStrike">
                        <a:solidFill>
                          <a:srgbClr val="000000"/>
                        </a:solidFill>
                        <a:effectLst/>
                        <a:latin typeface="Times New Roman Mon"/>
                      </a:endParaRPr>
                    </a:p>
                  </a:txBody>
                  <a:tcPr marL="7518" marR="7518" marT="7518" marB="0" anchor="b"/>
                </a:tc>
                <a:tc>
                  <a:txBody>
                    <a:bodyPr/>
                    <a:lstStyle/>
                    <a:p>
                      <a:pPr algn="l" fontAlgn="b"/>
                      <a:r>
                        <a:rPr lang="mn-MN" sz="900" u="none" strike="noStrike">
                          <a:effectLst/>
                        </a:rPr>
                        <a:t>Хувь</a:t>
                      </a:r>
                      <a:endParaRPr lang="mn-MN" sz="900" b="0" i="0" u="none" strike="noStrike">
                        <a:solidFill>
                          <a:srgbClr val="000000"/>
                        </a:solidFill>
                        <a:effectLst/>
                        <a:latin typeface="Times New Roman Mon"/>
                      </a:endParaRPr>
                    </a:p>
                  </a:txBody>
                  <a:tcPr marL="7518" marR="7518" marT="7518" marB="0" anchor="b"/>
                </a:tc>
                <a:tc>
                  <a:txBody>
                    <a:bodyPr/>
                    <a:lstStyle/>
                    <a:p>
                      <a:pPr algn="l" fontAlgn="b"/>
                      <a:r>
                        <a:rPr lang="mn-MN" sz="900" u="none" strike="noStrike">
                          <a:effectLst/>
                        </a:rPr>
                        <a:t>Үүнээс эрэгтэй</a:t>
                      </a:r>
                      <a:endParaRPr lang="mn-MN" sz="900" b="0" i="0" u="none" strike="noStrike">
                        <a:solidFill>
                          <a:srgbClr val="000000"/>
                        </a:solidFill>
                        <a:effectLst/>
                        <a:latin typeface="Times New Roman Mon"/>
                      </a:endParaRPr>
                    </a:p>
                  </a:txBody>
                  <a:tcPr marL="7518" marR="7518" marT="7518" marB="0" anchor="b"/>
                </a:tc>
              </a:tr>
              <a:tr h="240573">
                <a:tc>
                  <a:txBody>
                    <a:bodyPr/>
                    <a:lstStyle/>
                    <a:p>
                      <a:pPr algn="l" fontAlgn="b"/>
                      <a:r>
                        <a:rPr lang="mn-MN" sz="900" u="none" strike="noStrike">
                          <a:effectLst/>
                        </a:rPr>
                        <a:t>Зам тээврийн осол </a:t>
                      </a:r>
                      <a:r>
                        <a:rPr lang="en-US" sz="900" u="none" strike="noStrike">
                          <a:effectLst/>
                        </a:rPr>
                        <a:t>V00-V99</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11641</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2798</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b="1" u="none" strike="noStrike" dirty="0">
                          <a:solidFill>
                            <a:srgbClr val="C00000"/>
                          </a:solidFill>
                          <a:effectLst/>
                        </a:rPr>
                        <a:t>14.7</a:t>
                      </a:r>
                      <a:endParaRPr lang="en-US" sz="900" b="1" i="0" u="none" strike="noStrike" dirty="0">
                        <a:solidFill>
                          <a:srgbClr val="C00000"/>
                        </a:solidFill>
                        <a:effectLst/>
                        <a:latin typeface="Times New Roman Mon"/>
                      </a:endParaRPr>
                    </a:p>
                  </a:txBody>
                  <a:tcPr marL="7518" marR="7518" marT="7518" marB="0" anchor="b"/>
                </a:tc>
                <a:tc>
                  <a:txBody>
                    <a:bodyPr/>
                    <a:lstStyle/>
                    <a:p>
                      <a:pPr algn="r" fontAlgn="b"/>
                      <a:r>
                        <a:rPr lang="en-US" sz="900" u="none" strike="noStrike">
                          <a:effectLst/>
                        </a:rPr>
                        <a:t>1698</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3732</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b="1" u="none" strike="noStrike" dirty="0">
                          <a:solidFill>
                            <a:srgbClr val="FF0000"/>
                          </a:solidFill>
                          <a:effectLst/>
                        </a:rPr>
                        <a:t>17.7</a:t>
                      </a:r>
                      <a:endParaRPr lang="en-US" sz="900" b="1" i="0" u="none" strike="noStrike" dirty="0">
                        <a:solidFill>
                          <a:srgbClr val="FF0000"/>
                        </a:solidFill>
                        <a:effectLst/>
                        <a:latin typeface="Times New Roman Mon"/>
                      </a:endParaRPr>
                    </a:p>
                  </a:txBody>
                  <a:tcPr marL="7518" marR="7518" marT="7518" marB="0" anchor="b"/>
                </a:tc>
                <a:tc>
                  <a:txBody>
                    <a:bodyPr/>
                    <a:lstStyle/>
                    <a:p>
                      <a:pPr algn="r" fontAlgn="b"/>
                      <a:r>
                        <a:rPr lang="en-US" sz="900" u="none" strike="noStrike" dirty="0">
                          <a:effectLst/>
                        </a:rPr>
                        <a:t>2274</a:t>
                      </a:r>
                      <a:endParaRPr lang="en-US" sz="900" b="0" i="0" u="none" strike="noStrike" dirty="0">
                        <a:solidFill>
                          <a:srgbClr val="000000"/>
                        </a:solidFill>
                        <a:effectLst/>
                        <a:latin typeface="Times New Roman Mon"/>
                      </a:endParaRPr>
                    </a:p>
                  </a:txBody>
                  <a:tcPr marL="7518" marR="7518" marT="7518" marB="0" anchor="b"/>
                </a:tc>
                <a:tc>
                  <a:txBody>
                    <a:bodyPr/>
                    <a:lstStyle/>
                    <a:p>
                      <a:pPr algn="r" fontAlgn="b"/>
                      <a:r>
                        <a:rPr lang="en-US" sz="900" u="none" strike="noStrike">
                          <a:effectLst/>
                        </a:rPr>
                        <a:t>3002</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b="1" u="none" strike="noStrike" dirty="0">
                          <a:solidFill>
                            <a:srgbClr val="C00000"/>
                          </a:solidFill>
                          <a:effectLst/>
                        </a:rPr>
                        <a:t>15.7</a:t>
                      </a:r>
                      <a:endParaRPr lang="en-US" sz="900" b="1" i="0" u="none" strike="noStrike" dirty="0">
                        <a:solidFill>
                          <a:srgbClr val="C00000"/>
                        </a:solidFill>
                        <a:effectLst/>
                        <a:latin typeface="Times New Roman Mon"/>
                      </a:endParaRPr>
                    </a:p>
                  </a:txBody>
                  <a:tcPr marL="7518" marR="7518" marT="7518" marB="0" anchor="b"/>
                </a:tc>
                <a:tc>
                  <a:txBody>
                    <a:bodyPr/>
                    <a:lstStyle/>
                    <a:p>
                      <a:pPr algn="r" fontAlgn="b"/>
                      <a:r>
                        <a:rPr lang="en-US" sz="900" u="none" strike="noStrike">
                          <a:effectLst/>
                        </a:rPr>
                        <a:t>1737</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2109</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b="1" u="none" strike="noStrike" dirty="0">
                          <a:solidFill>
                            <a:srgbClr val="FF0000"/>
                          </a:solidFill>
                          <a:effectLst/>
                        </a:rPr>
                        <a:t>12.4</a:t>
                      </a:r>
                      <a:endParaRPr lang="en-US" sz="900" b="1" i="0" u="none" strike="noStrike" dirty="0">
                        <a:solidFill>
                          <a:srgbClr val="FF0000"/>
                        </a:solidFill>
                        <a:effectLst/>
                        <a:latin typeface="Times New Roman Mon"/>
                      </a:endParaRPr>
                    </a:p>
                  </a:txBody>
                  <a:tcPr marL="7518" marR="7518" marT="7518" marB="0" anchor="b"/>
                </a:tc>
                <a:tc>
                  <a:txBody>
                    <a:bodyPr/>
                    <a:lstStyle/>
                    <a:p>
                      <a:pPr algn="r" fontAlgn="b"/>
                      <a:r>
                        <a:rPr lang="en-US" sz="900" u="none" strike="noStrike">
                          <a:effectLst/>
                        </a:rPr>
                        <a:t>1125</a:t>
                      </a:r>
                      <a:endParaRPr lang="en-US" sz="900" b="0" i="0" u="none" strike="noStrike">
                        <a:solidFill>
                          <a:srgbClr val="000000"/>
                        </a:solidFill>
                        <a:effectLst/>
                        <a:latin typeface="Times New Roman Mon"/>
                      </a:endParaRPr>
                    </a:p>
                  </a:txBody>
                  <a:tcPr marL="7518" marR="7518" marT="7518" marB="0" anchor="b"/>
                </a:tc>
              </a:tr>
              <a:tr h="240573">
                <a:tc>
                  <a:txBody>
                    <a:bodyPr/>
                    <a:lstStyle/>
                    <a:p>
                      <a:pPr algn="l" fontAlgn="b"/>
                      <a:r>
                        <a:rPr lang="mn-MN" sz="900" u="none" strike="noStrike">
                          <a:effectLst/>
                        </a:rPr>
                        <a:t>Уналт </a:t>
                      </a:r>
                      <a:r>
                        <a:rPr lang="en-US" sz="900" u="none" strike="noStrike">
                          <a:effectLst/>
                        </a:rPr>
                        <a:t>W00-W19</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28082</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6761</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b="1" u="none" strike="noStrike" dirty="0">
                          <a:solidFill>
                            <a:srgbClr val="C00000"/>
                          </a:solidFill>
                          <a:effectLst/>
                        </a:rPr>
                        <a:t>35.4</a:t>
                      </a:r>
                      <a:endParaRPr lang="en-US" sz="900" b="1" i="0" u="none" strike="noStrike" dirty="0">
                        <a:solidFill>
                          <a:srgbClr val="C00000"/>
                        </a:solidFill>
                        <a:effectLst/>
                        <a:latin typeface="Times New Roman Mon"/>
                      </a:endParaRPr>
                    </a:p>
                  </a:txBody>
                  <a:tcPr marL="7518" marR="7518" marT="7518" marB="0" anchor="b"/>
                </a:tc>
                <a:tc>
                  <a:txBody>
                    <a:bodyPr/>
                    <a:lstStyle/>
                    <a:p>
                      <a:pPr algn="r" fontAlgn="b"/>
                      <a:r>
                        <a:rPr lang="en-US" sz="900" u="none" strike="noStrike">
                          <a:effectLst/>
                        </a:rPr>
                        <a:t>4113</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6899</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b="1" u="none" strike="noStrike" dirty="0">
                          <a:solidFill>
                            <a:srgbClr val="C00000"/>
                          </a:solidFill>
                          <a:effectLst/>
                        </a:rPr>
                        <a:t>32.7</a:t>
                      </a:r>
                      <a:endParaRPr lang="en-US" sz="900" b="1" i="0" u="none" strike="noStrike" dirty="0">
                        <a:solidFill>
                          <a:srgbClr val="C00000"/>
                        </a:solidFill>
                        <a:effectLst/>
                        <a:latin typeface="Times New Roman Mon"/>
                      </a:endParaRPr>
                    </a:p>
                  </a:txBody>
                  <a:tcPr marL="7518" marR="7518" marT="7518" marB="0" anchor="b"/>
                </a:tc>
                <a:tc>
                  <a:txBody>
                    <a:bodyPr/>
                    <a:lstStyle/>
                    <a:p>
                      <a:pPr algn="r" fontAlgn="b"/>
                      <a:r>
                        <a:rPr lang="en-US" sz="900" u="none" strike="noStrike">
                          <a:effectLst/>
                        </a:rPr>
                        <a:t>4079</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7275</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b="1" u="none" strike="noStrike" dirty="0">
                          <a:solidFill>
                            <a:srgbClr val="FF0000"/>
                          </a:solidFill>
                          <a:effectLst/>
                        </a:rPr>
                        <a:t>38.0</a:t>
                      </a:r>
                      <a:endParaRPr lang="en-US" sz="900" b="1" i="0" u="none" strike="noStrike" dirty="0">
                        <a:solidFill>
                          <a:srgbClr val="FF0000"/>
                        </a:solidFill>
                        <a:effectLst/>
                        <a:latin typeface="Times New Roman Mon"/>
                      </a:endParaRPr>
                    </a:p>
                  </a:txBody>
                  <a:tcPr marL="7518" marR="7518" marT="7518" marB="0" anchor="b"/>
                </a:tc>
                <a:tc>
                  <a:txBody>
                    <a:bodyPr/>
                    <a:lstStyle/>
                    <a:p>
                      <a:pPr algn="r" fontAlgn="b"/>
                      <a:r>
                        <a:rPr lang="en-US" sz="900" u="none" strike="noStrike">
                          <a:effectLst/>
                        </a:rPr>
                        <a:t>4305</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7147</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b="1" u="none" strike="noStrike" dirty="0">
                          <a:solidFill>
                            <a:srgbClr val="FF0000"/>
                          </a:solidFill>
                          <a:effectLst/>
                        </a:rPr>
                        <a:t>42.1</a:t>
                      </a:r>
                      <a:endParaRPr lang="en-US" sz="900" b="1" i="0" u="none" strike="noStrike" dirty="0">
                        <a:solidFill>
                          <a:srgbClr val="FF0000"/>
                        </a:solidFill>
                        <a:effectLst/>
                        <a:latin typeface="Times New Roman Mon"/>
                      </a:endParaRPr>
                    </a:p>
                  </a:txBody>
                  <a:tcPr marL="7518" marR="7518" marT="7518" marB="0" anchor="b"/>
                </a:tc>
                <a:tc>
                  <a:txBody>
                    <a:bodyPr/>
                    <a:lstStyle/>
                    <a:p>
                      <a:pPr algn="r" fontAlgn="b"/>
                      <a:r>
                        <a:rPr lang="en-US" sz="900" u="none" strike="noStrike">
                          <a:effectLst/>
                        </a:rPr>
                        <a:t>3931</a:t>
                      </a:r>
                      <a:endParaRPr lang="en-US" sz="900" b="0" i="0" u="none" strike="noStrike">
                        <a:solidFill>
                          <a:srgbClr val="000000"/>
                        </a:solidFill>
                        <a:effectLst/>
                        <a:latin typeface="Times New Roman Mon"/>
                      </a:endParaRPr>
                    </a:p>
                  </a:txBody>
                  <a:tcPr marL="7518" marR="7518" marT="7518" marB="0" anchor="b"/>
                </a:tc>
              </a:tr>
              <a:tr h="240573">
                <a:tc>
                  <a:txBody>
                    <a:bodyPr/>
                    <a:lstStyle/>
                    <a:p>
                      <a:pPr algn="l" fontAlgn="b"/>
                      <a:r>
                        <a:rPr lang="mn-MN" sz="900" u="none" strike="noStrike">
                          <a:effectLst/>
                        </a:rPr>
                        <a:t>Амьгүй механик хүчинд өртөх </a:t>
                      </a:r>
                      <a:r>
                        <a:rPr lang="en-US" sz="900" u="none" strike="noStrike">
                          <a:effectLst/>
                        </a:rPr>
                        <a:t>W20-W49</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10784</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2480</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13.0</a:t>
                      </a:r>
                      <a:endParaRPr lang="en-US" sz="900" b="1"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1842</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3590</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b="1" u="none" strike="noStrike" dirty="0">
                          <a:solidFill>
                            <a:srgbClr val="002060"/>
                          </a:solidFill>
                          <a:effectLst/>
                        </a:rPr>
                        <a:t>17.0</a:t>
                      </a:r>
                      <a:endParaRPr lang="en-US" sz="900" b="1" i="0" u="none" strike="noStrike" dirty="0">
                        <a:solidFill>
                          <a:srgbClr val="002060"/>
                        </a:solidFill>
                        <a:effectLst/>
                        <a:latin typeface="Times New Roman Mon"/>
                      </a:endParaRPr>
                    </a:p>
                  </a:txBody>
                  <a:tcPr marL="7518" marR="7518" marT="7518" marB="0" anchor="b"/>
                </a:tc>
                <a:tc>
                  <a:txBody>
                    <a:bodyPr/>
                    <a:lstStyle/>
                    <a:p>
                      <a:pPr algn="r" fontAlgn="b"/>
                      <a:r>
                        <a:rPr lang="en-US" sz="900" u="none" strike="noStrike" dirty="0">
                          <a:effectLst/>
                        </a:rPr>
                        <a:t>2709</a:t>
                      </a:r>
                      <a:endParaRPr lang="en-US" sz="900" b="0" i="0" u="none" strike="noStrike" dirty="0">
                        <a:solidFill>
                          <a:srgbClr val="000000"/>
                        </a:solidFill>
                        <a:effectLst/>
                        <a:latin typeface="Times New Roman Mon"/>
                      </a:endParaRPr>
                    </a:p>
                  </a:txBody>
                  <a:tcPr marL="7518" marR="7518" marT="7518" marB="0" anchor="b"/>
                </a:tc>
                <a:tc>
                  <a:txBody>
                    <a:bodyPr/>
                    <a:lstStyle/>
                    <a:p>
                      <a:pPr algn="r" fontAlgn="b"/>
                      <a:r>
                        <a:rPr lang="en-US" sz="900" u="none" strike="noStrike">
                          <a:effectLst/>
                        </a:rPr>
                        <a:t>2737</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b="1" u="none" strike="noStrike" dirty="0">
                          <a:solidFill>
                            <a:srgbClr val="002060"/>
                          </a:solidFill>
                          <a:effectLst/>
                        </a:rPr>
                        <a:t>14.3</a:t>
                      </a:r>
                      <a:endParaRPr lang="en-US" sz="900" b="1" i="0" u="none" strike="noStrike" dirty="0">
                        <a:solidFill>
                          <a:srgbClr val="002060"/>
                        </a:solidFill>
                        <a:effectLst/>
                        <a:latin typeface="Times New Roman Mon"/>
                      </a:endParaRPr>
                    </a:p>
                  </a:txBody>
                  <a:tcPr marL="7518" marR="7518" marT="7518" marB="0" anchor="b"/>
                </a:tc>
                <a:tc>
                  <a:txBody>
                    <a:bodyPr/>
                    <a:lstStyle/>
                    <a:p>
                      <a:pPr algn="r" fontAlgn="b"/>
                      <a:r>
                        <a:rPr lang="en-US" sz="900" u="none" strike="noStrike">
                          <a:effectLst/>
                        </a:rPr>
                        <a:t>2014</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1977</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dirty="0">
                          <a:effectLst/>
                        </a:rPr>
                        <a:t>11.7</a:t>
                      </a:r>
                      <a:endParaRPr lang="en-US" sz="900" b="1" i="0" u="none" strike="noStrike" dirty="0">
                        <a:solidFill>
                          <a:srgbClr val="000000"/>
                        </a:solidFill>
                        <a:effectLst/>
                        <a:latin typeface="Times New Roman Mon"/>
                      </a:endParaRPr>
                    </a:p>
                  </a:txBody>
                  <a:tcPr marL="7518" marR="7518" marT="7518" marB="0" anchor="b"/>
                </a:tc>
                <a:tc>
                  <a:txBody>
                    <a:bodyPr/>
                    <a:lstStyle/>
                    <a:p>
                      <a:pPr algn="r" fontAlgn="b"/>
                      <a:r>
                        <a:rPr lang="en-US" sz="900" u="none" strike="noStrike">
                          <a:effectLst/>
                        </a:rPr>
                        <a:t>1429</a:t>
                      </a:r>
                      <a:endParaRPr lang="en-US" sz="900" b="0" i="0" u="none" strike="noStrike">
                        <a:solidFill>
                          <a:srgbClr val="000000"/>
                        </a:solidFill>
                        <a:effectLst/>
                        <a:latin typeface="Times New Roman Mon"/>
                      </a:endParaRPr>
                    </a:p>
                  </a:txBody>
                  <a:tcPr marL="7518" marR="7518" marT="7518" marB="0" anchor="b"/>
                </a:tc>
              </a:tr>
              <a:tr h="240573">
                <a:tc>
                  <a:txBody>
                    <a:bodyPr/>
                    <a:lstStyle/>
                    <a:p>
                      <a:pPr algn="l" fontAlgn="b"/>
                      <a:r>
                        <a:rPr lang="mn-MN" sz="900" u="none" strike="noStrike">
                          <a:effectLst/>
                        </a:rPr>
                        <a:t>Амьтай механик хүчинд өртөх </a:t>
                      </a:r>
                      <a:r>
                        <a:rPr lang="en-US" sz="900" u="none" strike="noStrike">
                          <a:effectLst/>
                        </a:rPr>
                        <a:t>W50-W64</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3821</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1030</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5.4</a:t>
                      </a:r>
                      <a:endParaRPr lang="en-US" sz="900" b="1"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588</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1411</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dirty="0">
                          <a:effectLst/>
                        </a:rPr>
                        <a:t>6.7</a:t>
                      </a:r>
                      <a:endParaRPr lang="en-US" sz="900" b="1" i="0" u="none" strike="noStrike" dirty="0">
                        <a:solidFill>
                          <a:srgbClr val="000000"/>
                        </a:solidFill>
                        <a:effectLst/>
                        <a:latin typeface="Times New Roman Mon"/>
                      </a:endParaRPr>
                    </a:p>
                  </a:txBody>
                  <a:tcPr marL="7518" marR="7518" marT="7518" marB="0" anchor="b"/>
                </a:tc>
                <a:tc>
                  <a:txBody>
                    <a:bodyPr/>
                    <a:lstStyle/>
                    <a:p>
                      <a:pPr algn="r" fontAlgn="b"/>
                      <a:r>
                        <a:rPr lang="en-US" sz="900" u="none" strike="noStrike">
                          <a:effectLst/>
                        </a:rPr>
                        <a:t>804</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738</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3.9</a:t>
                      </a:r>
                      <a:endParaRPr lang="en-US" sz="900" b="1"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404</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642</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3.8</a:t>
                      </a:r>
                      <a:endParaRPr lang="en-US" sz="900" b="1"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327</a:t>
                      </a:r>
                      <a:endParaRPr lang="en-US" sz="900" b="0" i="0" u="none" strike="noStrike">
                        <a:solidFill>
                          <a:srgbClr val="000000"/>
                        </a:solidFill>
                        <a:effectLst/>
                        <a:latin typeface="Times New Roman Mon"/>
                      </a:endParaRPr>
                    </a:p>
                  </a:txBody>
                  <a:tcPr marL="7518" marR="7518" marT="7518" marB="0" anchor="b"/>
                </a:tc>
              </a:tr>
              <a:tr h="240573">
                <a:tc>
                  <a:txBody>
                    <a:bodyPr/>
                    <a:lstStyle/>
                    <a:p>
                      <a:pPr algn="l" fontAlgn="b"/>
                      <a:r>
                        <a:rPr lang="ru-RU" sz="900" u="none" strike="noStrike">
                          <a:effectLst/>
                        </a:rPr>
                        <a:t>Усанд шунгах ба живэх W65-W74</a:t>
                      </a:r>
                      <a:endParaRPr lang="ru-RU"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3</a:t>
                      </a:r>
                      <a:endParaRPr lang="en-US" sz="900" b="0" i="0" u="none" strike="noStrike">
                        <a:solidFill>
                          <a:srgbClr val="000000"/>
                        </a:solidFill>
                        <a:effectLst/>
                        <a:latin typeface="Times New Roman Mon"/>
                      </a:endParaRPr>
                    </a:p>
                  </a:txBody>
                  <a:tcPr marL="7518" marR="7518" marT="7518" marB="0" anchor="b"/>
                </a:tc>
                <a:tc>
                  <a:txBody>
                    <a:bodyPr/>
                    <a:lstStyle/>
                    <a:p>
                      <a:pPr algn="l" fontAlgn="b"/>
                      <a:r>
                        <a:rPr lang="en-US" sz="900" u="none" strike="noStrike">
                          <a:effectLst/>
                        </a:rPr>
                        <a:t> </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0.0</a:t>
                      </a:r>
                      <a:endParaRPr lang="en-US" sz="900" b="0" i="0" u="none" strike="noStrike">
                        <a:solidFill>
                          <a:srgbClr val="000000"/>
                        </a:solidFill>
                        <a:effectLst/>
                        <a:latin typeface="Times New Roman Mon"/>
                      </a:endParaRPr>
                    </a:p>
                  </a:txBody>
                  <a:tcPr marL="7518" marR="7518" marT="7518" marB="0" anchor="b"/>
                </a:tc>
                <a:tc>
                  <a:txBody>
                    <a:bodyPr/>
                    <a:lstStyle/>
                    <a:p>
                      <a:pPr algn="l" fontAlgn="b"/>
                      <a:r>
                        <a:rPr lang="en-US" sz="900" u="none" strike="noStrike">
                          <a:effectLst/>
                        </a:rPr>
                        <a:t> </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3</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0.0</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2</a:t>
                      </a:r>
                      <a:endParaRPr lang="en-US" sz="900" b="0" i="0" u="none" strike="noStrike">
                        <a:solidFill>
                          <a:srgbClr val="000000"/>
                        </a:solidFill>
                        <a:effectLst/>
                        <a:latin typeface="Times New Roman Mon"/>
                      </a:endParaRPr>
                    </a:p>
                  </a:txBody>
                  <a:tcPr marL="7518" marR="7518" marT="7518" marB="0" anchor="b"/>
                </a:tc>
                <a:tc>
                  <a:txBody>
                    <a:bodyPr/>
                    <a:lstStyle/>
                    <a:p>
                      <a:pPr algn="l" fontAlgn="b"/>
                      <a:r>
                        <a:rPr lang="en-US" sz="900" u="none" strike="noStrike">
                          <a:effectLst/>
                        </a:rPr>
                        <a:t> </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0.0</a:t>
                      </a:r>
                      <a:endParaRPr lang="en-US" sz="900" b="0" i="0" u="none" strike="noStrike">
                        <a:solidFill>
                          <a:srgbClr val="000000"/>
                        </a:solidFill>
                        <a:effectLst/>
                        <a:latin typeface="Times New Roman Mon"/>
                      </a:endParaRPr>
                    </a:p>
                  </a:txBody>
                  <a:tcPr marL="7518" marR="7518" marT="7518" marB="0" anchor="b"/>
                </a:tc>
                <a:tc>
                  <a:txBody>
                    <a:bodyPr/>
                    <a:lstStyle/>
                    <a:p>
                      <a:pPr algn="l" fontAlgn="b"/>
                      <a:r>
                        <a:rPr lang="en-US" sz="900" u="none" strike="noStrike">
                          <a:effectLst/>
                        </a:rPr>
                        <a:t> </a:t>
                      </a:r>
                      <a:endParaRPr lang="en-US" sz="900" b="0" i="0" u="none" strike="noStrike">
                        <a:solidFill>
                          <a:srgbClr val="000000"/>
                        </a:solidFill>
                        <a:effectLst/>
                        <a:latin typeface="Times New Roman Mon"/>
                      </a:endParaRPr>
                    </a:p>
                  </a:txBody>
                  <a:tcPr marL="7518" marR="7518" marT="7518" marB="0" anchor="b"/>
                </a:tc>
                <a:tc>
                  <a:txBody>
                    <a:bodyPr/>
                    <a:lstStyle/>
                    <a:p>
                      <a:pPr algn="l" fontAlgn="b"/>
                      <a:r>
                        <a:rPr lang="en-US" sz="900" u="none" strike="noStrike">
                          <a:effectLst/>
                        </a:rPr>
                        <a:t> </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0.0</a:t>
                      </a:r>
                      <a:endParaRPr lang="en-US" sz="900" b="0" i="0" u="none" strike="noStrike">
                        <a:solidFill>
                          <a:srgbClr val="000000"/>
                        </a:solidFill>
                        <a:effectLst/>
                        <a:latin typeface="Times New Roman Mon"/>
                      </a:endParaRPr>
                    </a:p>
                  </a:txBody>
                  <a:tcPr marL="7518" marR="7518" marT="7518" marB="0" anchor="b"/>
                </a:tc>
                <a:tc>
                  <a:txBody>
                    <a:bodyPr/>
                    <a:lstStyle/>
                    <a:p>
                      <a:pPr algn="l" fontAlgn="b"/>
                      <a:r>
                        <a:rPr lang="en-US" sz="900" u="none" strike="noStrike">
                          <a:effectLst/>
                        </a:rPr>
                        <a:t> </a:t>
                      </a:r>
                      <a:endParaRPr lang="en-US" sz="900" b="0" i="0" u="none" strike="noStrike">
                        <a:solidFill>
                          <a:srgbClr val="000000"/>
                        </a:solidFill>
                        <a:effectLst/>
                        <a:latin typeface="Times New Roman Mon"/>
                      </a:endParaRPr>
                    </a:p>
                  </a:txBody>
                  <a:tcPr marL="7518" marR="7518" marT="7518" marB="0" anchor="b"/>
                </a:tc>
              </a:tr>
              <a:tr h="240573">
                <a:tc>
                  <a:txBody>
                    <a:bodyPr/>
                    <a:lstStyle/>
                    <a:p>
                      <a:pPr algn="l" fontAlgn="b"/>
                      <a:r>
                        <a:rPr lang="mn-MN" sz="900" u="none" strike="noStrike">
                          <a:effectLst/>
                        </a:rPr>
                        <a:t>Утаа тортог, гал дөлд өртөх </a:t>
                      </a:r>
                      <a:r>
                        <a:rPr lang="en-US" sz="900" u="none" strike="noStrike">
                          <a:effectLst/>
                        </a:rPr>
                        <a:t>W85-X09</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254</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65</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0.3</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53</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73</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0.3</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52</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70</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0.4</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58</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46</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0.3</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38</a:t>
                      </a:r>
                      <a:endParaRPr lang="en-US" sz="900" b="0" i="0" u="none" strike="noStrike">
                        <a:solidFill>
                          <a:srgbClr val="000000"/>
                        </a:solidFill>
                        <a:effectLst/>
                        <a:latin typeface="Times New Roman Mon"/>
                      </a:endParaRPr>
                    </a:p>
                  </a:txBody>
                  <a:tcPr marL="7518" marR="7518" marT="7518" marB="0" anchor="b"/>
                </a:tc>
              </a:tr>
              <a:tr h="240573">
                <a:tc>
                  <a:txBody>
                    <a:bodyPr/>
                    <a:lstStyle/>
                    <a:p>
                      <a:pPr algn="l" fontAlgn="b"/>
                      <a:r>
                        <a:rPr lang="ru-RU" sz="900" u="none" strike="noStrike">
                          <a:effectLst/>
                        </a:rPr>
                        <a:t>Халуун дулаан бодист өртөх X10-X19</a:t>
                      </a:r>
                      <a:endParaRPr lang="ru-RU"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3957</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1185</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6.2</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dirty="0">
                          <a:effectLst/>
                        </a:rPr>
                        <a:t>591</a:t>
                      </a:r>
                      <a:endParaRPr lang="en-US" sz="900" b="0" i="0" u="none" strike="noStrike" dirty="0">
                        <a:solidFill>
                          <a:srgbClr val="000000"/>
                        </a:solidFill>
                        <a:effectLst/>
                        <a:latin typeface="Times New Roman Mon"/>
                      </a:endParaRPr>
                    </a:p>
                  </a:txBody>
                  <a:tcPr marL="7518" marR="7518" marT="7518" marB="0" anchor="b"/>
                </a:tc>
                <a:tc>
                  <a:txBody>
                    <a:bodyPr/>
                    <a:lstStyle/>
                    <a:p>
                      <a:pPr algn="r" fontAlgn="b"/>
                      <a:r>
                        <a:rPr lang="en-US" sz="900" u="none" strike="noStrike">
                          <a:effectLst/>
                        </a:rPr>
                        <a:t>907</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4.3</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479</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902</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4.7</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475</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963</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5.7</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514</a:t>
                      </a:r>
                      <a:endParaRPr lang="en-US" sz="900" b="0" i="0" u="none" strike="noStrike">
                        <a:solidFill>
                          <a:srgbClr val="000000"/>
                        </a:solidFill>
                        <a:effectLst/>
                        <a:latin typeface="Times New Roman Mon"/>
                      </a:endParaRPr>
                    </a:p>
                  </a:txBody>
                  <a:tcPr marL="7518" marR="7518" marT="7518" marB="0" anchor="b"/>
                </a:tc>
              </a:tr>
              <a:tr h="240573">
                <a:tc>
                  <a:txBody>
                    <a:bodyPr/>
                    <a:lstStyle/>
                    <a:p>
                      <a:pPr algn="l" fontAlgn="b"/>
                      <a:r>
                        <a:rPr lang="ru-RU" sz="900" u="none" strike="noStrike">
                          <a:effectLst/>
                        </a:rPr>
                        <a:t>Хорт амьтан, ургамалд өртөх Х20-Х29</a:t>
                      </a:r>
                      <a:endParaRPr lang="ru-RU"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3</a:t>
                      </a:r>
                      <a:endParaRPr lang="en-US" sz="900" b="0" i="0" u="none" strike="noStrike">
                        <a:solidFill>
                          <a:srgbClr val="000000"/>
                        </a:solidFill>
                        <a:effectLst/>
                        <a:latin typeface="Times New Roman Mon"/>
                      </a:endParaRPr>
                    </a:p>
                  </a:txBody>
                  <a:tcPr marL="7518" marR="7518" marT="7518" marB="0" anchor="b"/>
                </a:tc>
                <a:tc>
                  <a:txBody>
                    <a:bodyPr/>
                    <a:lstStyle/>
                    <a:p>
                      <a:pPr algn="l" fontAlgn="b"/>
                      <a:r>
                        <a:rPr lang="en-US" sz="900" u="none" strike="noStrike">
                          <a:effectLst/>
                        </a:rPr>
                        <a:t> </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0.0</a:t>
                      </a:r>
                      <a:endParaRPr lang="en-US" sz="900" b="0" i="0" u="none" strike="noStrike">
                        <a:solidFill>
                          <a:srgbClr val="000000"/>
                        </a:solidFill>
                        <a:effectLst/>
                        <a:latin typeface="Times New Roman Mon"/>
                      </a:endParaRPr>
                    </a:p>
                  </a:txBody>
                  <a:tcPr marL="7518" marR="7518" marT="7518" marB="0" anchor="b"/>
                </a:tc>
                <a:tc>
                  <a:txBody>
                    <a:bodyPr/>
                    <a:lstStyle/>
                    <a:p>
                      <a:pPr algn="l" fontAlgn="b"/>
                      <a:r>
                        <a:rPr lang="en-US" sz="900" u="none" strike="noStrike">
                          <a:effectLst/>
                        </a:rPr>
                        <a:t> </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3</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0.0</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3</a:t>
                      </a:r>
                      <a:endParaRPr lang="en-US" sz="900" b="0" i="0" u="none" strike="noStrike">
                        <a:solidFill>
                          <a:srgbClr val="000000"/>
                        </a:solidFill>
                        <a:effectLst/>
                        <a:latin typeface="Times New Roman Mon"/>
                      </a:endParaRPr>
                    </a:p>
                  </a:txBody>
                  <a:tcPr marL="7518" marR="7518" marT="7518" marB="0" anchor="b"/>
                </a:tc>
                <a:tc>
                  <a:txBody>
                    <a:bodyPr/>
                    <a:lstStyle/>
                    <a:p>
                      <a:pPr algn="l" fontAlgn="b"/>
                      <a:r>
                        <a:rPr lang="en-US" sz="900" u="none" strike="noStrike">
                          <a:effectLst/>
                        </a:rPr>
                        <a:t> </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0.0</a:t>
                      </a:r>
                      <a:endParaRPr lang="en-US" sz="900" b="0" i="0" u="none" strike="noStrike">
                        <a:solidFill>
                          <a:srgbClr val="000000"/>
                        </a:solidFill>
                        <a:effectLst/>
                        <a:latin typeface="Times New Roman Mon"/>
                      </a:endParaRPr>
                    </a:p>
                  </a:txBody>
                  <a:tcPr marL="7518" marR="7518" marT="7518" marB="0" anchor="b"/>
                </a:tc>
                <a:tc>
                  <a:txBody>
                    <a:bodyPr/>
                    <a:lstStyle/>
                    <a:p>
                      <a:pPr algn="l" fontAlgn="b"/>
                      <a:r>
                        <a:rPr lang="en-US" sz="900" u="none" strike="noStrike">
                          <a:effectLst/>
                        </a:rPr>
                        <a:t> </a:t>
                      </a:r>
                      <a:endParaRPr lang="en-US" sz="900" b="0" i="0" u="none" strike="noStrike">
                        <a:solidFill>
                          <a:srgbClr val="000000"/>
                        </a:solidFill>
                        <a:effectLst/>
                        <a:latin typeface="Times New Roman Mon"/>
                      </a:endParaRPr>
                    </a:p>
                  </a:txBody>
                  <a:tcPr marL="7518" marR="7518" marT="7518" marB="0" anchor="b"/>
                </a:tc>
                <a:tc>
                  <a:txBody>
                    <a:bodyPr/>
                    <a:lstStyle/>
                    <a:p>
                      <a:pPr algn="l" fontAlgn="b"/>
                      <a:r>
                        <a:rPr lang="en-US" sz="900" u="none" strike="noStrike">
                          <a:effectLst/>
                        </a:rPr>
                        <a:t> </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0.0</a:t>
                      </a:r>
                      <a:endParaRPr lang="en-US" sz="900" b="0" i="0" u="none" strike="noStrike">
                        <a:solidFill>
                          <a:srgbClr val="000000"/>
                        </a:solidFill>
                        <a:effectLst/>
                        <a:latin typeface="Times New Roman Mon"/>
                      </a:endParaRPr>
                    </a:p>
                  </a:txBody>
                  <a:tcPr marL="7518" marR="7518" marT="7518" marB="0" anchor="b"/>
                </a:tc>
                <a:tc>
                  <a:txBody>
                    <a:bodyPr/>
                    <a:lstStyle/>
                    <a:p>
                      <a:pPr algn="l" fontAlgn="b"/>
                      <a:r>
                        <a:rPr lang="en-US" sz="900" u="none" strike="noStrike">
                          <a:effectLst/>
                        </a:rPr>
                        <a:t> </a:t>
                      </a:r>
                      <a:endParaRPr lang="en-US" sz="900" b="0" i="0" u="none" strike="noStrike">
                        <a:solidFill>
                          <a:srgbClr val="000000"/>
                        </a:solidFill>
                        <a:effectLst/>
                        <a:latin typeface="Times New Roman Mon"/>
                      </a:endParaRPr>
                    </a:p>
                  </a:txBody>
                  <a:tcPr marL="7518" marR="7518" marT="7518" marB="0" anchor="b"/>
                </a:tc>
              </a:tr>
              <a:tr h="293198">
                <a:tc>
                  <a:txBody>
                    <a:bodyPr/>
                    <a:lstStyle/>
                    <a:p>
                      <a:pPr algn="l" fontAlgn="b"/>
                      <a:r>
                        <a:rPr lang="ru-RU" sz="900" u="none" strike="noStrike">
                          <a:effectLst/>
                        </a:rPr>
                        <a:t>Байгалийн хүчинд өртөх Х30-Х39 /хөлдөх/</a:t>
                      </a:r>
                      <a:endParaRPr lang="ru-RU"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408</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dirty="0">
                          <a:effectLst/>
                        </a:rPr>
                        <a:t>40</a:t>
                      </a:r>
                      <a:endParaRPr lang="en-US" sz="900" b="0" i="0" u="none" strike="noStrike" dirty="0">
                        <a:solidFill>
                          <a:srgbClr val="000000"/>
                        </a:solidFill>
                        <a:effectLst/>
                        <a:latin typeface="Times New Roman Mon"/>
                      </a:endParaRPr>
                    </a:p>
                  </a:txBody>
                  <a:tcPr marL="7518" marR="7518" marT="7518" marB="0" anchor="b"/>
                </a:tc>
                <a:tc>
                  <a:txBody>
                    <a:bodyPr/>
                    <a:lstStyle/>
                    <a:p>
                      <a:pPr algn="r" fontAlgn="b"/>
                      <a:r>
                        <a:rPr lang="en-US" sz="900" u="none" strike="noStrike">
                          <a:effectLst/>
                        </a:rPr>
                        <a:t>0.2</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35</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8</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0.0</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1</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37</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0.2</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31</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323</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1.9</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265</a:t>
                      </a:r>
                      <a:endParaRPr lang="en-US" sz="900" b="0" i="0" u="none" strike="noStrike">
                        <a:solidFill>
                          <a:srgbClr val="000000"/>
                        </a:solidFill>
                        <a:effectLst/>
                        <a:latin typeface="Times New Roman Mon"/>
                      </a:endParaRPr>
                    </a:p>
                  </a:txBody>
                  <a:tcPr marL="7518" marR="7518" marT="7518" marB="0" anchor="b"/>
                </a:tc>
              </a:tr>
              <a:tr h="278162">
                <a:tc>
                  <a:txBody>
                    <a:bodyPr/>
                    <a:lstStyle/>
                    <a:p>
                      <a:pPr algn="l" fontAlgn="b"/>
                      <a:r>
                        <a:rPr lang="ru-RU" sz="900" u="none" strike="noStrike">
                          <a:effectLst/>
                        </a:rPr>
                        <a:t>Санаатайгаар өөртөө гэмтэл учруулах Х60-Х84</a:t>
                      </a:r>
                      <a:endParaRPr lang="ru-RU"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346</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82</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0.4</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dirty="0">
                          <a:effectLst/>
                        </a:rPr>
                        <a:t>57</a:t>
                      </a:r>
                      <a:endParaRPr lang="en-US" sz="900" b="0" i="0" u="none" strike="noStrike" dirty="0">
                        <a:solidFill>
                          <a:srgbClr val="000000"/>
                        </a:solidFill>
                        <a:effectLst/>
                        <a:latin typeface="Times New Roman Mon"/>
                      </a:endParaRPr>
                    </a:p>
                  </a:txBody>
                  <a:tcPr marL="7518" marR="7518" marT="7518" marB="0" anchor="b"/>
                </a:tc>
                <a:tc>
                  <a:txBody>
                    <a:bodyPr/>
                    <a:lstStyle/>
                    <a:p>
                      <a:pPr algn="r" fontAlgn="b"/>
                      <a:r>
                        <a:rPr lang="en-US" sz="900" u="none" strike="noStrike">
                          <a:effectLst/>
                        </a:rPr>
                        <a:t>93</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0.4</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60</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78</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0.4</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43</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93</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0.5</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56</a:t>
                      </a:r>
                      <a:endParaRPr lang="en-US" sz="900" b="0" i="0" u="none" strike="noStrike">
                        <a:solidFill>
                          <a:srgbClr val="000000"/>
                        </a:solidFill>
                        <a:effectLst/>
                        <a:latin typeface="Times New Roman Mon"/>
                      </a:endParaRPr>
                    </a:p>
                  </a:txBody>
                  <a:tcPr marL="7518" marR="7518" marT="7518" marB="0" anchor="b"/>
                </a:tc>
              </a:tr>
              <a:tr h="240573">
                <a:tc>
                  <a:txBody>
                    <a:bodyPr/>
                    <a:lstStyle/>
                    <a:p>
                      <a:pPr algn="l" fontAlgn="b"/>
                      <a:r>
                        <a:rPr lang="mn-MN" sz="900" u="none" strike="noStrike">
                          <a:effectLst/>
                        </a:rPr>
                        <a:t>Хүчирхийлэл Х85-</a:t>
                      </a:r>
                      <a:r>
                        <a:rPr lang="en-US" sz="900" u="none" strike="noStrike">
                          <a:effectLst/>
                        </a:rPr>
                        <a:t>Y09</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15362</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4312</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b="1" u="none" strike="noStrike" dirty="0">
                          <a:solidFill>
                            <a:srgbClr val="FF0000"/>
                          </a:solidFill>
                          <a:effectLst/>
                        </a:rPr>
                        <a:t>22.6</a:t>
                      </a:r>
                      <a:endParaRPr lang="en-US" sz="900" b="1" i="0" u="none" strike="noStrike" dirty="0">
                        <a:solidFill>
                          <a:srgbClr val="FF0000"/>
                        </a:solidFill>
                        <a:effectLst/>
                        <a:latin typeface="Times New Roman Mon"/>
                      </a:endParaRPr>
                    </a:p>
                  </a:txBody>
                  <a:tcPr marL="7518" marR="7518" marT="7518" marB="0" anchor="b"/>
                </a:tc>
                <a:tc>
                  <a:txBody>
                    <a:bodyPr/>
                    <a:lstStyle/>
                    <a:p>
                      <a:pPr algn="r" fontAlgn="b"/>
                      <a:r>
                        <a:rPr lang="en-US" sz="900" u="none" strike="noStrike" dirty="0">
                          <a:effectLst/>
                        </a:rPr>
                        <a:t>3251</a:t>
                      </a:r>
                      <a:endParaRPr lang="en-US" sz="900" b="0" i="0" u="none" strike="noStrike" dirty="0">
                        <a:solidFill>
                          <a:srgbClr val="000000"/>
                        </a:solidFill>
                        <a:effectLst/>
                        <a:latin typeface="Times New Roman Mon"/>
                      </a:endParaRPr>
                    </a:p>
                  </a:txBody>
                  <a:tcPr marL="7518" marR="7518" marT="7518" marB="0" anchor="b"/>
                </a:tc>
                <a:tc>
                  <a:txBody>
                    <a:bodyPr/>
                    <a:lstStyle/>
                    <a:p>
                      <a:pPr algn="r" fontAlgn="b"/>
                      <a:r>
                        <a:rPr lang="en-US" sz="900" u="none" strike="noStrike">
                          <a:effectLst/>
                        </a:rPr>
                        <a:t>3708</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b="1" u="none" strike="noStrike" dirty="0">
                          <a:solidFill>
                            <a:srgbClr val="C00000"/>
                          </a:solidFill>
                          <a:effectLst/>
                        </a:rPr>
                        <a:t>17.6</a:t>
                      </a:r>
                      <a:endParaRPr lang="en-US" sz="900" b="1" i="0" u="none" strike="noStrike" dirty="0">
                        <a:solidFill>
                          <a:srgbClr val="C00000"/>
                        </a:solidFill>
                        <a:effectLst/>
                        <a:latin typeface="Times New Roman Mon"/>
                      </a:endParaRPr>
                    </a:p>
                  </a:txBody>
                  <a:tcPr marL="7518" marR="7518" marT="7518" marB="0" anchor="b"/>
                </a:tc>
                <a:tc>
                  <a:txBody>
                    <a:bodyPr/>
                    <a:lstStyle/>
                    <a:p>
                      <a:pPr algn="r" fontAlgn="b"/>
                      <a:r>
                        <a:rPr lang="en-US" sz="900" u="none" strike="noStrike">
                          <a:effectLst/>
                        </a:rPr>
                        <a:t>2788</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3967</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b="1" u="none" strike="noStrike" dirty="0">
                          <a:solidFill>
                            <a:srgbClr val="FF0000"/>
                          </a:solidFill>
                          <a:effectLst/>
                        </a:rPr>
                        <a:t>20.7</a:t>
                      </a:r>
                      <a:endParaRPr lang="en-US" sz="900" b="1" i="0" u="none" strike="noStrike" dirty="0">
                        <a:solidFill>
                          <a:srgbClr val="FF0000"/>
                        </a:solidFill>
                        <a:effectLst/>
                        <a:latin typeface="Times New Roman Mon"/>
                      </a:endParaRPr>
                    </a:p>
                  </a:txBody>
                  <a:tcPr marL="7518" marR="7518" marT="7518" marB="0" anchor="b"/>
                </a:tc>
                <a:tc>
                  <a:txBody>
                    <a:bodyPr/>
                    <a:lstStyle/>
                    <a:p>
                      <a:pPr algn="r" fontAlgn="b"/>
                      <a:r>
                        <a:rPr lang="en-US" sz="900" u="none" strike="noStrike" dirty="0">
                          <a:effectLst/>
                        </a:rPr>
                        <a:t>3007</a:t>
                      </a:r>
                      <a:endParaRPr lang="en-US" sz="900" b="0" i="0" u="none" strike="noStrike" dirty="0">
                        <a:solidFill>
                          <a:srgbClr val="000000"/>
                        </a:solidFill>
                        <a:effectLst/>
                        <a:latin typeface="Times New Roman Mon"/>
                      </a:endParaRPr>
                    </a:p>
                  </a:txBody>
                  <a:tcPr marL="7518" marR="7518" marT="7518" marB="0" anchor="b"/>
                </a:tc>
                <a:tc>
                  <a:txBody>
                    <a:bodyPr/>
                    <a:lstStyle/>
                    <a:p>
                      <a:pPr algn="r" fontAlgn="b"/>
                      <a:r>
                        <a:rPr lang="en-US" sz="900" u="none" strike="noStrike">
                          <a:effectLst/>
                        </a:rPr>
                        <a:t>3375</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b="1" u="none" strike="noStrike" dirty="0">
                          <a:solidFill>
                            <a:srgbClr val="C00000"/>
                          </a:solidFill>
                          <a:effectLst/>
                        </a:rPr>
                        <a:t>19.9</a:t>
                      </a:r>
                      <a:endParaRPr lang="en-US" sz="900" b="1" i="0" u="none" strike="noStrike" dirty="0">
                        <a:solidFill>
                          <a:srgbClr val="C00000"/>
                        </a:solidFill>
                        <a:effectLst/>
                        <a:latin typeface="Times New Roman Mon"/>
                      </a:endParaRPr>
                    </a:p>
                  </a:txBody>
                  <a:tcPr marL="7518" marR="7518" marT="7518" marB="0" anchor="b"/>
                </a:tc>
                <a:tc>
                  <a:txBody>
                    <a:bodyPr/>
                    <a:lstStyle/>
                    <a:p>
                      <a:pPr algn="r" fontAlgn="b"/>
                      <a:r>
                        <a:rPr lang="en-US" sz="900" u="none" strike="noStrike" dirty="0">
                          <a:effectLst/>
                        </a:rPr>
                        <a:t>2511</a:t>
                      </a:r>
                      <a:endParaRPr lang="en-US" sz="900" b="0" i="0" u="none" strike="noStrike" dirty="0">
                        <a:solidFill>
                          <a:srgbClr val="000000"/>
                        </a:solidFill>
                        <a:effectLst/>
                        <a:latin typeface="Times New Roman Mon"/>
                      </a:endParaRPr>
                    </a:p>
                  </a:txBody>
                  <a:tcPr marL="7518" marR="7518" marT="7518" marB="0" anchor="b"/>
                </a:tc>
              </a:tr>
              <a:tr h="278162">
                <a:tc>
                  <a:txBody>
                    <a:bodyPr/>
                    <a:lstStyle/>
                    <a:p>
                      <a:pPr algn="l" fontAlgn="b"/>
                      <a:r>
                        <a:rPr lang="mn-MN" sz="900" u="none" strike="noStrike">
                          <a:effectLst/>
                        </a:rPr>
                        <a:t>Тодорхойлж боломжгүй шалтгаант осол </a:t>
                      </a:r>
                      <a:r>
                        <a:rPr lang="en-US" sz="900" u="none" strike="noStrike">
                          <a:effectLst/>
                        </a:rPr>
                        <a:t>Y10-Y34</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1665</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339</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1.8</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dirty="0">
                          <a:effectLst/>
                        </a:rPr>
                        <a:t>240</a:t>
                      </a:r>
                      <a:endParaRPr lang="en-US" sz="900" b="0" i="0" u="none" strike="noStrike" dirty="0">
                        <a:solidFill>
                          <a:srgbClr val="000000"/>
                        </a:solidFill>
                        <a:effectLst/>
                        <a:latin typeface="Times New Roman Mon"/>
                      </a:endParaRPr>
                    </a:p>
                  </a:txBody>
                  <a:tcPr marL="7518" marR="7518" marT="7518" marB="0" anchor="b"/>
                </a:tc>
                <a:tc>
                  <a:txBody>
                    <a:bodyPr/>
                    <a:lstStyle/>
                    <a:p>
                      <a:pPr algn="r" fontAlgn="b"/>
                      <a:r>
                        <a:rPr lang="en-US" sz="900" u="none" strike="noStrike">
                          <a:effectLst/>
                        </a:rPr>
                        <a:t>683</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3.2</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450</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dirty="0">
                          <a:effectLst/>
                        </a:rPr>
                        <a:t>349</a:t>
                      </a:r>
                      <a:endParaRPr lang="en-US" sz="900" b="0" i="0" u="none" strike="noStrike" dirty="0">
                        <a:solidFill>
                          <a:srgbClr val="000000"/>
                        </a:solidFill>
                        <a:effectLst/>
                        <a:latin typeface="Times New Roman Mon"/>
                      </a:endParaRPr>
                    </a:p>
                  </a:txBody>
                  <a:tcPr marL="7518" marR="7518" marT="7518" marB="0" anchor="b"/>
                </a:tc>
                <a:tc>
                  <a:txBody>
                    <a:bodyPr/>
                    <a:lstStyle/>
                    <a:p>
                      <a:pPr algn="r" fontAlgn="b"/>
                      <a:r>
                        <a:rPr lang="en-US" sz="900" u="none" strike="noStrike">
                          <a:effectLst/>
                        </a:rPr>
                        <a:t>1.8</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230</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294</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1.7</a:t>
                      </a:r>
                      <a:endParaRPr lang="en-US" sz="900" b="0"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194</a:t>
                      </a:r>
                      <a:endParaRPr lang="en-US" sz="900" b="0" i="0" u="none" strike="noStrike">
                        <a:solidFill>
                          <a:srgbClr val="000000"/>
                        </a:solidFill>
                        <a:effectLst/>
                        <a:latin typeface="Times New Roman Mon"/>
                      </a:endParaRPr>
                    </a:p>
                  </a:txBody>
                  <a:tcPr marL="7518" marR="7518" marT="7518" marB="0" anchor="b"/>
                </a:tc>
              </a:tr>
              <a:tr h="142840">
                <a:tc>
                  <a:txBody>
                    <a:bodyPr/>
                    <a:lstStyle/>
                    <a:p>
                      <a:pPr algn="ctr" fontAlgn="b"/>
                      <a:r>
                        <a:rPr lang="mn-MN" sz="900" u="none" strike="noStrike">
                          <a:effectLst/>
                        </a:rPr>
                        <a:t>Дүн</a:t>
                      </a:r>
                      <a:endParaRPr lang="mn-MN" sz="900" b="1"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76326</a:t>
                      </a:r>
                      <a:endParaRPr lang="en-US" sz="900" b="1"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19092</a:t>
                      </a:r>
                      <a:endParaRPr lang="en-US" sz="900" b="1"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100</a:t>
                      </a:r>
                      <a:endParaRPr lang="en-US" sz="900" b="1"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12468</a:t>
                      </a:r>
                      <a:endParaRPr lang="en-US" sz="900" b="1"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21110</a:t>
                      </a:r>
                      <a:endParaRPr lang="en-US" sz="900" b="1"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100</a:t>
                      </a:r>
                      <a:endParaRPr lang="en-US" sz="900" b="1"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13701</a:t>
                      </a:r>
                      <a:endParaRPr lang="en-US" sz="900" b="1"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19155</a:t>
                      </a:r>
                      <a:endParaRPr lang="en-US" sz="900" b="1"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100</a:t>
                      </a:r>
                      <a:endParaRPr lang="en-US" sz="900" b="1"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12304</a:t>
                      </a:r>
                      <a:endParaRPr lang="en-US" sz="900" b="1"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16969</a:t>
                      </a:r>
                      <a:endParaRPr lang="en-US" sz="900" b="1"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a:effectLst/>
                        </a:rPr>
                        <a:t>100</a:t>
                      </a:r>
                      <a:endParaRPr lang="en-US" sz="900" b="1" i="0" u="none" strike="noStrike">
                        <a:solidFill>
                          <a:srgbClr val="000000"/>
                        </a:solidFill>
                        <a:effectLst/>
                        <a:latin typeface="Times New Roman Mon"/>
                      </a:endParaRPr>
                    </a:p>
                  </a:txBody>
                  <a:tcPr marL="7518" marR="7518" marT="7518" marB="0" anchor="b"/>
                </a:tc>
                <a:tc>
                  <a:txBody>
                    <a:bodyPr/>
                    <a:lstStyle/>
                    <a:p>
                      <a:pPr algn="r" fontAlgn="b"/>
                      <a:r>
                        <a:rPr lang="en-US" sz="900" u="none" strike="noStrike" dirty="0">
                          <a:effectLst/>
                        </a:rPr>
                        <a:t>10390</a:t>
                      </a:r>
                      <a:endParaRPr lang="en-US" sz="900" b="1" i="0" u="none" strike="noStrike" dirty="0">
                        <a:solidFill>
                          <a:srgbClr val="000000"/>
                        </a:solidFill>
                        <a:effectLst/>
                        <a:latin typeface="Times New Roman Mon"/>
                      </a:endParaRPr>
                    </a:p>
                  </a:txBody>
                  <a:tcPr marL="7518" marR="7518" marT="7518" marB="0" anchor="b"/>
                </a:tc>
              </a:tr>
            </a:tbl>
          </a:graphicData>
        </a:graphic>
      </p:graphicFrame>
      <p:sp>
        <p:nvSpPr>
          <p:cNvPr id="5" name="Rectangle 4"/>
          <p:cNvSpPr/>
          <p:nvPr/>
        </p:nvSpPr>
        <p:spPr>
          <a:xfrm>
            <a:off x="76200" y="5257800"/>
            <a:ext cx="8305800" cy="1077218"/>
          </a:xfrm>
          <a:prstGeom prst="rect">
            <a:avLst/>
          </a:prstGeom>
        </p:spPr>
        <p:txBody>
          <a:bodyPr wrap="square">
            <a:spAutoFit/>
          </a:bodyPr>
          <a:lstStyle/>
          <a:p>
            <a:pPr algn="just"/>
            <a:r>
              <a:rPr lang="mn-MN" sz="1600" dirty="0" smtClean="0">
                <a:latin typeface="Arial" pitchFamily="34" charset="0"/>
                <a:cs typeface="Arial" pitchFamily="34" charset="0"/>
              </a:rPr>
              <a:t>ГССҮТөвд яаралтай тусламж авсан осол гэмтлийн шалтгааныг улирлын байдлаар авч үзэхэд зам тээврийн осол өвлийн улиралд буурч, унах гэмтэл нэмэгдсэн ба, зун намрын улиралд амьгүй хүчинд өртөх гэмтэл ихэссэн байна. Хавар намрын улиралд хүн хоорондын хүчирхийлэл нэмэгдсэн байна.</a:t>
            </a:r>
            <a:endParaRPr lang="en-US" sz="1600" dirty="0">
              <a:latin typeface="Arial" pitchFamily="34" charset="0"/>
              <a:cs typeface="Arial" pitchFamily="34" charset="0"/>
            </a:endParaRPr>
          </a:p>
        </p:txBody>
      </p:sp>
      <p:sp>
        <p:nvSpPr>
          <p:cNvPr id="7" name="Title 1"/>
          <p:cNvSpPr>
            <a:spLocks noGrp="1"/>
          </p:cNvSpPr>
          <p:nvPr>
            <p:ph type="title"/>
          </p:nvPr>
        </p:nvSpPr>
        <p:spPr>
          <a:xfrm>
            <a:off x="228600" y="0"/>
            <a:ext cx="8229600" cy="1143000"/>
          </a:xfrm>
        </p:spPr>
        <p:txBody>
          <a:bodyPr>
            <a:normAutofit/>
          </a:bodyPr>
          <a:lstStyle/>
          <a:p>
            <a:r>
              <a:rPr lang="mn-MN" sz="2800" dirty="0" smtClean="0">
                <a:latin typeface="Arial" pitchFamily="34" charset="0"/>
                <a:cs typeface="Arial" pitchFamily="34" charset="0"/>
              </a:rPr>
              <a:t>Хүлээн авах, яаралтай тусламжийн тасгийн үйл ажиллагаа – Осол гэмтлийн шалтгаан - улирлаар</a:t>
            </a:r>
            <a:endParaRPr lang="en-US" sz="2800" dirty="0">
              <a:latin typeface="Arial" pitchFamily="34" charset="0"/>
              <a:cs typeface="Arial" pitchFamily="34" charset="0"/>
            </a:endParaRPr>
          </a:p>
        </p:txBody>
      </p:sp>
    </p:spTree>
    <p:extLst>
      <p:ext uri="{BB962C8B-B14F-4D97-AF65-F5344CB8AC3E}">
        <p14:creationId xmlns:p14="http://schemas.microsoft.com/office/powerpoint/2010/main" xmlns="" val="6548077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xmlns="" val="2064314110"/>
              </p:ext>
            </p:extLst>
          </p:nvPr>
        </p:nvGraphicFramePr>
        <p:xfrm>
          <a:off x="10886" y="1143000"/>
          <a:ext cx="8191500" cy="403860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228600" y="5181600"/>
            <a:ext cx="8218714" cy="1323439"/>
          </a:xfrm>
          <a:prstGeom prst="rect">
            <a:avLst/>
          </a:prstGeom>
        </p:spPr>
        <p:txBody>
          <a:bodyPr wrap="square">
            <a:spAutoFit/>
          </a:bodyPr>
          <a:lstStyle/>
          <a:p>
            <a:pPr algn="just"/>
            <a:r>
              <a:rPr lang="mn-MN" sz="1600" dirty="0" smtClean="0">
                <a:latin typeface="Arial" pitchFamily="34" charset="0"/>
                <a:cs typeface="Arial" pitchFamily="34" charset="0"/>
              </a:rPr>
              <a:t>Сүүлийн 5 жилийн дунджаар Улаанбаатар хотын харьяа яаралтай тусламж авсан үйлчлүүлэгчдийн 21,9% Сонгинохайрхан, 18,7% Баянзүрх дүүрэг, 17,3% Баянгол дүүрэг, 12,9% Чингэлтэй дүүргийн иргэд эзэлж байгаа нь хамгийн өндөр хувь бол Багахангай 0,1%, Багануур 0,3%, Налайх дүүргийн иргэд 0,5% эзэлсэн байна. 1,4% нь хаяг тодорхойгүй  үйлчлүүлэгч байна.</a:t>
            </a:r>
            <a:endParaRPr lang="en-US" sz="1600" dirty="0">
              <a:latin typeface="Arial Mon" pitchFamily="34" charset="0"/>
              <a:cs typeface="Arial" pitchFamily="34" charset="0"/>
            </a:endParaRPr>
          </a:p>
        </p:txBody>
      </p:sp>
      <p:sp>
        <p:nvSpPr>
          <p:cNvPr id="8" name="Title 1"/>
          <p:cNvSpPr>
            <a:spLocks noGrp="1"/>
          </p:cNvSpPr>
          <p:nvPr>
            <p:ph type="title"/>
          </p:nvPr>
        </p:nvSpPr>
        <p:spPr>
          <a:xfrm>
            <a:off x="0" y="0"/>
            <a:ext cx="8447314" cy="1219200"/>
          </a:xfrm>
        </p:spPr>
        <p:txBody>
          <a:bodyPr>
            <a:normAutofit/>
          </a:bodyPr>
          <a:lstStyle/>
          <a:p>
            <a:r>
              <a:rPr lang="mn-MN" sz="2800" dirty="0" smtClean="0">
                <a:latin typeface="Arial" pitchFamily="34" charset="0"/>
                <a:cs typeface="Arial" pitchFamily="34" charset="0"/>
              </a:rPr>
              <a:t>Хүлээн авах, яаралтай тусламжийн тасгийн үйл ажиллагаа – Улаанбаатарын үйлчлүүлэгч - дүүргээр</a:t>
            </a:r>
            <a:endParaRPr lang="en-US" sz="2800" dirty="0">
              <a:latin typeface="Arial" pitchFamily="34" charset="0"/>
              <a:cs typeface="Arial" pitchFamily="34" charset="0"/>
            </a:endParaRPr>
          </a:p>
        </p:txBody>
      </p:sp>
    </p:spTree>
    <p:extLst>
      <p:ext uri="{BB962C8B-B14F-4D97-AF65-F5344CB8AC3E}">
        <p14:creationId xmlns:p14="http://schemas.microsoft.com/office/powerpoint/2010/main" xmlns="" val="6548077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429"/>
            <a:ext cx="8229600" cy="1143000"/>
          </a:xfrm>
        </p:spPr>
        <p:txBody>
          <a:bodyPr>
            <a:normAutofit/>
          </a:bodyPr>
          <a:lstStyle/>
          <a:p>
            <a:r>
              <a:rPr lang="mn-MN" sz="2800" dirty="0" smtClean="0">
                <a:latin typeface="Arial" pitchFamily="34" charset="0"/>
                <a:cs typeface="Arial" pitchFamily="34" charset="0"/>
              </a:rPr>
              <a:t>Хүлээн авах, яаралтай тусламжийн тасгийн үйл ажиллагаа – Хөдөө орон нутгийн харьяа</a:t>
            </a:r>
            <a:endParaRPr lang="en-US" sz="2800" dirty="0">
              <a:latin typeface="Arial" pitchFamily="34" charset="0"/>
              <a:cs typeface="Arial" pitchFamily="34"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3187036088"/>
              </p:ext>
            </p:extLst>
          </p:nvPr>
        </p:nvGraphicFramePr>
        <p:xfrm>
          <a:off x="152400" y="990600"/>
          <a:ext cx="8153399" cy="4676344"/>
        </p:xfrm>
        <a:graphic>
          <a:graphicData uri="http://schemas.openxmlformats.org/drawingml/2006/table">
            <a:tbl>
              <a:tblPr>
                <a:tableStyleId>{5C22544A-7EE6-4342-B048-85BDC9FD1C3A}</a:tableStyleId>
              </a:tblPr>
              <a:tblGrid>
                <a:gridCol w="610439"/>
                <a:gridCol w="1519002"/>
                <a:gridCol w="1381772"/>
                <a:gridCol w="757134"/>
                <a:gridCol w="1306058"/>
                <a:gridCol w="946418"/>
                <a:gridCol w="908564"/>
                <a:gridCol w="724012"/>
              </a:tblGrid>
              <a:tr h="169457">
                <a:tc gridSpan="8">
                  <a:txBody>
                    <a:bodyPr/>
                    <a:lstStyle/>
                    <a:p>
                      <a:pPr algn="l" fontAlgn="b"/>
                      <a:r>
                        <a:rPr lang="mn-MN" sz="1100" u="none" strike="noStrike" dirty="0">
                          <a:effectLst/>
                          <a:latin typeface="Arial Mon" pitchFamily="34" charset="0"/>
                          <a:cs typeface="Arial" pitchFamily="34" charset="0"/>
                        </a:rPr>
                        <a:t>               ГССҮТөвд тусламж авсан орон нутгийн харьяа үйлчлүүлэгч, 2012</a:t>
                      </a:r>
                      <a:endParaRPr lang="mn-MN" sz="1100" b="1" i="0" u="none" strike="noStrike" dirty="0">
                        <a:solidFill>
                          <a:srgbClr val="000000"/>
                        </a:solidFill>
                        <a:effectLst/>
                        <a:latin typeface="Arial Mon" pitchFamily="34" charset="0"/>
                        <a:cs typeface="Arial" pitchFamily="34" charset="0"/>
                      </a:endParaRPr>
                    </a:p>
                  </a:txBody>
                  <a:tcPr marL="9340" marR="9340" marT="934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28824">
                <a:tc>
                  <a:txBody>
                    <a:bodyPr/>
                    <a:lstStyle/>
                    <a:p>
                      <a:pPr algn="ctr" fontAlgn="ctr"/>
                      <a:r>
                        <a:rPr lang="en-US" sz="1100" u="none" strike="noStrike">
                          <a:effectLst/>
                          <a:latin typeface="Arial Mon" pitchFamily="34" charset="0"/>
                          <a:cs typeface="Arial" pitchFamily="34" charset="0"/>
                        </a:rPr>
                        <a:t>№</a:t>
                      </a:r>
                      <a:endParaRPr lang="en-US" sz="1100" b="0" i="0" u="none" strike="noStrike">
                        <a:solidFill>
                          <a:srgbClr val="000000"/>
                        </a:solidFill>
                        <a:effectLst/>
                        <a:latin typeface="Arial Mon" pitchFamily="34" charset="0"/>
                        <a:cs typeface="Arial" pitchFamily="34" charset="0"/>
                      </a:endParaRPr>
                    </a:p>
                  </a:txBody>
                  <a:tcPr marL="9340" marR="9340" marT="9340" marB="0" anchor="ctr"/>
                </a:tc>
                <a:tc>
                  <a:txBody>
                    <a:bodyPr/>
                    <a:lstStyle/>
                    <a:p>
                      <a:pPr algn="ctr" fontAlgn="ctr"/>
                      <a:r>
                        <a:rPr lang="mn-MN" sz="1100" u="none" strike="noStrike" dirty="0">
                          <a:effectLst/>
                          <a:latin typeface="Arial Mon" pitchFamily="34" charset="0"/>
                          <a:cs typeface="Arial" pitchFamily="34" charset="0"/>
                        </a:rPr>
                        <a:t>Аймаг хот</a:t>
                      </a:r>
                      <a:endParaRPr lang="mn-MN" sz="1100" b="0" i="0" u="none" strike="noStrike" dirty="0">
                        <a:solidFill>
                          <a:srgbClr val="000000"/>
                        </a:solidFill>
                        <a:effectLst/>
                        <a:latin typeface="Arial Mon" pitchFamily="34" charset="0"/>
                        <a:cs typeface="Arial" pitchFamily="34" charset="0"/>
                      </a:endParaRPr>
                    </a:p>
                  </a:txBody>
                  <a:tcPr marL="9340" marR="9340" marT="9340" marB="0" anchor="ctr"/>
                </a:tc>
                <a:tc>
                  <a:txBody>
                    <a:bodyPr/>
                    <a:lstStyle/>
                    <a:p>
                      <a:pPr algn="ctr" fontAlgn="ctr"/>
                      <a:r>
                        <a:rPr lang="mn-MN" sz="1100" u="none" strike="noStrike" dirty="0">
                          <a:effectLst/>
                          <a:latin typeface="Arial Mon" pitchFamily="34" charset="0"/>
                          <a:cs typeface="Arial" pitchFamily="34" charset="0"/>
                        </a:rPr>
                        <a:t>Нийт яаралтай </a:t>
                      </a:r>
                      <a:r>
                        <a:rPr lang="mn-MN" sz="1100" u="none" strike="noStrike" dirty="0" smtClean="0">
                          <a:effectLst/>
                          <a:latin typeface="Arial Mon" pitchFamily="34" charset="0"/>
                          <a:cs typeface="Arial" pitchFamily="34" charset="0"/>
                        </a:rPr>
                        <a:t>тусламж</a:t>
                      </a:r>
                      <a:endParaRPr lang="mn-MN" sz="1100" b="0" i="0" u="none" strike="noStrike" dirty="0">
                        <a:solidFill>
                          <a:srgbClr val="000000"/>
                        </a:solidFill>
                        <a:effectLst/>
                        <a:latin typeface="Arial Mon" pitchFamily="34" charset="0"/>
                        <a:cs typeface="Arial" pitchFamily="34" charset="0"/>
                      </a:endParaRPr>
                    </a:p>
                  </a:txBody>
                  <a:tcPr marL="9340" marR="9340" marT="9340" marB="0" anchor="ctr"/>
                </a:tc>
                <a:tc>
                  <a:txBody>
                    <a:bodyPr/>
                    <a:lstStyle/>
                    <a:p>
                      <a:pPr algn="ctr" fontAlgn="ctr"/>
                      <a:r>
                        <a:rPr lang="mn-MN" sz="1100" u="none" strike="noStrike">
                          <a:effectLst/>
                          <a:latin typeface="Arial Mon" pitchFamily="34" charset="0"/>
                          <a:cs typeface="Arial" pitchFamily="34" charset="0"/>
                        </a:rPr>
                        <a:t>Хувь</a:t>
                      </a:r>
                      <a:endParaRPr lang="mn-MN" sz="1100" b="0" i="0" u="none" strike="noStrike">
                        <a:solidFill>
                          <a:srgbClr val="000000"/>
                        </a:solidFill>
                        <a:effectLst/>
                        <a:latin typeface="Arial Mon" pitchFamily="34" charset="0"/>
                        <a:cs typeface="Arial" pitchFamily="34" charset="0"/>
                      </a:endParaRPr>
                    </a:p>
                  </a:txBody>
                  <a:tcPr marL="9340" marR="9340" marT="9340" marB="0" anchor="ctr"/>
                </a:tc>
                <a:tc>
                  <a:txBody>
                    <a:bodyPr/>
                    <a:lstStyle/>
                    <a:p>
                      <a:pPr algn="ctr" fontAlgn="ctr"/>
                      <a:r>
                        <a:rPr lang="mn-MN" sz="1100" u="none" strike="noStrike">
                          <a:effectLst/>
                          <a:latin typeface="Arial Mon" pitchFamily="34" charset="0"/>
                          <a:cs typeface="Arial" pitchFamily="34" charset="0"/>
                        </a:rPr>
                        <a:t>Эмнэлэгт хэвтэж эмчлүүлсэн</a:t>
                      </a:r>
                      <a:endParaRPr lang="mn-MN" sz="1100" b="0" i="0" u="none" strike="noStrike">
                        <a:solidFill>
                          <a:srgbClr val="000000"/>
                        </a:solidFill>
                        <a:effectLst/>
                        <a:latin typeface="Arial Mon" pitchFamily="34" charset="0"/>
                        <a:cs typeface="Arial" pitchFamily="34" charset="0"/>
                      </a:endParaRPr>
                    </a:p>
                  </a:txBody>
                  <a:tcPr marL="9340" marR="9340" marT="9340" marB="0" anchor="ctr"/>
                </a:tc>
                <a:tc>
                  <a:txBody>
                    <a:bodyPr/>
                    <a:lstStyle/>
                    <a:p>
                      <a:pPr algn="ctr" fontAlgn="ctr"/>
                      <a:r>
                        <a:rPr lang="mn-MN" sz="1100" u="none" strike="noStrike">
                          <a:effectLst/>
                          <a:latin typeface="Arial Mon" pitchFamily="34" charset="0"/>
                          <a:cs typeface="Arial" pitchFamily="34" charset="0"/>
                        </a:rPr>
                        <a:t>Хувь</a:t>
                      </a:r>
                      <a:endParaRPr lang="mn-MN" sz="1100" b="0" i="0" u="none" strike="noStrike">
                        <a:solidFill>
                          <a:srgbClr val="000000"/>
                        </a:solidFill>
                        <a:effectLst/>
                        <a:latin typeface="Arial Mon" pitchFamily="34" charset="0"/>
                        <a:cs typeface="Arial" pitchFamily="34" charset="0"/>
                      </a:endParaRPr>
                    </a:p>
                  </a:txBody>
                  <a:tcPr marL="9340" marR="9340" marT="9340" marB="0" anchor="ctr"/>
                </a:tc>
                <a:tc>
                  <a:txBody>
                    <a:bodyPr/>
                    <a:lstStyle/>
                    <a:p>
                      <a:pPr algn="ctr" fontAlgn="b"/>
                      <a:r>
                        <a:rPr lang="en-US" sz="1100" u="none" strike="noStrike" dirty="0" err="1">
                          <a:effectLst/>
                          <a:latin typeface="Arial Mon" pitchFamily="34" charset="0"/>
                          <a:cs typeface="Arial" pitchFamily="34" charset="0"/>
                        </a:rPr>
                        <a:t>Íàñ</a:t>
                      </a:r>
                      <a:r>
                        <a:rPr lang="en-US" sz="1100" u="none" strike="noStrike" dirty="0">
                          <a:effectLst/>
                          <a:latin typeface="Arial Mon" pitchFamily="34" charset="0"/>
                          <a:cs typeface="Arial" pitchFamily="34" charset="0"/>
                        </a:rPr>
                        <a:t/>
                      </a:r>
                      <a:br>
                        <a:rPr lang="en-US" sz="1100" u="none" strike="noStrike" dirty="0">
                          <a:effectLst/>
                          <a:latin typeface="Arial Mon" pitchFamily="34" charset="0"/>
                          <a:cs typeface="Arial" pitchFamily="34" charset="0"/>
                        </a:rPr>
                      </a:br>
                      <a:r>
                        <a:rPr lang="en-US" sz="1100" u="none" strike="noStrike" dirty="0" err="1">
                          <a:effectLst/>
                          <a:latin typeface="Arial Mon" pitchFamily="34" charset="0"/>
                          <a:cs typeface="Arial" pitchFamily="34" charset="0"/>
                        </a:rPr>
                        <a:t>áàð</a:t>
                      </a:r>
                      <a:r>
                        <a:rPr lang="mn-MN" sz="1100" u="none" strike="noStrike" dirty="0">
                          <a:effectLst/>
                          <a:latin typeface="Arial Mon" pitchFamily="34" charset="0"/>
                          <a:cs typeface="Arial" pitchFamily="34" charset="0"/>
                        </a:rPr>
                        <a:t>сан</a:t>
                      </a:r>
                      <a:endParaRPr lang="mn-MN" sz="1100" b="0" i="0" u="none" strike="noStrike" dirty="0">
                        <a:solidFill>
                          <a:srgbClr val="000000"/>
                        </a:solidFill>
                        <a:effectLst/>
                        <a:latin typeface="Arial Mon" pitchFamily="34" charset="0"/>
                        <a:cs typeface="Arial" pitchFamily="34" charset="0"/>
                      </a:endParaRPr>
                    </a:p>
                  </a:txBody>
                  <a:tcPr marL="9340" marR="9340" marT="9340" marB="0" anchor="b"/>
                </a:tc>
                <a:tc>
                  <a:txBody>
                    <a:bodyPr/>
                    <a:lstStyle/>
                    <a:p>
                      <a:pPr algn="l" fontAlgn="b"/>
                      <a:r>
                        <a:rPr lang="mn-MN" sz="1100" u="none" strike="noStrike">
                          <a:effectLst/>
                          <a:latin typeface="Arial Mon" pitchFamily="34" charset="0"/>
                          <a:cs typeface="Arial" pitchFamily="34" charset="0"/>
                        </a:rPr>
                        <a:t>Хувь </a:t>
                      </a:r>
                      <a:endParaRPr lang="mn-MN" sz="1100" b="0" i="0" u="none" strike="noStrike">
                        <a:solidFill>
                          <a:srgbClr val="000000"/>
                        </a:solidFill>
                        <a:effectLst/>
                        <a:latin typeface="Arial Mon" pitchFamily="34" charset="0"/>
                        <a:cs typeface="Arial" pitchFamily="34" charset="0"/>
                      </a:endParaRPr>
                    </a:p>
                  </a:txBody>
                  <a:tcPr marL="9340" marR="9340" marT="9340" marB="0" anchor="b"/>
                </a:tc>
              </a:tr>
              <a:tr h="169457">
                <a:tc>
                  <a:txBody>
                    <a:bodyPr/>
                    <a:lstStyle/>
                    <a:p>
                      <a:pPr algn="r" fontAlgn="b"/>
                      <a:r>
                        <a:rPr lang="en-US" sz="1100" u="none" strike="noStrike">
                          <a:effectLst/>
                          <a:latin typeface="Arial Mon" pitchFamily="34" charset="0"/>
                          <a:cs typeface="Arial" pitchFamily="34" charset="0"/>
                        </a:rPr>
                        <a:t>1</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l" fontAlgn="b"/>
                      <a:r>
                        <a:rPr lang="en-US" sz="1000" u="none" strike="noStrike" dirty="0" err="1">
                          <a:effectLst/>
                          <a:latin typeface="Arial Mon" pitchFamily="34" charset="0"/>
                          <a:cs typeface="Arial" pitchFamily="34" charset="0"/>
                        </a:rPr>
                        <a:t>Àðõàíãàé</a:t>
                      </a:r>
                      <a:endParaRPr lang="en-US" sz="1000" b="0" i="0" u="none" strike="noStrike" dirty="0">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493</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0.64</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309</a:t>
                      </a:r>
                      <a:endParaRPr lang="en-US" sz="11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2.65</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dirty="0">
                          <a:effectLst/>
                          <a:latin typeface="Arial Mon" pitchFamily="34" charset="0"/>
                          <a:cs typeface="Arial" pitchFamily="34" charset="0"/>
                        </a:rPr>
                        <a:t>4</a:t>
                      </a:r>
                      <a:endParaRPr lang="en-US" sz="1100" b="0" i="0" u="none" strike="noStrike" dirty="0">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dirty="0">
                          <a:effectLst/>
                          <a:latin typeface="Arial Mon" pitchFamily="34" charset="0"/>
                          <a:cs typeface="Arial" pitchFamily="34" charset="0"/>
                        </a:rPr>
                        <a:t>1.18</a:t>
                      </a:r>
                      <a:endParaRPr lang="en-US" sz="1100" b="1" i="0" u="none" strike="noStrike" dirty="0">
                        <a:solidFill>
                          <a:srgbClr val="000000"/>
                        </a:solidFill>
                        <a:effectLst/>
                        <a:latin typeface="Arial Mon" pitchFamily="34" charset="0"/>
                        <a:cs typeface="Arial" pitchFamily="34" charset="0"/>
                      </a:endParaRPr>
                    </a:p>
                  </a:txBody>
                  <a:tcPr marL="9340" marR="9340" marT="9340" marB="0" anchor="b"/>
                </a:tc>
              </a:tr>
              <a:tr h="169457">
                <a:tc>
                  <a:txBody>
                    <a:bodyPr/>
                    <a:lstStyle/>
                    <a:p>
                      <a:pPr algn="r" fontAlgn="b"/>
                      <a:r>
                        <a:rPr lang="en-US" sz="1100" u="none" strike="noStrike">
                          <a:effectLst/>
                          <a:latin typeface="Arial Mon" pitchFamily="34" charset="0"/>
                          <a:cs typeface="Arial" pitchFamily="34" charset="0"/>
                        </a:rPr>
                        <a:t>2</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l" fontAlgn="b"/>
                      <a:r>
                        <a:rPr lang="mn-MN" sz="1000" u="none" strike="noStrike" dirty="0">
                          <a:effectLst/>
                          <a:latin typeface="Arial Mon" pitchFamily="34" charset="0"/>
                          <a:cs typeface="Arial" pitchFamily="34" charset="0"/>
                        </a:rPr>
                        <a:t>Баянөлгий</a:t>
                      </a:r>
                      <a:endParaRPr lang="mn-MN" sz="1000" b="0" i="0" u="none" strike="noStrike" dirty="0">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144</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0.19</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101</a:t>
                      </a:r>
                      <a:endParaRPr lang="en-US" sz="11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0.87</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2</a:t>
                      </a:r>
                      <a:endParaRPr lang="en-US" sz="11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0.59</a:t>
                      </a:r>
                      <a:endParaRPr lang="en-US" sz="1100" b="1" i="0" u="none" strike="noStrike">
                        <a:solidFill>
                          <a:srgbClr val="000000"/>
                        </a:solidFill>
                        <a:effectLst/>
                        <a:latin typeface="Arial Mon" pitchFamily="34" charset="0"/>
                        <a:cs typeface="Arial" pitchFamily="34" charset="0"/>
                      </a:endParaRPr>
                    </a:p>
                  </a:txBody>
                  <a:tcPr marL="9340" marR="9340" marT="9340" marB="0" anchor="b"/>
                </a:tc>
              </a:tr>
              <a:tr h="169457">
                <a:tc>
                  <a:txBody>
                    <a:bodyPr/>
                    <a:lstStyle/>
                    <a:p>
                      <a:pPr algn="r" fontAlgn="b"/>
                      <a:r>
                        <a:rPr lang="en-US" sz="1100" u="none" strike="noStrike">
                          <a:effectLst/>
                          <a:latin typeface="Arial Mon" pitchFamily="34" charset="0"/>
                          <a:cs typeface="Arial" pitchFamily="34" charset="0"/>
                        </a:rPr>
                        <a:t>3</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l" fontAlgn="b"/>
                      <a:r>
                        <a:rPr lang="en-US" sz="1000" u="none" strike="noStrike">
                          <a:effectLst/>
                          <a:latin typeface="Arial Mon" pitchFamily="34" charset="0"/>
                          <a:cs typeface="Arial" pitchFamily="34" charset="0"/>
                        </a:rPr>
                        <a:t>Áàÿíõîíãîð</a:t>
                      </a:r>
                      <a:endParaRPr lang="en-US" sz="10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dirty="0">
                          <a:effectLst/>
                          <a:latin typeface="Arial Mon" pitchFamily="34" charset="0"/>
                          <a:cs typeface="Arial" pitchFamily="34" charset="0"/>
                        </a:rPr>
                        <a:t>323</a:t>
                      </a:r>
                      <a:endParaRPr lang="en-US" sz="1100" b="1" i="0" u="none" strike="noStrike" dirty="0">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0.42</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178</a:t>
                      </a:r>
                      <a:endParaRPr lang="en-US" sz="11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1.53</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5</a:t>
                      </a:r>
                      <a:endParaRPr lang="en-US" sz="11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1.47</a:t>
                      </a:r>
                      <a:endParaRPr lang="en-US" sz="1100" b="1" i="0" u="none" strike="noStrike">
                        <a:solidFill>
                          <a:srgbClr val="000000"/>
                        </a:solidFill>
                        <a:effectLst/>
                        <a:latin typeface="Arial Mon" pitchFamily="34" charset="0"/>
                        <a:cs typeface="Arial" pitchFamily="34" charset="0"/>
                      </a:endParaRPr>
                    </a:p>
                  </a:txBody>
                  <a:tcPr marL="9340" marR="9340" marT="9340" marB="0" anchor="b"/>
                </a:tc>
              </a:tr>
              <a:tr h="169457">
                <a:tc>
                  <a:txBody>
                    <a:bodyPr/>
                    <a:lstStyle/>
                    <a:p>
                      <a:pPr algn="r" fontAlgn="b"/>
                      <a:r>
                        <a:rPr lang="en-US" sz="1100" u="none" strike="noStrike">
                          <a:effectLst/>
                          <a:latin typeface="Arial Mon" pitchFamily="34" charset="0"/>
                          <a:cs typeface="Arial" pitchFamily="34" charset="0"/>
                        </a:rPr>
                        <a:t>4</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l" fontAlgn="b"/>
                      <a:r>
                        <a:rPr lang="en-US" sz="1000" u="none" strike="noStrike">
                          <a:effectLst/>
                          <a:latin typeface="Arial Mon" pitchFamily="34" charset="0"/>
                          <a:cs typeface="Arial" pitchFamily="34" charset="0"/>
                        </a:rPr>
                        <a:t>Áóëãàí</a:t>
                      </a:r>
                      <a:endParaRPr lang="en-US" sz="10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dirty="0">
                          <a:effectLst/>
                          <a:latin typeface="Arial Mon" pitchFamily="34" charset="0"/>
                          <a:cs typeface="Arial" pitchFamily="34" charset="0"/>
                        </a:rPr>
                        <a:t>374</a:t>
                      </a:r>
                      <a:endParaRPr lang="en-US" sz="1100" b="1" i="0" u="none" strike="noStrike" dirty="0">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0.48</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166</a:t>
                      </a:r>
                      <a:endParaRPr lang="en-US" sz="11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1.42</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3</a:t>
                      </a:r>
                      <a:endParaRPr lang="en-US" sz="11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0.88</a:t>
                      </a:r>
                      <a:endParaRPr lang="en-US" sz="1100" b="1" i="0" u="none" strike="noStrike">
                        <a:solidFill>
                          <a:srgbClr val="000000"/>
                        </a:solidFill>
                        <a:effectLst/>
                        <a:latin typeface="Arial Mon" pitchFamily="34" charset="0"/>
                        <a:cs typeface="Arial" pitchFamily="34" charset="0"/>
                      </a:endParaRPr>
                    </a:p>
                  </a:txBody>
                  <a:tcPr marL="9340" marR="9340" marT="9340" marB="0" anchor="b"/>
                </a:tc>
              </a:tr>
              <a:tr h="169457">
                <a:tc>
                  <a:txBody>
                    <a:bodyPr/>
                    <a:lstStyle/>
                    <a:p>
                      <a:pPr algn="r" fontAlgn="b"/>
                      <a:r>
                        <a:rPr lang="en-US" sz="1100" u="none" strike="noStrike">
                          <a:effectLst/>
                          <a:latin typeface="Arial Mon" pitchFamily="34" charset="0"/>
                          <a:cs typeface="Arial" pitchFamily="34" charset="0"/>
                        </a:rPr>
                        <a:t>5</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l" fontAlgn="b"/>
                      <a:r>
                        <a:rPr lang="en-US" sz="1000" u="none" strike="noStrike">
                          <a:effectLst/>
                          <a:latin typeface="Arial Mon" pitchFamily="34" charset="0"/>
                          <a:cs typeface="Arial" pitchFamily="34" charset="0"/>
                        </a:rPr>
                        <a:t>Ãîâüàëòàé</a:t>
                      </a:r>
                      <a:endParaRPr lang="en-US" sz="10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dirty="0">
                          <a:effectLst/>
                          <a:latin typeface="Arial Mon" pitchFamily="34" charset="0"/>
                          <a:cs typeface="Arial" pitchFamily="34" charset="0"/>
                        </a:rPr>
                        <a:t>150</a:t>
                      </a:r>
                      <a:endParaRPr lang="en-US" sz="1100" b="1" i="0" u="none" strike="noStrike" dirty="0">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0.19</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105</a:t>
                      </a:r>
                      <a:endParaRPr lang="en-US" sz="11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0.90</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1</a:t>
                      </a:r>
                      <a:endParaRPr lang="en-US" sz="11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0.29</a:t>
                      </a:r>
                      <a:endParaRPr lang="en-US" sz="1100" b="1" i="0" u="none" strike="noStrike">
                        <a:solidFill>
                          <a:srgbClr val="000000"/>
                        </a:solidFill>
                        <a:effectLst/>
                        <a:latin typeface="Arial Mon" pitchFamily="34" charset="0"/>
                        <a:cs typeface="Arial" pitchFamily="34" charset="0"/>
                      </a:endParaRPr>
                    </a:p>
                  </a:txBody>
                  <a:tcPr marL="9340" marR="9340" marT="9340" marB="0" anchor="b"/>
                </a:tc>
              </a:tr>
              <a:tr h="169457">
                <a:tc>
                  <a:txBody>
                    <a:bodyPr/>
                    <a:lstStyle/>
                    <a:p>
                      <a:pPr algn="r" fontAlgn="b"/>
                      <a:r>
                        <a:rPr lang="en-US" sz="1100" u="none" strike="noStrike">
                          <a:effectLst/>
                          <a:latin typeface="Arial Mon" pitchFamily="34" charset="0"/>
                          <a:cs typeface="Arial" pitchFamily="34" charset="0"/>
                        </a:rPr>
                        <a:t>6</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l" fontAlgn="b"/>
                      <a:r>
                        <a:rPr lang="en-US" sz="1000" u="none" strike="noStrike">
                          <a:effectLst/>
                          <a:latin typeface="Arial Mon" pitchFamily="34" charset="0"/>
                          <a:cs typeface="Arial" pitchFamily="34" charset="0"/>
                        </a:rPr>
                        <a:t>Äîðíîãîâü</a:t>
                      </a:r>
                      <a:endParaRPr lang="en-US" sz="10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dirty="0">
                          <a:effectLst/>
                          <a:latin typeface="Arial Mon" pitchFamily="34" charset="0"/>
                          <a:cs typeface="Arial" pitchFamily="34" charset="0"/>
                        </a:rPr>
                        <a:t>290</a:t>
                      </a:r>
                      <a:endParaRPr lang="en-US" sz="1100" b="1" i="0" u="none" strike="noStrike" dirty="0">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0.38</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224</a:t>
                      </a:r>
                      <a:endParaRPr lang="en-US" sz="11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1.92</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6</a:t>
                      </a:r>
                      <a:endParaRPr lang="en-US" sz="11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1.76</a:t>
                      </a:r>
                      <a:endParaRPr lang="en-US" sz="1100" b="1" i="0" u="none" strike="noStrike">
                        <a:solidFill>
                          <a:srgbClr val="000000"/>
                        </a:solidFill>
                        <a:effectLst/>
                        <a:latin typeface="Arial Mon" pitchFamily="34" charset="0"/>
                        <a:cs typeface="Arial" pitchFamily="34" charset="0"/>
                      </a:endParaRPr>
                    </a:p>
                  </a:txBody>
                  <a:tcPr marL="9340" marR="9340" marT="9340" marB="0" anchor="b"/>
                </a:tc>
              </a:tr>
              <a:tr h="169457">
                <a:tc>
                  <a:txBody>
                    <a:bodyPr/>
                    <a:lstStyle/>
                    <a:p>
                      <a:pPr algn="r" fontAlgn="b"/>
                      <a:r>
                        <a:rPr lang="en-US" sz="1100" u="none" strike="noStrike">
                          <a:effectLst/>
                          <a:latin typeface="Arial Mon" pitchFamily="34" charset="0"/>
                          <a:cs typeface="Arial" pitchFamily="34" charset="0"/>
                        </a:rPr>
                        <a:t>7</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l" fontAlgn="b"/>
                      <a:r>
                        <a:rPr lang="en-US" sz="1000" u="none" strike="noStrike">
                          <a:effectLst/>
                          <a:latin typeface="Arial Mon" pitchFamily="34" charset="0"/>
                          <a:cs typeface="Arial" pitchFamily="34" charset="0"/>
                        </a:rPr>
                        <a:t>Äîðíîä</a:t>
                      </a:r>
                      <a:endParaRPr lang="en-US" sz="10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dirty="0">
                          <a:effectLst/>
                          <a:latin typeface="Arial Mon" pitchFamily="34" charset="0"/>
                          <a:cs typeface="Arial" pitchFamily="34" charset="0"/>
                        </a:rPr>
                        <a:t>368</a:t>
                      </a:r>
                      <a:endParaRPr lang="en-US" sz="1100" b="1" i="0" u="none" strike="noStrike" dirty="0">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0.48</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142</a:t>
                      </a:r>
                      <a:endParaRPr lang="en-US" sz="11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1.22</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8</a:t>
                      </a:r>
                      <a:endParaRPr lang="en-US" sz="11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2.35</a:t>
                      </a:r>
                      <a:endParaRPr lang="en-US" sz="1100" b="1" i="0" u="none" strike="noStrike">
                        <a:solidFill>
                          <a:srgbClr val="000000"/>
                        </a:solidFill>
                        <a:effectLst/>
                        <a:latin typeface="Arial Mon" pitchFamily="34" charset="0"/>
                        <a:cs typeface="Arial" pitchFamily="34" charset="0"/>
                      </a:endParaRPr>
                    </a:p>
                  </a:txBody>
                  <a:tcPr marL="9340" marR="9340" marT="9340" marB="0" anchor="b"/>
                </a:tc>
              </a:tr>
              <a:tr h="169457">
                <a:tc>
                  <a:txBody>
                    <a:bodyPr/>
                    <a:lstStyle/>
                    <a:p>
                      <a:pPr algn="r" fontAlgn="b"/>
                      <a:r>
                        <a:rPr lang="en-US" sz="1100" u="none" strike="noStrike">
                          <a:effectLst/>
                          <a:latin typeface="Arial Mon" pitchFamily="34" charset="0"/>
                          <a:cs typeface="Arial" pitchFamily="34" charset="0"/>
                        </a:rPr>
                        <a:t>8</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l" fontAlgn="b"/>
                      <a:r>
                        <a:rPr lang="en-US" sz="1000" u="none" strike="noStrike">
                          <a:effectLst/>
                          <a:latin typeface="Arial Mon" pitchFamily="34" charset="0"/>
                          <a:cs typeface="Arial" pitchFamily="34" charset="0"/>
                        </a:rPr>
                        <a:t>Ä</a:t>
                      </a:r>
                      <a:r>
                        <a:rPr lang="mn-MN" sz="1000" u="none" strike="noStrike">
                          <a:effectLst/>
                          <a:latin typeface="Arial Mon" pitchFamily="34" charset="0"/>
                          <a:cs typeface="Arial" pitchFamily="34" charset="0"/>
                        </a:rPr>
                        <a:t>ундговь</a:t>
                      </a:r>
                      <a:endParaRPr lang="mn-MN" sz="10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230</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dirty="0">
                          <a:effectLst/>
                          <a:latin typeface="Arial Mon" pitchFamily="34" charset="0"/>
                          <a:cs typeface="Arial" pitchFamily="34" charset="0"/>
                        </a:rPr>
                        <a:t>0.30</a:t>
                      </a:r>
                      <a:endParaRPr lang="en-US" sz="1100" b="1" i="0" u="none" strike="noStrike" dirty="0">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135</a:t>
                      </a:r>
                      <a:endParaRPr lang="en-US" sz="11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1.16</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2</a:t>
                      </a:r>
                      <a:endParaRPr lang="en-US" sz="11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0.59</a:t>
                      </a:r>
                      <a:endParaRPr lang="en-US" sz="1100" b="1" i="0" u="none" strike="noStrike">
                        <a:solidFill>
                          <a:srgbClr val="000000"/>
                        </a:solidFill>
                        <a:effectLst/>
                        <a:latin typeface="Arial Mon" pitchFamily="34" charset="0"/>
                        <a:cs typeface="Arial" pitchFamily="34" charset="0"/>
                      </a:endParaRPr>
                    </a:p>
                  </a:txBody>
                  <a:tcPr marL="9340" marR="9340" marT="9340" marB="0" anchor="b"/>
                </a:tc>
              </a:tr>
              <a:tr h="169457">
                <a:tc>
                  <a:txBody>
                    <a:bodyPr/>
                    <a:lstStyle/>
                    <a:p>
                      <a:pPr algn="r" fontAlgn="b"/>
                      <a:r>
                        <a:rPr lang="en-US" sz="1100" u="none" strike="noStrike">
                          <a:effectLst/>
                          <a:latin typeface="Arial Mon" pitchFamily="34" charset="0"/>
                          <a:cs typeface="Arial" pitchFamily="34" charset="0"/>
                        </a:rPr>
                        <a:t>9</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l" fontAlgn="b"/>
                      <a:r>
                        <a:rPr lang="mn-MN" sz="1000" u="none" strike="noStrike">
                          <a:effectLst/>
                          <a:latin typeface="Arial Mon" pitchFamily="34" charset="0"/>
                          <a:cs typeface="Arial" pitchFamily="34" charset="0"/>
                        </a:rPr>
                        <a:t>Завхан</a:t>
                      </a:r>
                      <a:endParaRPr lang="mn-MN" sz="10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253</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0.33</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143</a:t>
                      </a:r>
                      <a:endParaRPr lang="en-US" sz="11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1.23</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3</a:t>
                      </a:r>
                      <a:endParaRPr lang="en-US" sz="11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0.88</a:t>
                      </a:r>
                      <a:endParaRPr lang="en-US" sz="1100" b="1" i="0" u="none" strike="noStrike">
                        <a:solidFill>
                          <a:srgbClr val="000000"/>
                        </a:solidFill>
                        <a:effectLst/>
                        <a:latin typeface="Arial Mon" pitchFamily="34" charset="0"/>
                        <a:cs typeface="Arial" pitchFamily="34" charset="0"/>
                      </a:endParaRPr>
                    </a:p>
                  </a:txBody>
                  <a:tcPr marL="9340" marR="9340" marT="9340" marB="0" anchor="b"/>
                </a:tc>
              </a:tr>
              <a:tr h="169457">
                <a:tc>
                  <a:txBody>
                    <a:bodyPr/>
                    <a:lstStyle/>
                    <a:p>
                      <a:pPr algn="r" fontAlgn="b"/>
                      <a:r>
                        <a:rPr lang="en-US" sz="1100" u="none" strike="noStrike">
                          <a:effectLst/>
                          <a:latin typeface="Arial Mon" pitchFamily="34" charset="0"/>
                          <a:cs typeface="Arial" pitchFamily="34" charset="0"/>
                        </a:rPr>
                        <a:t>10</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l" fontAlgn="b"/>
                      <a:r>
                        <a:rPr lang="mn-MN" sz="1000" u="none" strike="noStrike">
                          <a:effectLst/>
                          <a:latin typeface="Arial Mon" pitchFamily="34" charset="0"/>
                          <a:cs typeface="Arial" pitchFamily="34" charset="0"/>
                        </a:rPr>
                        <a:t>Өвөрхангай</a:t>
                      </a:r>
                      <a:endParaRPr lang="mn-MN" sz="10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565</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dirty="0">
                          <a:effectLst/>
                          <a:latin typeface="Arial Mon" pitchFamily="34" charset="0"/>
                          <a:cs typeface="Arial" pitchFamily="34" charset="0"/>
                        </a:rPr>
                        <a:t>0.73</a:t>
                      </a:r>
                      <a:endParaRPr lang="en-US" sz="1100" b="1" i="0" u="none" strike="noStrike" dirty="0">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246</a:t>
                      </a:r>
                      <a:endParaRPr lang="en-US" sz="11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2.11</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7</a:t>
                      </a:r>
                      <a:endParaRPr lang="en-US" sz="11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2.06</a:t>
                      </a:r>
                      <a:endParaRPr lang="en-US" sz="1100" b="1" i="0" u="none" strike="noStrike">
                        <a:solidFill>
                          <a:srgbClr val="000000"/>
                        </a:solidFill>
                        <a:effectLst/>
                        <a:latin typeface="Arial Mon" pitchFamily="34" charset="0"/>
                        <a:cs typeface="Arial" pitchFamily="34" charset="0"/>
                      </a:endParaRPr>
                    </a:p>
                  </a:txBody>
                  <a:tcPr marL="9340" marR="9340" marT="9340" marB="0" anchor="b"/>
                </a:tc>
              </a:tr>
              <a:tr h="169457">
                <a:tc>
                  <a:txBody>
                    <a:bodyPr/>
                    <a:lstStyle/>
                    <a:p>
                      <a:pPr algn="r" fontAlgn="b"/>
                      <a:r>
                        <a:rPr lang="en-US" sz="1100" u="none" strike="noStrike">
                          <a:effectLst/>
                          <a:latin typeface="Arial Mon" pitchFamily="34" charset="0"/>
                          <a:cs typeface="Arial" pitchFamily="34" charset="0"/>
                        </a:rPr>
                        <a:t>11</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l" fontAlgn="b"/>
                      <a:r>
                        <a:rPr lang="en-US" sz="1000" u="none" strike="noStrike">
                          <a:effectLst/>
                          <a:latin typeface="Arial Mon" pitchFamily="34" charset="0"/>
                          <a:cs typeface="Arial" pitchFamily="34" charset="0"/>
                        </a:rPr>
                        <a:t>ªìíºãîâü</a:t>
                      </a:r>
                      <a:endParaRPr lang="en-US" sz="10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207</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dirty="0">
                          <a:effectLst/>
                          <a:latin typeface="Arial Mon" pitchFamily="34" charset="0"/>
                          <a:cs typeface="Arial" pitchFamily="34" charset="0"/>
                        </a:rPr>
                        <a:t>0.27</a:t>
                      </a:r>
                      <a:endParaRPr lang="en-US" sz="1100" b="1" i="0" u="none" strike="noStrike" dirty="0">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dirty="0">
                          <a:effectLst/>
                          <a:latin typeface="Arial Mon" pitchFamily="34" charset="0"/>
                          <a:cs typeface="Arial" pitchFamily="34" charset="0"/>
                        </a:rPr>
                        <a:t>112</a:t>
                      </a:r>
                      <a:endParaRPr lang="en-US" sz="1100" b="0" i="0" u="none" strike="noStrike" dirty="0">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dirty="0">
                          <a:effectLst/>
                          <a:latin typeface="Arial Mon" pitchFamily="34" charset="0"/>
                          <a:cs typeface="Arial" pitchFamily="34" charset="0"/>
                        </a:rPr>
                        <a:t>0.96</a:t>
                      </a:r>
                      <a:endParaRPr lang="en-US" sz="1100" b="1" i="0" u="none" strike="noStrike" dirty="0">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dirty="0">
                          <a:effectLst/>
                          <a:latin typeface="Arial Mon" pitchFamily="34" charset="0"/>
                          <a:cs typeface="Arial" pitchFamily="34" charset="0"/>
                        </a:rPr>
                        <a:t>3</a:t>
                      </a:r>
                      <a:endParaRPr lang="en-US" sz="1100" b="0" i="0" u="none" strike="noStrike" dirty="0">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dirty="0">
                          <a:effectLst/>
                          <a:latin typeface="Arial Mon" pitchFamily="34" charset="0"/>
                          <a:cs typeface="Arial" pitchFamily="34" charset="0"/>
                        </a:rPr>
                        <a:t>0.88</a:t>
                      </a:r>
                      <a:endParaRPr lang="en-US" sz="1100" b="1" i="0" u="none" strike="noStrike" dirty="0">
                        <a:solidFill>
                          <a:srgbClr val="000000"/>
                        </a:solidFill>
                        <a:effectLst/>
                        <a:latin typeface="Arial Mon" pitchFamily="34" charset="0"/>
                        <a:cs typeface="Arial" pitchFamily="34" charset="0"/>
                      </a:endParaRPr>
                    </a:p>
                  </a:txBody>
                  <a:tcPr marL="9340" marR="9340" marT="9340" marB="0" anchor="b"/>
                </a:tc>
              </a:tr>
              <a:tr h="169457">
                <a:tc>
                  <a:txBody>
                    <a:bodyPr/>
                    <a:lstStyle/>
                    <a:p>
                      <a:pPr algn="r" fontAlgn="b"/>
                      <a:r>
                        <a:rPr lang="en-US" sz="1100" u="none" strike="noStrike">
                          <a:effectLst/>
                          <a:latin typeface="Arial Mon" pitchFamily="34" charset="0"/>
                          <a:cs typeface="Arial" pitchFamily="34" charset="0"/>
                        </a:rPr>
                        <a:t>12</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l" fontAlgn="b"/>
                      <a:r>
                        <a:rPr lang="en-US" sz="1000" u="none" strike="noStrike">
                          <a:effectLst/>
                          <a:latin typeface="Arial Mon" pitchFamily="34" charset="0"/>
                          <a:cs typeface="Arial" pitchFamily="34" charset="0"/>
                        </a:rPr>
                        <a:t>Ñ¿õáààòàð</a:t>
                      </a:r>
                      <a:endParaRPr lang="en-US" sz="10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186</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0.24</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120</a:t>
                      </a:r>
                      <a:endParaRPr lang="en-US" sz="11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1.03</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0</a:t>
                      </a:r>
                      <a:endParaRPr lang="en-US" sz="11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dirty="0">
                          <a:effectLst/>
                          <a:latin typeface="Arial Mon" pitchFamily="34" charset="0"/>
                          <a:cs typeface="Arial" pitchFamily="34" charset="0"/>
                        </a:rPr>
                        <a:t>0.00</a:t>
                      </a:r>
                      <a:endParaRPr lang="en-US" sz="1100" b="1" i="0" u="none" strike="noStrike" dirty="0">
                        <a:solidFill>
                          <a:srgbClr val="000000"/>
                        </a:solidFill>
                        <a:effectLst/>
                        <a:latin typeface="Arial Mon" pitchFamily="34" charset="0"/>
                        <a:cs typeface="Arial" pitchFamily="34" charset="0"/>
                      </a:endParaRPr>
                    </a:p>
                  </a:txBody>
                  <a:tcPr marL="9340" marR="9340" marT="9340" marB="0" anchor="b"/>
                </a:tc>
              </a:tr>
              <a:tr h="169457">
                <a:tc>
                  <a:txBody>
                    <a:bodyPr/>
                    <a:lstStyle/>
                    <a:p>
                      <a:pPr algn="r" fontAlgn="b"/>
                      <a:r>
                        <a:rPr lang="en-US" sz="1100" u="none" strike="noStrike">
                          <a:effectLst/>
                          <a:latin typeface="Arial Mon" pitchFamily="34" charset="0"/>
                          <a:cs typeface="Arial" pitchFamily="34" charset="0"/>
                        </a:rPr>
                        <a:t>13</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l" fontAlgn="b"/>
                      <a:r>
                        <a:rPr lang="en-US" sz="1000" u="none" strike="noStrike">
                          <a:effectLst/>
                          <a:latin typeface="Arial Mon" pitchFamily="34" charset="0"/>
                          <a:cs typeface="Arial" pitchFamily="34" charset="0"/>
                        </a:rPr>
                        <a:t>Ñýëýíãý</a:t>
                      </a:r>
                      <a:endParaRPr lang="en-US" sz="10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723</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0.94</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345</a:t>
                      </a:r>
                      <a:endParaRPr lang="en-US" sz="11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2.96</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9</a:t>
                      </a:r>
                      <a:endParaRPr lang="en-US" sz="11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b="0" u="none" strike="noStrike" dirty="0">
                          <a:solidFill>
                            <a:schemeClr val="tx1"/>
                          </a:solidFill>
                          <a:effectLst/>
                          <a:latin typeface="Arial Mon" pitchFamily="34" charset="0"/>
                          <a:cs typeface="Arial" pitchFamily="34" charset="0"/>
                        </a:rPr>
                        <a:t>2.65</a:t>
                      </a:r>
                      <a:endParaRPr lang="en-US" sz="1100" b="0" i="0" u="none" strike="noStrike" dirty="0">
                        <a:solidFill>
                          <a:schemeClr val="tx1"/>
                        </a:solidFill>
                        <a:effectLst/>
                        <a:latin typeface="Arial Mon" pitchFamily="34" charset="0"/>
                        <a:cs typeface="Arial" pitchFamily="34" charset="0"/>
                      </a:endParaRPr>
                    </a:p>
                  </a:txBody>
                  <a:tcPr marL="9340" marR="9340" marT="9340" marB="0" anchor="b"/>
                </a:tc>
              </a:tr>
              <a:tr h="169457">
                <a:tc>
                  <a:txBody>
                    <a:bodyPr/>
                    <a:lstStyle/>
                    <a:p>
                      <a:pPr algn="r" fontAlgn="b"/>
                      <a:r>
                        <a:rPr lang="en-US" sz="1100" u="none" strike="noStrike">
                          <a:effectLst/>
                          <a:latin typeface="Arial Mon" pitchFamily="34" charset="0"/>
                          <a:cs typeface="Arial" pitchFamily="34" charset="0"/>
                        </a:rPr>
                        <a:t>14</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l" fontAlgn="b"/>
                      <a:r>
                        <a:rPr lang="en-US" sz="1000" u="none" strike="noStrike">
                          <a:effectLst/>
                          <a:latin typeface="Arial Mon" pitchFamily="34" charset="0"/>
                          <a:cs typeface="Arial" pitchFamily="34" charset="0"/>
                        </a:rPr>
                        <a:t>Òºâ</a:t>
                      </a:r>
                      <a:endParaRPr lang="en-US" sz="10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1674</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2.17</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511</a:t>
                      </a:r>
                      <a:endParaRPr lang="en-US" sz="11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4.39</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11</a:t>
                      </a:r>
                      <a:endParaRPr lang="en-US" sz="11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b="0" u="none" strike="noStrike" dirty="0">
                          <a:solidFill>
                            <a:schemeClr val="tx1"/>
                          </a:solidFill>
                          <a:effectLst/>
                          <a:latin typeface="Arial Mon" pitchFamily="34" charset="0"/>
                          <a:cs typeface="Arial" pitchFamily="34" charset="0"/>
                        </a:rPr>
                        <a:t>3.24</a:t>
                      </a:r>
                      <a:endParaRPr lang="en-US" sz="1100" b="0" i="0" u="none" strike="noStrike" dirty="0">
                        <a:solidFill>
                          <a:schemeClr val="tx1"/>
                        </a:solidFill>
                        <a:effectLst/>
                        <a:latin typeface="Arial Mon" pitchFamily="34" charset="0"/>
                        <a:cs typeface="Arial" pitchFamily="34" charset="0"/>
                      </a:endParaRPr>
                    </a:p>
                  </a:txBody>
                  <a:tcPr marL="9340" marR="9340" marT="9340" marB="0" anchor="b"/>
                </a:tc>
              </a:tr>
              <a:tr h="169457">
                <a:tc>
                  <a:txBody>
                    <a:bodyPr/>
                    <a:lstStyle/>
                    <a:p>
                      <a:pPr algn="r" fontAlgn="b"/>
                      <a:r>
                        <a:rPr lang="en-US" sz="1100" u="none" strike="noStrike">
                          <a:effectLst/>
                          <a:latin typeface="Arial Mon" pitchFamily="34" charset="0"/>
                          <a:cs typeface="Arial" pitchFamily="34" charset="0"/>
                        </a:rPr>
                        <a:t>15</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l" fontAlgn="b"/>
                      <a:r>
                        <a:rPr lang="en-US" sz="1000" u="none" strike="noStrike">
                          <a:effectLst/>
                          <a:latin typeface="Arial Mon" pitchFamily="34" charset="0"/>
                          <a:cs typeface="Arial" pitchFamily="34" charset="0"/>
                        </a:rPr>
                        <a:t>Óâñ</a:t>
                      </a:r>
                      <a:endParaRPr lang="en-US" sz="10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243</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0.31</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151</a:t>
                      </a:r>
                      <a:endParaRPr lang="en-US" sz="11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1.30</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4</a:t>
                      </a:r>
                      <a:endParaRPr lang="en-US" sz="11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dirty="0">
                          <a:effectLst/>
                          <a:latin typeface="Arial Mon" pitchFamily="34" charset="0"/>
                          <a:cs typeface="Arial" pitchFamily="34" charset="0"/>
                        </a:rPr>
                        <a:t>1.18</a:t>
                      </a:r>
                      <a:endParaRPr lang="en-US" sz="1100" b="1" i="0" u="none" strike="noStrike" dirty="0">
                        <a:solidFill>
                          <a:srgbClr val="000000"/>
                        </a:solidFill>
                        <a:effectLst/>
                        <a:latin typeface="Arial Mon" pitchFamily="34" charset="0"/>
                        <a:cs typeface="Arial" pitchFamily="34" charset="0"/>
                      </a:endParaRPr>
                    </a:p>
                  </a:txBody>
                  <a:tcPr marL="9340" marR="9340" marT="9340" marB="0" anchor="b"/>
                </a:tc>
              </a:tr>
              <a:tr h="169457">
                <a:tc>
                  <a:txBody>
                    <a:bodyPr/>
                    <a:lstStyle/>
                    <a:p>
                      <a:pPr algn="r" fontAlgn="b"/>
                      <a:r>
                        <a:rPr lang="en-US" sz="1100" u="none" strike="noStrike">
                          <a:effectLst/>
                          <a:latin typeface="Arial Mon" pitchFamily="34" charset="0"/>
                          <a:cs typeface="Arial" pitchFamily="34" charset="0"/>
                        </a:rPr>
                        <a:t>16</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l" fontAlgn="b"/>
                      <a:r>
                        <a:rPr lang="en-US" sz="1000" u="none" strike="noStrike">
                          <a:effectLst/>
                          <a:latin typeface="Arial Mon" pitchFamily="34" charset="0"/>
                          <a:cs typeface="Arial" pitchFamily="34" charset="0"/>
                        </a:rPr>
                        <a:t>Õîâä</a:t>
                      </a:r>
                      <a:endParaRPr lang="en-US" sz="10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212</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0.27</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154</a:t>
                      </a:r>
                      <a:endParaRPr lang="en-US" sz="11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1.32</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1</a:t>
                      </a:r>
                      <a:endParaRPr lang="en-US" sz="11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dirty="0">
                          <a:effectLst/>
                          <a:latin typeface="Arial Mon" pitchFamily="34" charset="0"/>
                          <a:cs typeface="Arial" pitchFamily="34" charset="0"/>
                        </a:rPr>
                        <a:t>0.29</a:t>
                      </a:r>
                      <a:endParaRPr lang="en-US" sz="1100" b="1" i="0" u="none" strike="noStrike" dirty="0">
                        <a:solidFill>
                          <a:srgbClr val="000000"/>
                        </a:solidFill>
                        <a:effectLst/>
                        <a:latin typeface="Arial Mon" pitchFamily="34" charset="0"/>
                        <a:cs typeface="Arial" pitchFamily="34" charset="0"/>
                      </a:endParaRPr>
                    </a:p>
                  </a:txBody>
                  <a:tcPr marL="9340" marR="9340" marT="9340" marB="0" anchor="b"/>
                </a:tc>
              </a:tr>
              <a:tr h="169457">
                <a:tc>
                  <a:txBody>
                    <a:bodyPr/>
                    <a:lstStyle/>
                    <a:p>
                      <a:pPr algn="r" fontAlgn="b"/>
                      <a:r>
                        <a:rPr lang="en-US" sz="1100" u="none" strike="noStrike">
                          <a:effectLst/>
                          <a:latin typeface="Arial Mon" pitchFamily="34" charset="0"/>
                          <a:cs typeface="Arial" pitchFamily="34" charset="0"/>
                        </a:rPr>
                        <a:t>17</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l" fontAlgn="b"/>
                      <a:r>
                        <a:rPr lang="en-US" sz="1000" u="none" strike="noStrike">
                          <a:effectLst/>
                          <a:latin typeface="Arial Mon" pitchFamily="34" charset="0"/>
                          <a:cs typeface="Arial" pitchFamily="34" charset="0"/>
                        </a:rPr>
                        <a:t>Õºâñãºë</a:t>
                      </a:r>
                      <a:endParaRPr lang="en-US" sz="10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398</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0.52</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198</a:t>
                      </a:r>
                      <a:endParaRPr lang="en-US" sz="11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1.70</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3</a:t>
                      </a:r>
                      <a:endParaRPr lang="en-US" sz="11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dirty="0">
                          <a:effectLst/>
                          <a:latin typeface="Arial Mon" pitchFamily="34" charset="0"/>
                          <a:cs typeface="Arial" pitchFamily="34" charset="0"/>
                        </a:rPr>
                        <a:t>0.88</a:t>
                      </a:r>
                      <a:endParaRPr lang="en-US" sz="1100" b="1" i="0" u="none" strike="noStrike" dirty="0">
                        <a:solidFill>
                          <a:srgbClr val="000000"/>
                        </a:solidFill>
                        <a:effectLst/>
                        <a:latin typeface="Arial Mon" pitchFamily="34" charset="0"/>
                        <a:cs typeface="Arial" pitchFamily="34" charset="0"/>
                      </a:endParaRPr>
                    </a:p>
                  </a:txBody>
                  <a:tcPr marL="9340" marR="9340" marT="9340" marB="0" anchor="b"/>
                </a:tc>
              </a:tr>
              <a:tr h="169457">
                <a:tc>
                  <a:txBody>
                    <a:bodyPr/>
                    <a:lstStyle/>
                    <a:p>
                      <a:pPr algn="r" fontAlgn="b"/>
                      <a:r>
                        <a:rPr lang="en-US" sz="1100" u="none" strike="noStrike">
                          <a:effectLst/>
                          <a:latin typeface="Arial Mon" pitchFamily="34" charset="0"/>
                          <a:cs typeface="Arial" pitchFamily="34" charset="0"/>
                        </a:rPr>
                        <a:t>18</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l" fontAlgn="b"/>
                      <a:r>
                        <a:rPr lang="en-US" sz="1000" u="none" strike="noStrike">
                          <a:effectLst/>
                          <a:latin typeface="Arial Mon" pitchFamily="34" charset="0"/>
                          <a:cs typeface="Arial" pitchFamily="34" charset="0"/>
                        </a:rPr>
                        <a:t>Õýíòèé</a:t>
                      </a:r>
                      <a:endParaRPr lang="en-US" sz="10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428</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0.55</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219</a:t>
                      </a:r>
                      <a:endParaRPr lang="en-US" sz="11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1.88</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5</a:t>
                      </a:r>
                      <a:endParaRPr lang="en-US" sz="11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dirty="0">
                          <a:effectLst/>
                          <a:latin typeface="Arial Mon" pitchFamily="34" charset="0"/>
                          <a:cs typeface="Arial" pitchFamily="34" charset="0"/>
                        </a:rPr>
                        <a:t>1.47</a:t>
                      </a:r>
                      <a:endParaRPr lang="en-US" sz="1100" b="1" i="0" u="none" strike="noStrike" dirty="0">
                        <a:solidFill>
                          <a:srgbClr val="000000"/>
                        </a:solidFill>
                        <a:effectLst/>
                        <a:latin typeface="Arial Mon" pitchFamily="34" charset="0"/>
                        <a:cs typeface="Arial" pitchFamily="34" charset="0"/>
                      </a:endParaRPr>
                    </a:p>
                  </a:txBody>
                  <a:tcPr marL="9340" marR="9340" marT="9340" marB="0" anchor="b"/>
                </a:tc>
              </a:tr>
              <a:tr h="169457">
                <a:tc>
                  <a:txBody>
                    <a:bodyPr/>
                    <a:lstStyle/>
                    <a:p>
                      <a:pPr algn="r" fontAlgn="b"/>
                      <a:r>
                        <a:rPr lang="en-US" sz="1100" u="none" strike="noStrike">
                          <a:effectLst/>
                          <a:latin typeface="Arial Mon" pitchFamily="34" charset="0"/>
                          <a:cs typeface="Arial" pitchFamily="34" charset="0"/>
                        </a:rPr>
                        <a:t>19</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l" fontAlgn="b"/>
                      <a:r>
                        <a:rPr lang="en-US" sz="1000" u="none" strike="noStrike">
                          <a:effectLst/>
                          <a:latin typeface="Arial Mon" pitchFamily="34" charset="0"/>
                          <a:cs typeface="Arial" pitchFamily="34" charset="0"/>
                        </a:rPr>
                        <a:t>Äàðõàí</a:t>
                      </a:r>
                      <a:endParaRPr lang="en-US" sz="10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591</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0.77</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161</a:t>
                      </a:r>
                      <a:endParaRPr lang="en-US" sz="11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1.38</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9</a:t>
                      </a:r>
                      <a:endParaRPr lang="en-US" sz="11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dirty="0">
                          <a:effectLst/>
                          <a:latin typeface="Arial Mon" pitchFamily="34" charset="0"/>
                          <a:cs typeface="Arial" pitchFamily="34" charset="0"/>
                        </a:rPr>
                        <a:t>2.65</a:t>
                      </a:r>
                      <a:endParaRPr lang="en-US" sz="1100" b="1" i="0" u="none" strike="noStrike" dirty="0">
                        <a:solidFill>
                          <a:srgbClr val="000000"/>
                        </a:solidFill>
                        <a:effectLst/>
                        <a:latin typeface="Arial Mon" pitchFamily="34" charset="0"/>
                        <a:cs typeface="Arial" pitchFamily="34" charset="0"/>
                      </a:endParaRPr>
                    </a:p>
                  </a:txBody>
                  <a:tcPr marL="9340" marR="9340" marT="9340" marB="0" anchor="b"/>
                </a:tc>
              </a:tr>
              <a:tr h="169457">
                <a:tc>
                  <a:txBody>
                    <a:bodyPr/>
                    <a:lstStyle/>
                    <a:p>
                      <a:pPr algn="r" fontAlgn="b"/>
                      <a:r>
                        <a:rPr lang="en-US" sz="1100" u="none" strike="noStrike">
                          <a:effectLst/>
                          <a:latin typeface="Arial Mon" pitchFamily="34" charset="0"/>
                          <a:cs typeface="Arial" pitchFamily="34" charset="0"/>
                        </a:rPr>
                        <a:t>20</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l" fontAlgn="b"/>
                      <a:r>
                        <a:rPr lang="en-US" sz="1000" u="none" strike="noStrike">
                          <a:effectLst/>
                          <a:latin typeface="Arial Mon" pitchFamily="34" charset="0"/>
                          <a:cs typeface="Arial" pitchFamily="34" charset="0"/>
                        </a:rPr>
                        <a:t>Óëààíáààòàð</a:t>
                      </a:r>
                      <a:endParaRPr lang="en-US" sz="10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68669</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b="1" u="none" strike="noStrike" dirty="0">
                          <a:solidFill>
                            <a:srgbClr val="C00000"/>
                          </a:solidFill>
                          <a:effectLst/>
                          <a:latin typeface="Arial Mon" pitchFamily="34" charset="0"/>
                          <a:cs typeface="Arial" pitchFamily="34" charset="0"/>
                        </a:rPr>
                        <a:t>88.99</a:t>
                      </a:r>
                      <a:endParaRPr lang="en-US" sz="1100" b="1" i="0" u="none" strike="noStrike" dirty="0">
                        <a:solidFill>
                          <a:srgbClr val="C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dirty="0">
                          <a:effectLst/>
                          <a:latin typeface="Arial Mon" pitchFamily="34" charset="0"/>
                          <a:cs typeface="Arial" pitchFamily="34" charset="0"/>
                        </a:rPr>
                        <a:t>7687</a:t>
                      </a:r>
                      <a:endParaRPr lang="en-US" sz="1100" b="0" i="0" u="none" strike="noStrike" dirty="0">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b="1" u="none" strike="noStrike" dirty="0">
                          <a:solidFill>
                            <a:srgbClr val="C00000"/>
                          </a:solidFill>
                          <a:effectLst/>
                          <a:latin typeface="Arial Mon" pitchFamily="34" charset="0"/>
                          <a:cs typeface="Arial" pitchFamily="34" charset="0"/>
                        </a:rPr>
                        <a:t>65.97</a:t>
                      </a:r>
                      <a:endParaRPr lang="en-US" sz="1100" b="1" i="0" u="none" strike="noStrike" dirty="0">
                        <a:solidFill>
                          <a:srgbClr val="C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dirty="0">
                          <a:effectLst/>
                          <a:latin typeface="Arial Mon" pitchFamily="34" charset="0"/>
                          <a:cs typeface="Arial" pitchFamily="34" charset="0"/>
                        </a:rPr>
                        <a:t>251</a:t>
                      </a:r>
                      <a:endParaRPr lang="en-US" sz="1100" b="0" i="0" u="none" strike="noStrike" dirty="0">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b="1" u="none" strike="noStrike" dirty="0">
                          <a:solidFill>
                            <a:srgbClr val="C00000"/>
                          </a:solidFill>
                          <a:effectLst/>
                          <a:latin typeface="Arial Mon" pitchFamily="34" charset="0"/>
                          <a:cs typeface="Arial" pitchFamily="34" charset="0"/>
                        </a:rPr>
                        <a:t>73.82</a:t>
                      </a:r>
                      <a:endParaRPr lang="en-US" sz="1100" b="1" i="0" u="none" strike="noStrike" dirty="0">
                        <a:solidFill>
                          <a:srgbClr val="C00000"/>
                        </a:solidFill>
                        <a:effectLst/>
                        <a:latin typeface="Arial Mon" pitchFamily="34" charset="0"/>
                        <a:cs typeface="Arial" pitchFamily="34" charset="0"/>
                      </a:endParaRPr>
                    </a:p>
                  </a:txBody>
                  <a:tcPr marL="9340" marR="9340" marT="9340" marB="0" anchor="b"/>
                </a:tc>
              </a:tr>
              <a:tr h="169457">
                <a:tc>
                  <a:txBody>
                    <a:bodyPr/>
                    <a:lstStyle/>
                    <a:p>
                      <a:pPr algn="r" fontAlgn="b"/>
                      <a:r>
                        <a:rPr lang="en-US" sz="1100" u="none" strike="noStrike">
                          <a:effectLst/>
                          <a:latin typeface="Arial Mon" pitchFamily="34" charset="0"/>
                          <a:cs typeface="Arial" pitchFamily="34" charset="0"/>
                        </a:rPr>
                        <a:t>21</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l" fontAlgn="b"/>
                      <a:r>
                        <a:rPr lang="en-US" sz="1000" u="none" strike="noStrike">
                          <a:effectLst/>
                          <a:latin typeface="Arial Mon" pitchFamily="34" charset="0"/>
                          <a:cs typeface="Arial" pitchFamily="34" charset="0"/>
                        </a:rPr>
                        <a:t>Îðõîí</a:t>
                      </a:r>
                      <a:endParaRPr lang="en-US" sz="10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491</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0.64</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190</a:t>
                      </a:r>
                      <a:endParaRPr lang="en-US" sz="11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1.63</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2</a:t>
                      </a:r>
                      <a:endParaRPr lang="en-US" sz="11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dirty="0">
                          <a:effectLst/>
                          <a:latin typeface="Arial Mon" pitchFamily="34" charset="0"/>
                          <a:cs typeface="Arial" pitchFamily="34" charset="0"/>
                        </a:rPr>
                        <a:t>0.59</a:t>
                      </a:r>
                      <a:endParaRPr lang="en-US" sz="1100" b="1" i="0" u="none" strike="noStrike" dirty="0">
                        <a:solidFill>
                          <a:srgbClr val="000000"/>
                        </a:solidFill>
                        <a:effectLst/>
                        <a:latin typeface="Arial Mon" pitchFamily="34" charset="0"/>
                        <a:cs typeface="Arial" pitchFamily="34" charset="0"/>
                      </a:endParaRPr>
                    </a:p>
                  </a:txBody>
                  <a:tcPr marL="9340" marR="9340" marT="9340" marB="0" anchor="b"/>
                </a:tc>
              </a:tr>
              <a:tr h="169457">
                <a:tc>
                  <a:txBody>
                    <a:bodyPr/>
                    <a:lstStyle/>
                    <a:p>
                      <a:pPr algn="r" fontAlgn="b"/>
                      <a:r>
                        <a:rPr lang="en-US" sz="1100" u="none" strike="noStrike">
                          <a:effectLst/>
                          <a:latin typeface="Arial Mon" pitchFamily="34" charset="0"/>
                          <a:cs typeface="Arial" pitchFamily="34" charset="0"/>
                        </a:rPr>
                        <a:t>22</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l" fontAlgn="b"/>
                      <a:r>
                        <a:rPr lang="mn-MN" sz="1000" u="none" strike="noStrike">
                          <a:effectLst/>
                          <a:latin typeface="Arial Mon" pitchFamily="34" charset="0"/>
                          <a:cs typeface="Arial" pitchFamily="34" charset="0"/>
                        </a:rPr>
                        <a:t>Говьсүмбэр</a:t>
                      </a:r>
                      <a:endParaRPr lang="mn-MN" sz="10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157</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0.20</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56</a:t>
                      </a:r>
                      <a:endParaRPr lang="en-US" sz="11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0.48</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1</a:t>
                      </a:r>
                      <a:endParaRPr lang="en-US" sz="1100" b="0"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dirty="0">
                          <a:effectLst/>
                          <a:latin typeface="Arial Mon" pitchFamily="34" charset="0"/>
                          <a:cs typeface="Arial" pitchFamily="34" charset="0"/>
                        </a:rPr>
                        <a:t>0.29</a:t>
                      </a:r>
                      <a:endParaRPr lang="en-US" sz="1100" b="1" i="0" u="none" strike="noStrike" dirty="0">
                        <a:solidFill>
                          <a:srgbClr val="000000"/>
                        </a:solidFill>
                        <a:effectLst/>
                        <a:latin typeface="Arial Mon" pitchFamily="34" charset="0"/>
                        <a:cs typeface="Arial" pitchFamily="34" charset="0"/>
                      </a:endParaRPr>
                    </a:p>
                  </a:txBody>
                  <a:tcPr marL="9340" marR="9340" marT="9340" marB="0" anchor="b"/>
                </a:tc>
              </a:tr>
              <a:tr h="169457">
                <a:tc gridSpan="2">
                  <a:txBody>
                    <a:bodyPr/>
                    <a:lstStyle/>
                    <a:p>
                      <a:pPr algn="ctr" fontAlgn="b"/>
                      <a:r>
                        <a:rPr lang="mn-MN" sz="1100" u="none" strike="noStrike">
                          <a:effectLst/>
                          <a:latin typeface="Arial Mon" pitchFamily="34" charset="0"/>
                          <a:cs typeface="Arial" pitchFamily="34" charset="0"/>
                        </a:rPr>
                        <a:t>Нийт</a:t>
                      </a:r>
                      <a:endParaRPr lang="mn-MN" sz="1100" b="0" i="0" u="none" strike="noStrike">
                        <a:solidFill>
                          <a:srgbClr val="000000"/>
                        </a:solidFill>
                        <a:effectLst/>
                        <a:latin typeface="Arial Mon" pitchFamily="34" charset="0"/>
                        <a:cs typeface="Arial" pitchFamily="34" charset="0"/>
                      </a:endParaRPr>
                    </a:p>
                  </a:txBody>
                  <a:tcPr marL="9340" marR="9340" marT="9340" marB="0" anchor="b"/>
                </a:tc>
                <a:tc hMerge="1">
                  <a:txBody>
                    <a:bodyPr/>
                    <a:lstStyle/>
                    <a:p>
                      <a:endParaRPr lang="en-US"/>
                    </a:p>
                  </a:txBody>
                  <a:tcPr/>
                </a:tc>
                <a:tc>
                  <a:txBody>
                    <a:bodyPr/>
                    <a:lstStyle/>
                    <a:p>
                      <a:pPr algn="r" fontAlgn="b"/>
                      <a:r>
                        <a:rPr lang="en-US" sz="1100" u="none" strike="noStrike">
                          <a:effectLst/>
                          <a:latin typeface="Arial Mon" pitchFamily="34" charset="0"/>
                          <a:cs typeface="Arial" pitchFamily="34" charset="0"/>
                        </a:rPr>
                        <a:t>77169</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100</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11653</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100</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a:effectLst/>
                          <a:latin typeface="Arial Mon" pitchFamily="34" charset="0"/>
                          <a:cs typeface="Arial" pitchFamily="34" charset="0"/>
                        </a:rPr>
                        <a:t>340</a:t>
                      </a:r>
                      <a:endParaRPr lang="en-US" sz="1100" b="1" i="0" u="none" strike="noStrike">
                        <a:solidFill>
                          <a:srgbClr val="000000"/>
                        </a:solidFill>
                        <a:effectLst/>
                        <a:latin typeface="Arial Mon" pitchFamily="34" charset="0"/>
                        <a:cs typeface="Arial" pitchFamily="34" charset="0"/>
                      </a:endParaRPr>
                    </a:p>
                  </a:txBody>
                  <a:tcPr marL="9340" marR="9340" marT="9340" marB="0" anchor="b"/>
                </a:tc>
                <a:tc>
                  <a:txBody>
                    <a:bodyPr/>
                    <a:lstStyle/>
                    <a:p>
                      <a:pPr algn="r" fontAlgn="b"/>
                      <a:r>
                        <a:rPr lang="en-US" sz="1100" u="none" strike="noStrike" dirty="0">
                          <a:effectLst/>
                          <a:latin typeface="Arial Mon" pitchFamily="34" charset="0"/>
                          <a:cs typeface="Arial" pitchFamily="34" charset="0"/>
                        </a:rPr>
                        <a:t>100</a:t>
                      </a:r>
                      <a:endParaRPr lang="en-US" sz="1100" b="1" i="0" u="none" strike="noStrike" dirty="0">
                        <a:solidFill>
                          <a:srgbClr val="000000"/>
                        </a:solidFill>
                        <a:effectLst/>
                        <a:latin typeface="Arial Mon" pitchFamily="34" charset="0"/>
                        <a:cs typeface="Arial" pitchFamily="34" charset="0"/>
                      </a:endParaRPr>
                    </a:p>
                  </a:txBody>
                  <a:tcPr marL="9340" marR="9340" marT="9340" marB="0" anchor="b"/>
                </a:tc>
              </a:tr>
            </a:tbl>
          </a:graphicData>
        </a:graphic>
      </p:graphicFrame>
      <p:sp>
        <p:nvSpPr>
          <p:cNvPr id="6" name="Rectangle 5"/>
          <p:cNvSpPr/>
          <p:nvPr/>
        </p:nvSpPr>
        <p:spPr>
          <a:xfrm>
            <a:off x="206829" y="5753648"/>
            <a:ext cx="8218714" cy="830997"/>
          </a:xfrm>
          <a:prstGeom prst="rect">
            <a:avLst/>
          </a:prstGeom>
        </p:spPr>
        <p:txBody>
          <a:bodyPr wrap="square">
            <a:spAutoFit/>
          </a:bodyPr>
          <a:lstStyle/>
          <a:p>
            <a:pPr algn="just"/>
            <a:r>
              <a:rPr lang="mn-MN" sz="1600" dirty="0" smtClean="0">
                <a:latin typeface="Arial" pitchFamily="34" charset="0"/>
                <a:cs typeface="Arial" pitchFamily="34" charset="0"/>
              </a:rPr>
              <a:t>2012 онд яаралтай тусламж авсан үйлчлүүлэгчдийн 11%, эмнэлэгт хэвтэж эмчлүүлэгчдийн 34%, нас баралтын 26,2%-ийг  хөдөө орон нутгийн харьяа иргэд эзэлсэн байна.</a:t>
            </a:r>
            <a:endParaRPr lang="en-US" sz="1600" dirty="0">
              <a:latin typeface="Arial Mon" pitchFamily="34" charset="0"/>
              <a:cs typeface="Arial" pitchFamily="34" charset="0"/>
            </a:endParaRPr>
          </a:p>
        </p:txBody>
      </p:sp>
    </p:spTree>
    <p:extLst>
      <p:ext uri="{BB962C8B-B14F-4D97-AF65-F5344CB8AC3E}">
        <p14:creationId xmlns:p14="http://schemas.microsoft.com/office/powerpoint/2010/main" xmlns="" val="6548077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xmlns="" val="1056459646"/>
              </p:ext>
            </p:extLst>
          </p:nvPr>
        </p:nvGraphicFramePr>
        <p:xfrm>
          <a:off x="457200" y="1219200"/>
          <a:ext cx="7696199" cy="4191002"/>
        </p:xfrm>
        <a:graphic>
          <a:graphicData uri="http://schemas.openxmlformats.org/drawingml/2006/table">
            <a:tbl>
              <a:tblPr>
                <a:tableStyleId>{5C22544A-7EE6-4342-B048-85BDC9FD1C3A}</a:tableStyleId>
              </a:tblPr>
              <a:tblGrid>
                <a:gridCol w="843419"/>
                <a:gridCol w="843419"/>
                <a:gridCol w="843419"/>
                <a:gridCol w="843419"/>
                <a:gridCol w="843419"/>
                <a:gridCol w="843419"/>
                <a:gridCol w="843419"/>
                <a:gridCol w="843419"/>
                <a:gridCol w="948847"/>
              </a:tblGrid>
              <a:tr h="236589">
                <a:tc gridSpan="9">
                  <a:txBody>
                    <a:bodyPr/>
                    <a:lstStyle/>
                    <a:p>
                      <a:pPr algn="ctr" fontAlgn="b"/>
                      <a:r>
                        <a:rPr lang="en-US" sz="1100" u="none" strike="noStrike" baseline="0" dirty="0">
                          <a:effectLst/>
                          <a:latin typeface="Arial Mon" pitchFamily="34" charset="0"/>
                        </a:rPr>
                        <a:t>ÃÑÑ¯Ò-</a:t>
                      </a:r>
                      <a:r>
                        <a:rPr lang="en-US" sz="1100" u="none" strike="noStrike" baseline="0" dirty="0" err="1">
                          <a:effectLst/>
                          <a:latin typeface="Arial Mon" pitchFamily="34" charset="0"/>
                        </a:rPr>
                        <a:t>èéí</a:t>
                      </a:r>
                      <a:r>
                        <a:rPr lang="en-US" sz="1100" u="none" strike="noStrike" baseline="0" dirty="0">
                          <a:effectLst/>
                          <a:latin typeface="Arial Mon" pitchFamily="34" charset="0"/>
                        </a:rPr>
                        <a:t> </a:t>
                      </a:r>
                      <a:r>
                        <a:rPr lang="en-US" sz="1100" u="none" strike="noStrike" baseline="0" dirty="0" err="1">
                          <a:effectLst/>
                          <a:latin typeface="Arial Mon" pitchFamily="34" charset="0"/>
                        </a:rPr>
                        <a:t>õ¿ëýýí</a:t>
                      </a:r>
                      <a:r>
                        <a:rPr lang="en-US" sz="1100" u="none" strike="noStrike" baseline="0" dirty="0">
                          <a:effectLst/>
                          <a:latin typeface="Arial Mon" pitchFamily="34" charset="0"/>
                        </a:rPr>
                        <a:t> </a:t>
                      </a:r>
                      <a:r>
                        <a:rPr lang="en-US" sz="1100" u="none" strike="noStrike" baseline="0" dirty="0" err="1">
                          <a:effectLst/>
                          <a:latin typeface="Arial Mon" pitchFamily="34" charset="0"/>
                        </a:rPr>
                        <a:t>àâàõ</a:t>
                      </a:r>
                      <a:r>
                        <a:rPr lang="en-US" sz="1100" u="none" strike="noStrike" baseline="0" dirty="0">
                          <a:effectLst/>
                          <a:latin typeface="Arial Mon" pitchFamily="34" charset="0"/>
                        </a:rPr>
                        <a:t> </a:t>
                      </a:r>
                      <a:r>
                        <a:rPr lang="en-US" sz="1100" u="none" strike="noStrike" baseline="0" dirty="0" err="1">
                          <a:effectLst/>
                          <a:latin typeface="Arial Mon" pitchFamily="34" charset="0"/>
                        </a:rPr>
                        <a:t>ÿàðàëòàé</a:t>
                      </a:r>
                      <a:r>
                        <a:rPr lang="en-US" sz="1100" u="none" strike="noStrike" baseline="0" dirty="0">
                          <a:effectLst/>
                          <a:latin typeface="Arial Mon" pitchFamily="34" charset="0"/>
                        </a:rPr>
                        <a:t> </a:t>
                      </a:r>
                      <a:r>
                        <a:rPr lang="en-US" sz="1100" u="none" strike="noStrike" baseline="0" dirty="0" err="1">
                          <a:effectLst/>
                          <a:latin typeface="Arial Mon" pitchFamily="34" charset="0"/>
                        </a:rPr>
                        <a:t>òóñëàìæèéí</a:t>
                      </a:r>
                      <a:r>
                        <a:rPr lang="en-US" sz="1100" u="none" strike="noStrike" baseline="0" dirty="0">
                          <a:effectLst/>
                          <a:latin typeface="Arial Mon" pitchFamily="34" charset="0"/>
                        </a:rPr>
                        <a:t>  ¿</a:t>
                      </a:r>
                      <a:r>
                        <a:rPr lang="en-US" sz="1100" u="none" strike="noStrike" baseline="0" dirty="0" err="1">
                          <a:effectLst/>
                          <a:latin typeface="Arial Mon" pitchFamily="34" charset="0"/>
                        </a:rPr>
                        <a:t>çëýã</a:t>
                      </a:r>
                      <a:r>
                        <a:rPr lang="en-US" sz="1100" u="none" strike="noStrike" baseline="0" dirty="0">
                          <a:effectLst/>
                          <a:latin typeface="Arial Mon" pitchFamily="34" charset="0"/>
                        </a:rPr>
                        <a:t> /</a:t>
                      </a:r>
                      <a:r>
                        <a:rPr lang="en-US" sz="1100" u="none" strike="noStrike" baseline="0" dirty="0" err="1">
                          <a:effectLst/>
                          <a:latin typeface="Arial Mon" pitchFamily="34" charset="0"/>
                        </a:rPr>
                        <a:t>íàñíû</a:t>
                      </a:r>
                      <a:r>
                        <a:rPr lang="en-US" sz="1100" u="none" strike="noStrike" baseline="0" dirty="0">
                          <a:effectLst/>
                          <a:latin typeface="Arial Mon" pitchFamily="34" charset="0"/>
                        </a:rPr>
                        <a:t> </a:t>
                      </a:r>
                      <a:r>
                        <a:rPr lang="en-US" sz="1100" u="none" strike="noStrike" baseline="0" dirty="0" err="1">
                          <a:effectLst/>
                          <a:latin typeface="Arial Mon" pitchFamily="34" charset="0"/>
                        </a:rPr>
                        <a:t>á¿òöýýð</a:t>
                      </a:r>
                      <a:r>
                        <a:rPr lang="en-US" sz="1100" u="none" strike="noStrike" baseline="0" dirty="0">
                          <a:effectLst/>
                          <a:latin typeface="Arial Mon" pitchFamily="34" charset="0"/>
                        </a:rPr>
                        <a:t>/ </a:t>
                      </a:r>
                      <a:endParaRPr lang="en-US" sz="1100" b="1" i="0" u="none" strike="noStrike" baseline="0" dirty="0">
                        <a:effectLst/>
                        <a:latin typeface="Arial Mon" pitchFamily="34" charset="0"/>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36589">
                <a:tc>
                  <a:txBody>
                    <a:bodyPr/>
                    <a:lstStyle/>
                    <a:p>
                      <a:pPr algn="l" fontAlgn="b"/>
                      <a:endParaRPr lang="en-US" sz="1100" b="0" i="0" u="none" strike="noStrike" baseline="0">
                        <a:effectLst/>
                        <a:latin typeface="Arial Mon" pitchFamily="34" charset="0"/>
                      </a:endParaRPr>
                    </a:p>
                  </a:txBody>
                  <a:tcPr marL="9525" marR="9525" marT="9525" marB="0" anchor="b"/>
                </a:tc>
                <a:tc gridSpan="7">
                  <a:txBody>
                    <a:bodyPr/>
                    <a:lstStyle/>
                    <a:p>
                      <a:pPr algn="l" fontAlgn="b"/>
                      <a:r>
                        <a:rPr lang="en-US" sz="1100" u="none" strike="noStrike" baseline="0">
                          <a:effectLst/>
                          <a:latin typeface="Arial Mon" pitchFamily="34" charset="0"/>
                        </a:rPr>
                        <a:t>                 Number of emergency care by age group, 2008-2012</a:t>
                      </a:r>
                      <a:endParaRPr lang="en-US" sz="1100" b="1" i="0" u="none" strike="noStrike" baseline="0">
                        <a:effectLst/>
                        <a:latin typeface="Arial Mon" pitchFamily="34" charset="0"/>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baseline="0">
                        <a:effectLst/>
                        <a:latin typeface="Arial Mon" pitchFamily="34" charset="0"/>
                      </a:endParaRPr>
                    </a:p>
                  </a:txBody>
                  <a:tcPr marL="9525" marR="9525" marT="9525" marB="0" anchor="b"/>
                </a:tc>
              </a:tr>
              <a:tr h="464728">
                <a:tc>
                  <a:txBody>
                    <a:bodyPr/>
                    <a:lstStyle/>
                    <a:p>
                      <a:pPr algn="ctr" fontAlgn="b"/>
                      <a:r>
                        <a:rPr lang="en-US" sz="1100" u="none" strike="noStrike" baseline="0">
                          <a:effectLst/>
                          <a:latin typeface="Arial Mon" pitchFamily="34" charset="0"/>
                        </a:rPr>
                        <a:t>Íàñ</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1 íàñ õ¿ðòýë</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1-4 íàñ</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5-15 íàñ</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16-19 íàñ</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20-44 íàñ</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45-64 íàñ</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65-ñ äýýø</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Á¿ãä</a:t>
                      </a:r>
                      <a:endParaRPr lang="en-US" sz="1100" b="1" i="0" u="none" strike="noStrike" baseline="0">
                        <a:effectLst/>
                        <a:latin typeface="Arial Mon" pitchFamily="34" charset="0"/>
                      </a:endParaRPr>
                    </a:p>
                  </a:txBody>
                  <a:tcPr marL="9525" marR="9525" marT="9525" marB="0" anchor="b"/>
                </a:tc>
              </a:tr>
              <a:tr h="464728">
                <a:tc>
                  <a:txBody>
                    <a:bodyPr/>
                    <a:lstStyle/>
                    <a:p>
                      <a:pPr algn="ctr" fontAlgn="b"/>
                      <a:r>
                        <a:rPr lang="en-US" sz="1100" u="none" strike="noStrike" baseline="0">
                          <a:effectLst/>
                          <a:latin typeface="Arial Mon" pitchFamily="34" charset="0"/>
                        </a:rPr>
                        <a:t>2008</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584</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3619</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8260</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5681</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31028</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7887</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1662</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58721</a:t>
                      </a:r>
                      <a:endParaRPr lang="en-US" sz="1100" b="1" i="0" u="none" strike="noStrike" baseline="0">
                        <a:effectLst/>
                        <a:latin typeface="Arial Mon" pitchFamily="34" charset="0"/>
                      </a:endParaRPr>
                    </a:p>
                  </a:txBody>
                  <a:tcPr marL="9525" marR="9525" marT="9525" marB="0" anchor="b"/>
                </a:tc>
              </a:tr>
              <a:tr h="464728">
                <a:tc>
                  <a:txBody>
                    <a:bodyPr/>
                    <a:lstStyle/>
                    <a:p>
                      <a:pPr algn="ctr" fontAlgn="b"/>
                      <a:r>
                        <a:rPr lang="en-US" sz="1100" u="none" strike="noStrike" baseline="0">
                          <a:effectLst/>
                          <a:latin typeface="Arial Mon" pitchFamily="34" charset="0"/>
                        </a:rPr>
                        <a:t>2009</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642</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4400</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8588</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5126</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31662</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8860</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1859</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61137</a:t>
                      </a:r>
                      <a:endParaRPr lang="en-US" sz="1100" b="1" i="0" u="none" strike="noStrike" baseline="0">
                        <a:effectLst/>
                        <a:latin typeface="Arial Mon" pitchFamily="34" charset="0"/>
                      </a:endParaRPr>
                    </a:p>
                  </a:txBody>
                  <a:tcPr marL="9525" marR="9525" marT="9525" marB="0" anchor="b"/>
                </a:tc>
              </a:tr>
              <a:tr h="464728">
                <a:tc>
                  <a:txBody>
                    <a:bodyPr/>
                    <a:lstStyle/>
                    <a:p>
                      <a:pPr algn="ctr" fontAlgn="b"/>
                      <a:r>
                        <a:rPr lang="en-US" sz="1100" u="none" strike="noStrike" baseline="0">
                          <a:effectLst/>
                          <a:latin typeface="Arial Mon" pitchFamily="34" charset="0"/>
                        </a:rPr>
                        <a:t>2010</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850</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5774</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9599</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5492</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36690</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10387</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2286</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71078</a:t>
                      </a:r>
                      <a:endParaRPr lang="en-US" sz="1100" b="1" i="0" u="none" strike="noStrike" baseline="0">
                        <a:effectLst/>
                        <a:latin typeface="Arial Mon" pitchFamily="34" charset="0"/>
                      </a:endParaRPr>
                    </a:p>
                  </a:txBody>
                  <a:tcPr marL="9525" marR="9525" marT="9525" marB="0" anchor="b"/>
                </a:tc>
              </a:tr>
              <a:tr h="464728">
                <a:tc>
                  <a:txBody>
                    <a:bodyPr/>
                    <a:lstStyle/>
                    <a:p>
                      <a:pPr algn="ctr" fontAlgn="b"/>
                      <a:r>
                        <a:rPr lang="en-US" sz="1100" u="none" strike="noStrike" baseline="0">
                          <a:effectLst/>
                          <a:latin typeface="Arial Mon" pitchFamily="34" charset="0"/>
                        </a:rPr>
                        <a:t>2011</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696</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5789</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9449</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5087</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38043</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10966</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2105</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72135</a:t>
                      </a:r>
                      <a:endParaRPr lang="en-US" sz="1100" b="1" i="0" u="none" strike="noStrike" baseline="0">
                        <a:effectLst/>
                        <a:latin typeface="Arial Mon" pitchFamily="34" charset="0"/>
                      </a:endParaRPr>
                    </a:p>
                  </a:txBody>
                  <a:tcPr marL="9525" marR="9525" marT="9525" marB="0" anchor="b"/>
                </a:tc>
              </a:tr>
              <a:tr h="464728">
                <a:tc>
                  <a:txBody>
                    <a:bodyPr/>
                    <a:lstStyle/>
                    <a:p>
                      <a:pPr algn="ctr" fontAlgn="b"/>
                      <a:r>
                        <a:rPr lang="en-US" sz="1100" u="none" strike="noStrike" baseline="0">
                          <a:effectLst/>
                          <a:latin typeface="Arial Mon" pitchFamily="34" charset="0"/>
                        </a:rPr>
                        <a:t>2012</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764</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5847</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10405</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5576</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40577</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11544</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2456</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77169</a:t>
                      </a:r>
                      <a:endParaRPr lang="en-US" sz="1100" b="1" i="0" u="none" strike="noStrike" baseline="0">
                        <a:effectLst/>
                        <a:latin typeface="Arial Mon" pitchFamily="34" charset="0"/>
                      </a:endParaRPr>
                    </a:p>
                  </a:txBody>
                  <a:tcPr marL="9525" marR="9525" marT="9525" marB="0" anchor="b"/>
                </a:tc>
              </a:tr>
              <a:tr h="464728">
                <a:tc>
                  <a:txBody>
                    <a:bodyPr/>
                    <a:lstStyle/>
                    <a:p>
                      <a:pPr algn="ctr" fontAlgn="b"/>
                      <a:r>
                        <a:rPr lang="en-US" sz="1100" u="none" strike="noStrike" baseline="0">
                          <a:effectLst/>
                          <a:latin typeface="Arial Mon" pitchFamily="34" charset="0"/>
                        </a:rPr>
                        <a:t>Ä¿í</a:t>
                      </a:r>
                      <a:endParaRPr lang="en-US" sz="1100" b="1"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3536</a:t>
                      </a:r>
                      <a:endParaRPr lang="en-US" sz="1100" b="1"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25429</a:t>
                      </a:r>
                      <a:endParaRPr lang="en-US" sz="1100" b="1"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46301</a:t>
                      </a:r>
                      <a:endParaRPr lang="en-US" sz="1100" b="1"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26962</a:t>
                      </a:r>
                      <a:endParaRPr lang="en-US" sz="1100" b="1"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178000</a:t>
                      </a:r>
                      <a:endParaRPr lang="en-US" sz="1100" b="1"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49644</a:t>
                      </a:r>
                      <a:endParaRPr lang="en-US" sz="1100" b="1"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10368</a:t>
                      </a:r>
                      <a:endParaRPr lang="en-US" sz="1100" b="1"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340240</a:t>
                      </a:r>
                      <a:endParaRPr lang="en-US" sz="1100" b="1" i="0" u="none" strike="noStrike" baseline="0">
                        <a:effectLst/>
                        <a:latin typeface="Arial Mon" pitchFamily="34" charset="0"/>
                      </a:endParaRPr>
                    </a:p>
                  </a:txBody>
                  <a:tcPr marL="9525" marR="9525" marT="9525" marB="0" anchor="b"/>
                </a:tc>
              </a:tr>
              <a:tr h="464728">
                <a:tc>
                  <a:txBody>
                    <a:bodyPr/>
                    <a:lstStyle/>
                    <a:p>
                      <a:pPr algn="ctr" fontAlgn="b"/>
                      <a:r>
                        <a:rPr lang="en-US" sz="1100" u="none" strike="noStrike" baseline="0">
                          <a:effectLst/>
                          <a:latin typeface="Arial Mon" pitchFamily="34" charset="0"/>
                        </a:rPr>
                        <a:t>Õóâü</a:t>
                      </a:r>
                      <a:endParaRPr lang="en-US" sz="1100" b="1"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1.04</a:t>
                      </a:r>
                      <a:endParaRPr lang="en-US" sz="1100" b="1"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7.47</a:t>
                      </a:r>
                      <a:endParaRPr lang="en-US" sz="1100" b="1"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13.61</a:t>
                      </a:r>
                      <a:endParaRPr lang="en-US" sz="1100" b="1"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7.92</a:t>
                      </a:r>
                      <a:endParaRPr lang="en-US" sz="1100" b="1"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52.32</a:t>
                      </a:r>
                      <a:endParaRPr lang="en-US" sz="1100" b="1"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14.59</a:t>
                      </a:r>
                      <a:endParaRPr lang="en-US" sz="1100" b="1"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3.05</a:t>
                      </a:r>
                      <a:endParaRPr lang="en-US" sz="1100" b="1" i="0" u="none" strike="noStrike" baseline="0">
                        <a:effectLst/>
                        <a:latin typeface="Arial Mon" pitchFamily="34" charset="0"/>
                      </a:endParaRPr>
                    </a:p>
                  </a:txBody>
                  <a:tcPr marL="9525" marR="9525" marT="9525" marB="0" anchor="b"/>
                </a:tc>
                <a:tc>
                  <a:txBody>
                    <a:bodyPr/>
                    <a:lstStyle/>
                    <a:p>
                      <a:pPr algn="ctr" fontAlgn="b"/>
                      <a:r>
                        <a:rPr lang="en-US" sz="1100" u="none" strike="noStrike" baseline="0" dirty="0">
                          <a:effectLst/>
                          <a:latin typeface="Arial Mon" pitchFamily="34" charset="0"/>
                        </a:rPr>
                        <a:t>100</a:t>
                      </a:r>
                      <a:endParaRPr lang="en-US" sz="1100" b="1" i="0" u="none" strike="noStrike" baseline="0" dirty="0">
                        <a:effectLst/>
                        <a:latin typeface="Arial Mon" pitchFamily="34" charset="0"/>
                      </a:endParaRPr>
                    </a:p>
                  </a:txBody>
                  <a:tcPr marL="9525" marR="9525" marT="9525" marB="0" anchor="b"/>
                </a:tc>
              </a:tr>
            </a:tbl>
          </a:graphicData>
        </a:graphic>
      </p:graphicFrame>
      <p:sp>
        <p:nvSpPr>
          <p:cNvPr id="4" name="Title 1"/>
          <p:cNvSpPr>
            <a:spLocks noGrp="1"/>
          </p:cNvSpPr>
          <p:nvPr>
            <p:ph type="title"/>
          </p:nvPr>
        </p:nvSpPr>
        <p:spPr>
          <a:xfrm>
            <a:off x="381000" y="32657"/>
            <a:ext cx="7620000" cy="1143000"/>
          </a:xfrm>
        </p:spPr>
        <p:txBody>
          <a:bodyPr>
            <a:normAutofit/>
          </a:bodyPr>
          <a:lstStyle/>
          <a:p>
            <a:r>
              <a:rPr lang="mn-MN" sz="2800" dirty="0" smtClean="0">
                <a:latin typeface="Arial" pitchFamily="34" charset="0"/>
                <a:cs typeface="Arial" pitchFamily="34" charset="0"/>
              </a:rPr>
              <a:t>Хүлээн авах, яаралтай тусламжийн тасгийн үйл ажиллагаа – Насны бүтэц</a:t>
            </a:r>
            <a:endParaRPr lang="en-US" sz="2800" dirty="0">
              <a:latin typeface="Arial" pitchFamily="34" charset="0"/>
              <a:cs typeface="Arial" pitchFamily="34" charset="0"/>
            </a:endParaRPr>
          </a:p>
        </p:txBody>
      </p:sp>
      <p:sp>
        <p:nvSpPr>
          <p:cNvPr id="6" name="Rectangle 5"/>
          <p:cNvSpPr/>
          <p:nvPr/>
        </p:nvSpPr>
        <p:spPr>
          <a:xfrm>
            <a:off x="206829" y="5753648"/>
            <a:ext cx="8218714" cy="584775"/>
          </a:xfrm>
          <a:prstGeom prst="rect">
            <a:avLst/>
          </a:prstGeom>
        </p:spPr>
        <p:txBody>
          <a:bodyPr wrap="square">
            <a:spAutoFit/>
          </a:bodyPr>
          <a:lstStyle/>
          <a:p>
            <a:pPr algn="just"/>
            <a:r>
              <a:rPr lang="mn-MN" sz="1600" dirty="0" smtClean="0">
                <a:latin typeface="Arial" pitchFamily="34" charset="0"/>
                <a:cs typeface="Arial" pitchFamily="34" charset="0"/>
              </a:rPr>
              <a:t>Яаралтай тусламж авсан үйлчлүүлэгчдийн 52,3% 20-44 насныхан, 14,6% нь 45-64 насныхан, 13,6% нь 5-15 насныхан эзэлж байна.</a:t>
            </a:r>
            <a:endParaRPr lang="en-US" sz="1600" dirty="0">
              <a:latin typeface="Arial Mon" pitchFamily="34" charset="0"/>
              <a:cs typeface="Arial" pitchFamily="34" charset="0"/>
            </a:endParaRPr>
          </a:p>
        </p:txBody>
      </p:sp>
    </p:spTree>
    <p:extLst>
      <p:ext uri="{BB962C8B-B14F-4D97-AF65-F5344CB8AC3E}">
        <p14:creationId xmlns:p14="http://schemas.microsoft.com/office/powerpoint/2010/main" xmlns="" val="20360381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mn-MN" sz="2400" b="1" dirty="0" smtClean="0">
                <a:latin typeface="Arial" pitchFamily="34" charset="0"/>
                <a:cs typeface="Arial" pitchFamily="34" charset="0"/>
              </a:rPr>
              <a:t>ГССҮТөвд яаралтай тусламж авсан осол гэмтлийн шалтгаан, насны бүлгээр 2012 он</a:t>
            </a:r>
            <a:endParaRPr lang="en-US" sz="2400" b="1" dirty="0">
              <a:latin typeface="Arial" pitchFamily="34" charset="0"/>
              <a:cs typeface="Arial" pitchFamily="34"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4153942579"/>
              </p:ext>
            </p:extLst>
          </p:nvPr>
        </p:nvGraphicFramePr>
        <p:xfrm>
          <a:off x="228604" y="1447798"/>
          <a:ext cx="8153397" cy="5105401"/>
        </p:xfrm>
        <a:graphic>
          <a:graphicData uri="http://schemas.openxmlformats.org/drawingml/2006/table">
            <a:tbl>
              <a:tblPr/>
              <a:tblGrid>
                <a:gridCol w="723519"/>
                <a:gridCol w="418421"/>
                <a:gridCol w="418421"/>
                <a:gridCol w="418421"/>
                <a:gridCol w="418421"/>
                <a:gridCol w="418421"/>
                <a:gridCol w="418421"/>
                <a:gridCol w="514309"/>
                <a:gridCol w="418421"/>
                <a:gridCol w="418421"/>
                <a:gridCol w="418421"/>
                <a:gridCol w="476535"/>
                <a:gridCol w="499780"/>
                <a:gridCol w="476535"/>
                <a:gridCol w="418421"/>
                <a:gridCol w="418421"/>
                <a:gridCol w="418421"/>
                <a:gridCol w="441667"/>
              </a:tblGrid>
              <a:tr h="1876722">
                <a:tc>
                  <a:txBody>
                    <a:bodyPr/>
                    <a:lstStyle/>
                    <a:p>
                      <a:pPr algn="ctr" fontAlgn="b"/>
                      <a:r>
                        <a:rPr lang="en-US" sz="900" b="1" i="0" u="none" strike="noStrike">
                          <a:solidFill>
                            <a:schemeClr val="accent5">
                              <a:lumMod val="50000"/>
                            </a:schemeClr>
                          </a:solidFill>
                          <a:effectLst/>
                          <a:latin typeface="Arial"/>
                        </a:rPr>
                        <a:t>Îí</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Ýðýãòýé</a:t>
                      </a:r>
                    </a:p>
                  </a:txBody>
                  <a:tcPr marL="8153" marR="8153" marT="8153"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Ýìýãòýé</a:t>
                      </a:r>
                    </a:p>
                  </a:txBody>
                  <a:tcPr marL="8153" marR="8153" marT="8153"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0-15 íàñíû õ¿¿õýä</a:t>
                      </a:r>
                    </a:p>
                  </a:txBody>
                  <a:tcPr marL="8153" marR="8153" marT="8153"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Çàì òýýâðèéí îñîë  V00-V99</a:t>
                      </a:r>
                    </a:p>
                  </a:txBody>
                  <a:tcPr marL="8153" marR="8153" marT="8153"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Óíàëò W00-W19</a:t>
                      </a:r>
                    </a:p>
                  </a:txBody>
                  <a:tcPr marL="8153" marR="8153" marT="8153"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Àìüã¿é ìåõàíèê õ¿÷èíä ºðòºõ W20-W49</a:t>
                      </a:r>
                    </a:p>
                  </a:txBody>
                  <a:tcPr marL="8153" marR="8153" marT="8153"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Àìüòàé ìåõàíèê õ¿÷èíä ºðòºõ W50-W64 /íîõîéä õàçóóëàõ</a:t>
                      </a:r>
                    </a:p>
                  </a:txBody>
                  <a:tcPr marL="8153" marR="8153" marT="8153"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Óñàíä øóíãàõ áà æèâýõ  W65-W74</a:t>
                      </a:r>
                    </a:p>
                  </a:txBody>
                  <a:tcPr marL="8153" marR="8153" marT="8153"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Óòàà òîðòîã, ãàë äºëä ºðòºõ W85-X09</a:t>
                      </a:r>
                    </a:p>
                  </a:txBody>
                  <a:tcPr marL="8153" marR="8153" marT="8153"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Õàëóóí äóëààí áîäèñò ºðòºõ X10-X19</a:t>
                      </a:r>
                    </a:p>
                  </a:txBody>
                  <a:tcPr marL="8153" marR="8153" marT="8153"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Õîðò àìüòàí, óðãàìàëä ºðòºõ Õ20-Õ29</a:t>
                      </a:r>
                    </a:p>
                  </a:txBody>
                  <a:tcPr marL="8153" marR="8153" marT="8153"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Áàéãàëèéí õ¿÷èíä ºðòºõ /õºëäºõ, îñãîõ/ Õ30-Õ39</a:t>
                      </a:r>
                    </a:p>
                  </a:txBody>
                  <a:tcPr marL="8153" marR="8153" marT="8153"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Ñàíààòàéãààð ººðòºº ãýìòýë ó÷ðóóëàõ Õ60-Õ84</a:t>
                      </a:r>
                    </a:p>
                  </a:txBody>
                  <a:tcPr marL="8153" marR="8153" marT="8153"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Õ¿÷èðõèéëýë X85-Y09</a:t>
                      </a:r>
                    </a:p>
                  </a:txBody>
                  <a:tcPr marL="8153" marR="8153" marT="8153"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Òîäîðõîéëæ áîëîìã¿é øàëòãààíò îñîë Y10-Y34</a:t>
                      </a:r>
                    </a:p>
                  </a:txBody>
                  <a:tcPr marL="8153" marR="8153" marT="8153"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Íèéò îñîë ãýìòýë</a:t>
                      </a:r>
                    </a:p>
                  </a:txBody>
                  <a:tcPr marL="8153" marR="8153" marT="8153"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mn-MN" sz="900" b="1" i="0" u="none" strike="noStrike">
                          <a:solidFill>
                            <a:schemeClr val="accent5">
                              <a:lumMod val="50000"/>
                            </a:schemeClr>
                          </a:solidFill>
                          <a:effectLst/>
                          <a:latin typeface="Arial"/>
                        </a:rPr>
                        <a:t>Дүнгийн хувь</a:t>
                      </a:r>
                    </a:p>
                  </a:txBody>
                  <a:tcPr marL="8153" marR="8153" marT="8153"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9094">
                <a:tc>
                  <a:txBody>
                    <a:bodyPr/>
                    <a:lstStyle/>
                    <a:p>
                      <a:pPr algn="ctr" fontAlgn="b"/>
                      <a:r>
                        <a:rPr lang="en-US" sz="900" b="1" i="0" u="none" strike="noStrike">
                          <a:solidFill>
                            <a:schemeClr val="accent5">
                              <a:lumMod val="50000"/>
                            </a:schemeClr>
                          </a:solidFill>
                          <a:effectLst/>
                          <a:latin typeface="Arial"/>
                        </a:rPr>
                        <a:t>5 õ¿ðòýë</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3781</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2797</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6578</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456</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2367</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581</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462</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chemeClr val="accent5">
                              <a:lumMod val="50000"/>
                            </a:schemeClr>
                          </a:solidFill>
                          <a:effectLst/>
                          <a:latin typeface="Arial"/>
                        </a:rPr>
                        <a:t> </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28</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2379</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1</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16</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chemeClr val="accent5">
                              <a:lumMod val="50000"/>
                            </a:schemeClr>
                          </a:solidFill>
                          <a:effectLst/>
                          <a:latin typeface="Arial"/>
                        </a:rPr>
                        <a:t> </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95</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193</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6578</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8.52</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9094">
                <a:tc>
                  <a:txBody>
                    <a:bodyPr/>
                    <a:lstStyle/>
                    <a:p>
                      <a:pPr algn="ctr" fontAlgn="b"/>
                      <a:r>
                        <a:rPr lang="en-US" sz="900" b="1" i="0" u="none" strike="noStrike">
                          <a:solidFill>
                            <a:schemeClr val="accent5">
                              <a:lumMod val="50000"/>
                            </a:schemeClr>
                          </a:solidFill>
                          <a:effectLst/>
                          <a:latin typeface="Arial"/>
                        </a:rPr>
                        <a:t>5-14 íàñíû </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5961</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3208</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9169</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1567</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4669</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917</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895</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chemeClr val="accent5">
                              <a:lumMod val="50000"/>
                            </a:schemeClr>
                          </a:solidFill>
                          <a:effectLst/>
                          <a:latin typeface="Arial"/>
                        </a:rPr>
                        <a:t> </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14</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403</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1</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24</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chemeClr val="accent5">
                              <a:lumMod val="50000"/>
                            </a:schemeClr>
                          </a:solidFill>
                          <a:effectLst/>
                          <a:latin typeface="Arial"/>
                        </a:rPr>
                        <a:t> </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chemeClr val="accent5">
                              <a:lumMod val="50000"/>
                            </a:schemeClr>
                          </a:solidFill>
                          <a:effectLst/>
                          <a:latin typeface="Arial"/>
                        </a:rPr>
                        <a:t> </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679</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9169</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11.88</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9094">
                <a:tc>
                  <a:txBody>
                    <a:bodyPr/>
                    <a:lstStyle/>
                    <a:p>
                      <a:pPr algn="ctr" fontAlgn="b"/>
                      <a:r>
                        <a:rPr lang="en-US" sz="900" b="1" i="0" u="none" strike="noStrike">
                          <a:solidFill>
                            <a:schemeClr val="accent5">
                              <a:lumMod val="50000"/>
                            </a:schemeClr>
                          </a:solidFill>
                          <a:effectLst/>
                          <a:latin typeface="Arial"/>
                        </a:rPr>
                        <a:t>15-19</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4755</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2038</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chemeClr val="accent5">
                              <a:lumMod val="50000"/>
                            </a:schemeClr>
                          </a:solidFill>
                          <a:effectLst/>
                          <a:latin typeface="Arial"/>
                        </a:rPr>
                        <a:t> </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1013</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2829</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962</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249</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chemeClr val="accent5">
                              <a:lumMod val="50000"/>
                            </a:schemeClr>
                          </a:solidFill>
                          <a:effectLst/>
                          <a:latin typeface="Arial"/>
                        </a:rPr>
                        <a:t> </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27</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112</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chemeClr val="accent5">
                              <a:lumMod val="50000"/>
                            </a:schemeClr>
                          </a:solidFill>
                          <a:effectLst/>
                          <a:latin typeface="Arial"/>
                        </a:rPr>
                        <a:t> </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27</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57</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1414</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103</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6793</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8.80</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9094">
                <a:tc>
                  <a:txBody>
                    <a:bodyPr/>
                    <a:lstStyle/>
                    <a:p>
                      <a:pPr algn="ctr" fontAlgn="b"/>
                      <a:r>
                        <a:rPr lang="en-US" sz="900" b="1" i="0" u="none" strike="noStrike">
                          <a:solidFill>
                            <a:schemeClr val="accent5">
                              <a:lumMod val="50000"/>
                            </a:schemeClr>
                          </a:solidFill>
                          <a:effectLst/>
                          <a:latin typeface="Arial"/>
                        </a:rPr>
                        <a:t>20-29</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15361</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6256</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chemeClr val="accent5">
                              <a:lumMod val="50000"/>
                            </a:schemeClr>
                          </a:solidFill>
                          <a:effectLst/>
                          <a:latin typeface="Arial"/>
                        </a:rPr>
                        <a:t> </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3539</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5928</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3753</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554</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2</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73</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410</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chemeClr val="accent5">
                              <a:lumMod val="50000"/>
                            </a:schemeClr>
                          </a:solidFill>
                          <a:effectLst/>
                          <a:latin typeface="Arial"/>
                        </a:rPr>
                        <a:t> </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98</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208</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6689</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363</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21617</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28.01</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9094">
                <a:tc>
                  <a:txBody>
                    <a:bodyPr/>
                    <a:lstStyle/>
                    <a:p>
                      <a:pPr algn="ctr" fontAlgn="b"/>
                      <a:r>
                        <a:rPr lang="en-US" sz="900" b="1" i="0" u="none" strike="noStrike">
                          <a:solidFill>
                            <a:schemeClr val="accent5">
                              <a:lumMod val="50000"/>
                            </a:schemeClr>
                          </a:solidFill>
                          <a:effectLst/>
                          <a:latin typeface="Arial"/>
                        </a:rPr>
                        <a:t>30-39</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9000</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4781</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chemeClr val="accent5">
                              <a:lumMod val="50000"/>
                            </a:schemeClr>
                          </a:solidFill>
                          <a:effectLst/>
                          <a:latin typeface="Arial"/>
                        </a:rPr>
                        <a:t> </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2164</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4330</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2255</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493</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1</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57</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286</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chemeClr val="accent5">
                              <a:lumMod val="50000"/>
                            </a:schemeClr>
                          </a:solidFill>
                          <a:effectLst/>
                          <a:latin typeface="Arial"/>
                        </a:rPr>
                        <a:t> </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110</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62</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3693</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330</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13781</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17.86</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9094">
                <a:tc>
                  <a:txBody>
                    <a:bodyPr/>
                    <a:lstStyle/>
                    <a:p>
                      <a:pPr algn="ctr" fontAlgn="b"/>
                      <a:r>
                        <a:rPr lang="en-US" sz="900" b="1" i="0" u="none" strike="noStrike">
                          <a:solidFill>
                            <a:schemeClr val="accent5">
                              <a:lumMod val="50000"/>
                            </a:schemeClr>
                          </a:solidFill>
                          <a:effectLst/>
                          <a:latin typeface="Arial"/>
                        </a:rPr>
                        <a:t>40-49</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5578</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3823</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chemeClr val="accent5">
                              <a:lumMod val="50000"/>
                            </a:schemeClr>
                          </a:solidFill>
                          <a:effectLst/>
                          <a:latin typeface="Arial"/>
                        </a:rPr>
                        <a:t> </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1396</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3511</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1353</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468</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chemeClr val="accent5">
                              <a:lumMod val="50000"/>
                            </a:schemeClr>
                          </a:solidFill>
                          <a:effectLst/>
                          <a:latin typeface="Arial"/>
                        </a:rPr>
                        <a:t> </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35</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205</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1</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101</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24</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2058</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249</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9401</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12.18</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9094">
                <a:tc>
                  <a:txBody>
                    <a:bodyPr/>
                    <a:lstStyle/>
                    <a:p>
                      <a:pPr algn="ctr" fontAlgn="b"/>
                      <a:r>
                        <a:rPr lang="en-US" sz="900" b="1" i="0" u="none" strike="noStrike">
                          <a:solidFill>
                            <a:schemeClr val="accent5">
                              <a:lumMod val="50000"/>
                            </a:schemeClr>
                          </a:solidFill>
                          <a:effectLst/>
                          <a:latin typeface="Arial"/>
                        </a:rPr>
                        <a:t>50-59</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3047</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3009</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chemeClr val="accent5">
                              <a:lumMod val="50000"/>
                            </a:schemeClr>
                          </a:solidFill>
                          <a:effectLst/>
                          <a:latin typeface="Arial"/>
                        </a:rPr>
                        <a:t> </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922</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2858</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615</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411</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chemeClr val="accent5">
                              <a:lumMod val="50000"/>
                            </a:schemeClr>
                          </a:solidFill>
                          <a:effectLst/>
                          <a:latin typeface="Arial"/>
                        </a:rPr>
                        <a:t> </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15</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140</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chemeClr val="accent5">
                              <a:lumMod val="50000"/>
                            </a:schemeClr>
                          </a:solidFill>
                          <a:effectLst/>
                          <a:latin typeface="Arial"/>
                        </a:rPr>
                        <a:t> </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70</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2</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861</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0" i="0" u="none" strike="noStrike">
                          <a:solidFill>
                            <a:schemeClr val="accent5">
                              <a:lumMod val="50000"/>
                            </a:schemeClr>
                          </a:solidFill>
                          <a:effectLst/>
                          <a:latin typeface="Arial"/>
                        </a:rPr>
                        <a:t>162</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6056</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7.85</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9094">
                <a:tc>
                  <a:txBody>
                    <a:bodyPr/>
                    <a:lstStyle/>
                    <a:p>
                      <a:pPr algn="ctr" fontAlgn="b"/>
                      <a:r>
                        <a:rPr lang="en-US" sz="900" b="1" i="0" u="none" strike="noStrike">
                          <a:solidFill>
                            <a:schemeClr val="accent5">
                              <a:lumMod val="50000"/>
                            </a:schemeClr>
                          </a:solidFill>
                          <a:effectLst/>
                          <a:latin typeface="Arial"/>
                        </a:rPr>
                        <a:t>60-69</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chemeClr val="accent5">
                              <a:lumMod val="50000"/>
                            </a:schemeClr>
                          </a:solidFill>
                          <a:effectLst/>
                          <a:latin typeface="Arial"/>
                        </a:rPr>
                        <a:t>982</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chemeClr val="accent5">
                              <a:lumMod val="50000"/>
                            </a:schemeClr>
                          </a:solidFill>
                          <a:effectLst/>
                          <a:latin typeface="Arial"/>
                        </a:rPr>
                        <a:t>1182</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chemeClr val="accent5">
                              <a:lumMod val="50000"/>
                            </a:schemeClr>
                          </a:solidFill>
                          <a:effectLst/>
                          <a:latin typeface="Arial"/>
                        </a:rPr>
                        <a:t> </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chemeClr val="accent5">
                              <a:lumMod val="50000"/>
                            </a:schemeClr>
                          </a:solidFill>
                          <a:effectLst/>
                          <a:latin typeface="Arial"/>
                        </a:rPr>
                        <a:t>306</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chemeClr val="accent5">
                              <a:lumMod val="50000"/>
                            </a:schemeClr>
                          </a:solidFill>
                          <a:effectLst/>
                          <a:latin typeface="Arial"/>
                        </a:rPr>
                        <a:t>1225</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chemeClr val="accent5">
                              <a:lumMod val="50000"/>
                            </a:schemeClr>
                          </a:solidFill>
                          <a:effectLst/>
                          <a:latin typeface="Arial"/>
                        </a:rPr>
                        <a:t>156</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chemeClr val="accent5">
                              <a:lumMod val="50000"/>
                            </a:schemeClr>
                          </a:solidFill>
                          <a:effectLst/>
                          <a:latin typeface="Arial"/>
                        </a:rPr>
                        <a:t>152</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chemeClr val="accent5">
                              <a:lumMod val="50000"/>
                            </a:schemeClr>
                          </a:solidFill>
                          <a:effectLst/>
                          <a:latin typeface="Arial"/>
                        </a:rPr>
                        <a:t> </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chemeClr val="accent5">
                              <a:lumMod val="50000"/>
                            </a:schemeClr>
                          </a:solidFill>
                          <a:effectLst/>
                          <a:latin typeface="Arial"/>
                        </a:rPr>
                        <a:t>7</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chemeClr val="accent5">
                              <a:lumMod val="50000"/>
                            </a:schemeClr>
                          </a:solidFill>
                          <a:effectLst/>
                          <a:latin typeface="Arial"/>
                        </a:rPr>
                        <a:t>48</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chemeClr val="accent5">
                              <a:lumMod val="50000"/>
                            </a:schemeClr>
                          </a:solidFill>
                          <a:effectLst/>
                          <a:latin typeface="Arial"/>
                        </a:rPr>
                        <a:t> </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chemeClr val="accent5">
                              <a:lumMod val="50000"/>
                            </a:schemeClr>
                          </a:solidFill>
                          <a:effectLst/>
                          <a:latin typeface="Arial"/>
                        </a:rPr>
                        <a:t>12</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chemeClr val="accent5">
                              <a:lumMod val="50000"/>
                            </a:schemeClr>
                          </a:solidFill>
                          <a:effectLst/>
                          <a:latin typeface="Arial"/>
                        </a:rPr>
                        <a:t> </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chemeClr val="accent5">
                              <a:lumMod val="50000"/>
                            </a:schemeClr>
                          </a:solidFill>
                          <a:effectLst/>
                          <a:latin typeface="Arial"/>
                        </a:rPr>
                        <a:t>203</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chemeClr val="accent5">
                              <a:lumMod val="50000"/>
                            </a:schemeClr>
                          </a:solidFill>
                          <a:effectLst/>
                          <a:latin typeface="Arial"/>
                        </a:rPr>
                        <a:t>55</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2164</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2.80</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9094">
                <a:tc>
                  <a:txBody>
                    <a:bodyPr/>
                    <a:lstStyle/>
                    <a:p>
                      <a:pPr algn="l" fontAlgn="b"/>
                      <a:r>
                        <a:rPr lang="en-US" sz="900" b="1" i="0" u="none" strike="noStrike">
                          <a:solidFill>
                            <a:schemeClr val="accent5">
                              <a:lumMod val="50000"/>
                            </a:schemeClr>
                          </a:solidFill>
                          <a:effectLst/>
                          <a:latin typeface="Arial"/>
                        </a:rPr>
                        <a:t>70-ñ äýýø </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chemeClr val="accent5">
                              <a:lumMod val="50000"/>
                            </a:schemeClr>
                          </a:solidFill>
                          <a:effectLst/>
                          <a:latin typeface="Arial"/>
                        </a:rPr>
                        <a:t>671</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chemeClr val="accent5">
                              <a:lumMod val="50000"/>
                            </a:schemeClr>
                          </a:solidFill>
                          <a:effectLst/>
                          <a:latin typeface="Arial"/>
                        </a:rPr>
                        <a:t>939</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900" b="0" i="0" u="none" strike="noStrike">
                          <a:solidFill>
                            <a:schemeClr val="accent5">
                              <a:lumMod val="50000"/>
                            </a:schemeClr>
                          </a:solidFill>
                          <a:effectLst/>
                          <a:latin typeface="Arial"/>
                        </a:rPr>
                        <a:t> </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chemeClr val="accent5">
                              <a:lumMod val="50000"/>
                            </a:schemeClr>
                          </a:solidFill>
                          <a:effectLst/>
                          <a:latin typeface="Arial"/>
                        </a:rPr>
                        <a:t>183</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chemeClr val="accent5">
                              <a:lumMod val="50000"/>
                            </a:schemeClr>
                          </a:solidFill>
                          <a:effectLst/>
                          <a:latin typeface="Arial"/>
                        </a:rPr>
                        <a:t>1068</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chemeClr val="accent5">
                              <a:lumMod val="50000"/>
                            </a:schemeClr>
                          </a:solidFill>
                          <a:effectLst/>
                          <a:latin typeface="Arial"/>
                        </a:rPr>
                        <a:t>88</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chemeClr val="accent5">
                              <a:lumMod val="50000"/>
                            </a:schemeClr>
                          </a:solidFill>
                          <a:effectLst/>
                          <a:latin typeface="Arial"/>
                        </a:rPr>
                        <a:t>83</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chemeClr val="accent5">
                              <a:lumMod val="50000"/>
                            </a:schemeClr>
                          </a:solidFill>
                          <a:effectLst/>
                          <a:latin typeface="Arial"/>
                        </a:rPr>
                        <a:t>1</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chemeClr val="accent5">
                              <a:lumMod val="50000"/>
                            </a:schemeClr>
                          </a:solidFill>
                          <a:effectLst/>
                          <a:latin typeface="Arial"/>
                        </a:rPr>
                        <a:t>3</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chemeClr val="accent5">
                              <a:lumMod val="50000"/>
                            </a:schemeClr>
                          </a:solidFill>
                          <a:effectLst/>
                          <a:latin typeface="Arial"/>
                        </a:rPr>
                        <a:t>36</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chemeClr val="accent5">
                              <a:lumMod val="50000"/>
                            </a:schemeClr>
                          </a:solidFill>
                          <a:effectLst/>
                          <a:latin typeface="Arial"/>
                        </a:rPr>
                        <a:t> </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chemeClr val="accent5">
                              <a:lumMod val="50000"/>
                            </a:schemeClr>
                          </a:solidFill>
                          <a:effectLst/>
                          <a:latin typeface="Arial"/>
                        </a:rPr>
                        <a:t>2</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chemeClr val="accent5">
                              <a:lumMod val="50000"/>
                            </a:schemeClr>
                          </a:solidFill>
                          <a:effectLst/>
                          <a:latin typeface="Arial"/>
                        </a:rPr>
                        <a:t>1</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chemeClr val="accent5">
                              <a:lumMod val="50000"/>
                            </a:schemeClr>
                          </a:solidFill>
                          <a:effectLst/>
                          <a:latin typeface="Arial"/>
                        </a:rPr>
                        <a:t>102</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solidFill>
                            <a:schemeClr val="accent5">
                              <a:lumMod val="50000"/>
                            </a:schemeClr>
                          </a:solidFill>
                          <a:effectLst/>
                          <a:latin typeface="Arial"/>
                        </a:rPr>
                        <a:t>43</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1610</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2.09</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6833">
                <a:tc>
                  <a:txBody>
                    <a:bodyPr/>
                    <a:lstStyle/>
                    <a:p>
                      <a:pPr algn="l" fontAlgn="b"/>
                      <a:r>
                        <a:rPr lang="mn-MN" sz="900" b="1" i="0" u="none" strike="noStrike">
                          <a:solidFill>
                            <a:schemeClr val="accent5">
                              <a:lumMod val="50000"/>
                            </a:schemeClr>
                          </a:solidFill>
                          <a:effectLst/>
                          <a:latin typeface="Arial"/>
                        </a:rPr>
                        <a:t>Нийт</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48465</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27094</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15747</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11363</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26492</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10436</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3532</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3</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249</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3935</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3</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446</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353</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14810</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2079</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a:solidFill>
                            <a:schemeClr val="accent5">
                              <a:lumMod val="50000"/>
                            </a:schemeClr>
                          </a:solidFill>
                          <a:effectLst/>
                          <a:latin typeface="Arial"/>
                        </a:rPr>
                        <a:t>77169</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900" b="1" i="0" u="none" strike="noStrike" dirty="0">
                          <a:solidFill>
                            <a:schemeClr val="accent5">
                              <a:lumMod val="50000"/>
                            </a:schemeClr>
                          </a:solidFill>
                          <a:effectLst/>
                          <a:latin typeface="Arial"/>
                        </a:rPr>
                        <a:t>100</a:t>
                      </a:r>
                    </a:p>
                  </a:txBody>
                  <a:tcPr marL="8153" marR="8153" marT="81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xmlns="" val="30816170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143000"/>
          </a:xfrm>
        </p:spPr>
        <p:txBody>
          <a:bodyPr>
            <a:normAutofit/>
          </a:bodyPr>
          <a:lstStyle/>
          <a:p>
            <a:r>
              <a:rPr lang="mn-MN" sz="2800" dirty="0" smtClean="0">
                <a:latin typeface="Arial" pitchFamily="34" charset="0"/>
                <a:cs typeface="Arial" pitchFamily="34" charset="0"/>
              </a:rPr>
              <a:t>ҮЙЛ АЖИЛЛАГАА – ЭМЧИЛГЭЭ, ОНОШЛОГОО</a:t>
            </a:r>
            <a:endParaRPr lang="en-US" sz="28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mn-MN" sz="2400" dirty="0" smtClean="0">
                <a:latin typeface="Arial" pitchFamily="34" charset="0"/>
                <a:cs typeface="Arial" pitchFamily="34" charset="0"/>
              </a:rPr>
              <a:t>СТАЦИОНАРЫН ҮЙЛЧИЛГЭЭ – 420 ОР   - </a:t>
            </a:r>
            <a:r>
              <a:rPr lang="mn-MN" sz="2400" dirty="0" smtClean="0">
                <a:solidFill>
                  <a:srgbClr val="FF0000"/>
                </a:solidFill>
                <a:latin typeface="Arial" pitchFamily="34" charset="0"/>
                <a:cs typeface="Arial" pitchFamily="34" charset="0"/>
              </a:rPr>
              <a:t>11994</a:t>
            </a:r>
          </a:p>
          <a:p>
            <a:r>
              <a:rPr lang="mn-MN" sz="2400" dirty="0" smtClean="0">
                <a:latin typeface="Arial" pitchFamily="34" charset="0"/>
                <a:cs typeface="Arial" pitchFamily="34" charset="0"/>
              </a:rPr>
              <a:t>ХҮЛЭЭН АВАХ, ЯАРАЛТАЙ ТУСЛАМЖИЙН ТАСАГ – 24 ЦАГ  -  </a:t>
            </a:r>
            <a:r>
              <a:rPr lang="mn-MN" sz="2400" dirty="0" smtClean="0">
                <a:solidFill>
                  <a:srgbClr val="FF0000"/>
                </a:solidFill>
                <a:latin typeface="Arial" pitchFamily="34" charset="0"/>
                <a:cs typeface="Arial" pitchFamily="34" charset="0"/>
              </a:rPr>
              <a:t>77169</a:t>
            </a:r>
          </a:p>
          <a:p>
            <a:r>
              <a:rPr lang="mn-MN" sz="2400" dirty="0" smtClean="0">
                <a:latin typeface="Arial" pitchFamily="34" charset="0"/>
                <a:cs typeface="Arial" pitchFamily="34" charset="0"/>
              </a:rPr>
              <a:t>АМБУЛАТОРИ – 8 ЦАГ  - </a:t>
            </a:r>
            <a:r>
              <a:rPr lang="mn-MN" sz="2400" dirty="0" smtClean="0">
                <a:solidFill>
                  <a:srgbClr val="FF0000"/>
                </a:solidFill>
                <a:latin typeface="Arial" pitchFamily="34" charset="0"/>
                <a:cs typeface="Arial" pitchFamily="34" charset="0"/>
              </a:rPr>
              <a:t>21768</a:t>
            </a:r>
          </a:p>
          <a:p>
            <a:r>
              <a:rPr lang="mn-MN" sz="2400" dirty="0" smtClean="0">
                <a:latin typeface="Arial" pitchFamily="34" charset="0"/>
                <a:cs typeface="Arial" pitchFamily="34" charset="0"/>
              </a:rPr>
              <a:t>ПАРАКЛИНИК: </a:t>
            </a:r>
          </a:p>
          <a:p>
            <a:pPr algn="ctr"/>
            <a:r>
              <a:rPr lang="mn-MN" sz="2400" dirty="0" smtClean="0">
                <a:latin typeface="Arial" pitchFamily="34" charset="0"/>
                <a:cs typeface="Arial" pitchFamily="34" charset="0"/>
              </a:rPr>
              <a:t> Лаборатори </a:t>
            </a:r>
          </a:p>
          <a:p>
            <a:pPr algn="ctr"/>
            <a:r>
              <a:rPr lang="mn-MN" sz="2400" dirty="0" smtClean="0">
                <a:latin typeface="Arial" pitchFamily="34" charset="0"/>
                <a:cs typeface="Arial" pitchFamily="34" charset="0"/>
              </a:rPr>
              <a:t>Сэргээн засах эмчилгээ</a:t>
            </a:r>
          </a:p>
          <a:p>
            <a:pPr algn="ctr"/>
            <a:r>
              <a:rPr lang="mn-MN" sz="2400" dirty="0" smtClean="0">
                <a:latin typeface="Arial" pitchFamily="34" charset="0"/>
                <a:cs typeface="Arial" pitchFamily="34" charset="0"/>
              </a:rPr>
              <a:t>Дүрс оношилгоо</a:t>
            </a:r>
            <a:endParaRPr lang="en-US" sz="2400" dirty="0" smtClean="0">
              <a:latin typeface="Arial" pitchFamily="34" charset="0"/>
              <a:cs typeface="Arial" pitchFamily="34" charset="0"/>
            </a:endParaRPr>
          </a:p>
          <a:p>
            <a:endParaRPr lang="mn-MN" sz="2400" dirty="0" smtClean="0">
              <a:latin typeface="Arial" pitchFamily="34" charset="0"/>
              <a:cs typeface="Arial" pitchFamily="34" charset="0"/>
            </a:endParaRPr>
          </a:p>
        </p:txBody>
      </p:sp>
    </p:spTree>
    <p:extLst>
      <p:ext uri="{BB962C8B-B14F-4D97-AF65-F5344CB8AC3E}">
        <p14:creationId xmlns:p14="http://schemas.microsoft.com/office/powerpoint/2010/main" xmlns="" val="27384345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1771"/>
            <a:ext cx="7620000" cy="1143000"/>
          </a:xfrm>
        </p:spPr>
        <p:txBody>
          <a:bodyPr>
            <a:normAutofit/>
          </a:bodyPr>
          <a:lstStyle/>
          <a:p>
            <a:r>
              <a:rPr lang="mn-MN" sz="2800" dirty="0" smtClean="0">
                <a:latin typeface="Arial" pitchFamily="34" charset="0"/>
                <a:cs typeface="Arial" pitchFamily="34" charset="0"/>
              </a:rPr>
              <a:t>Баярын өдрүүдийн осол гэмтлийн байдал</a:t>
            </a:r>
            <a:endParaRPr lang="en-US" sz="2800" dirty="0">
              <a:latin typeface="Arial" pitchFamily="34" charset="0"/>
              <a:cs typeface="Arial"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785672062"/>
              </p:ext>
            </p:extLst>
          </p:nvPr>
        </p:nvGraphicFramePr>
        <p:xfrm>
          <a:off x="381000" y="914400"/>
          <a:ext cx="7696206" cy="4800601"/>
        </p:xfrm>
        <a:graphic>
          <a:graphicData uri="http://schemas.openxmlformats.org/drawingml/2006/table">
            <a:tbl>
              <a:tblPr>
                <a:tableStyleId>{5C22544A-7EE6-4342-B048-85BDC9FD1C3A}</a:tableStyleId>
              </a:tblPr>
              <a:tblGrid>
                <a:gridCol w="1650558"/>
                <a:gridCol w="287888"/>
                <a:gridCol w="287888"/>
                <a:gridCol w="287888"/>
                <a:gridCol w="287888"/>
                <a:gridCol w="287888"/>
                <a:gridCol w="287888"/>
                <a:gridCol w="287888"/>
                <a:gridCol w="287888"/>
                <a:gridCol w="287888"/>
                <a:gridCol w="287888"/>
                <a:gridCol w="287888"/>
                <a:gridCol w="287888"/>
                <a:gridCol w="287888"/>
                <a:gridCol w="287888"/>
                <a:gridCol w="287888"/>
                <a:gridCol w="287888"/>
                <a:gridCol w="287888"/>
                <a:gridCol w="287888"/>
                <a:gridCol w="287888"/>
                <a:gridCol w="287888"/>
                <a:gridCol w="287888"/>
              </a:tblGrid>
              <a:tr h="155050">
                <a:tc>
                  <a:txBody>
                    <a:bodyPr/>
                    <a:lstStyle/>
                    <a:p>
                      <a:pPr algn="l" fontAlgn="b"/>
                      <a:endParaRPr lang="en-US" sz="700" b="0" i="0" u="none" strike="noStrike" dirty="0">
                        <a:solidFill>
                          <a:srgbClr val="000000"/>
                        </a:solidFill>
                        <a:effectLst/>
                        <a:latin typeface="Arial Mon"/>
                      </a:endParaRPr>
                    </a:p>
                  </a:txBody>
                  <a:tcPr marL="5963" marR="5963" marT="5963" marB="0" anchor="b"/>
                </a:tc>
                <a:tc gridSpan="18">
                  <a:txBody>
                    <a:bodyPr/>
                    <a:lstStyle/>
                    <a:p>
                      <a:pPr algn="l" fontAlgn="b"/>
                      <a:r>
                        <a:rPr lang="mn-MN" sz="800" u="none" strike="noStrike">
                          <a:effectLst/>
                        </a:rPr>
                        <a:t>ГССҮТөвд тусламж авсан баяр ёслолын өдрүүдийн  осол гэмтлийн шалтгаан,  2011-2012</a:t>
                      </a:r>
                      <a:endParaRPr lang="mn-MN" sz="800" b="1" i="0" u="none" strike="noStrike">
                        <a:solidFill>
                          <a:srgbClr val="000000"/>
                        </a:solidFill>
                        <a:effectLst/>
                        <a:latin typeface="Arial Mon"/>
                      </a:endParaRPr>
                    </a:p>
                  </a:txBody>
                  <a:tcPr marL="5963" marR="5963" marT="5963"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solidFill>
                          <a:srgbClr val="000000"/>
                        </a:solidFill>
                        <a:effectLst/>
                        <a:latin typeface="Arial Mon"/>
                      </a:endParaRPr>
                    </a:p>
                  </a:txBody>
                  <a:tcPr marL="5963" marR="5963" marT="5963" marB="0" anchor="b"/>
                </a:tc>
                <a:tc>
                  <a:txBody>
                    <a:bodyPr/>
                    <a:lstStyle/>
                    <a:p>
                      <a:pPr algn="l" fontAlgn="b"/>
                      <a:endParaRPr lang="en-US" sz="700" b="0" i="0" u="none" strike="noStrike">
                        <a:solidFill>
                          <a:srgbClr val="000000"/>
                        </a:solidFill>
                        <a:effectLst/>
                        <a:latin typeface="Arial Mon"/>
                      </a:endParaRPr>
                    </a:p>
                  </a:txBody>
                  <a:tcPr marL="5963" marR="5963" marT="5963" marB="0" anchor="b"/>
                </a:tc>
                <a:tc>
                  <a:txBody>
                    <a:bodyPr/>
                    <a:lstStyle/>
                    <a:p>
                      <a:pPr algn="l" fontAlgn="b"/>
                      <a:endParaRPr lang="en-US" sz="700" b="0" i="0" u="none" strike="noStrike">
                        <a:solidFill>
                          <a:srgbClr val="000000"/>
                        </a:solidFill>
                        <a:effectLst/>
                        <a:latin typeface="Arial Mon"/>
                      </a:endParaRPr>
                    </a:p>
                  </a:txBody>
                  <a:tcPr marL="5963" marR="5963" marT="5963" marB="0" anchor="b"/>
                </a:tc>
              </a:tr>
              <a:tr h="119270">
                <a:tc rowSpan="3">
                  <a:txBody>
                    <a:bodyPr/>
                    <a:lstStyle/>
                    <a:p>
                      <a:pPr algn="ctr" fontAlgn="b"/>
                      <a:r>
                        <a:rPr lang="mn-MN" sz="700" u="none" strike="noStrike">
                          <a:effectLst/>
                        </a:rPr>
                        <a:t>Гэмтлийн шалтгаан</a:t>
                      </a:r>
                      <a:endParaRPr lang="mn-MN" sz="700" b="0" i="0" u="none" strike="noStrike">
                        <a:solidFill>
                          <a:srgbClr val="000000"/>
                        </a:solidFill>
                        <a:effectLst/>
                        <a:latin typeface="Arial Mon"/>
                      </a:endParaRPr>
                    </a:p>
                  </a:txBody>
                  <a:tcPr marL="5963" marR="5963" marT="5963" marB="0" anchor="b"/>
                </a:tc>
                <a:tc gridSpan="11">
                  <a:txBody>
                    <a:bodyPr/>
                    <a:lstStyle/>
                    <a:p>
                      <a:pPr algn="ctr" fontAlgn="b"/>
                      <a:r>
                        <a:rPr lang="en-US" sz="700" u="none" strike="noStrike">
                          <a:effectLst/>
                        </a:rPr>
                        <a:t>2011</a:t>
                      </a:r>
                      <a:endParaRPr lang="en-US" sz="700" b="0" i="0" u="none" strike="noStrike">
                        <a:solidFill>
                          <a:srgbClr val="000000"/>
                        </a:solidFill>
                        <a:effectLst/>
                        <a:latin typeface="Arial Mon"/>
                      </a:endParaRPr>
                    </a:p>
                  </a:txBody>
                  <a:tcPr marL="5963" marR="5963" marT="5963"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10">
                  <a:txBody>
                    <a:bodyPr/>
                    <a:lstStyle/>
                    <a:p>
                      <a:pPr algn="ctr" fontAlgn="b"/>
                      <a:r>
                        <a:rPr lang="en-US" sz="700" u="none" strike="noStrike">
                          <a:effectLst/>
                        </a:rPr>
                        <a:t>2012</a:t>
                      </a:r>
                      <a:endParaRPr lang="en-US" sz="700" b="0" i="0" u="none" strike="noStrike">
                        <a:solidFill>
                          <a:srgbClr val="000000"/>
                        </a:solidFill>
                        <a:effectLst/>
                        <a:latin typeface="Arial Mon"/>
                      </a:endParaRPr>
                    </a:p>
                  </a:txBody>
                  <a:tcPr marL="5963" marR="5963" marT="5963"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72493">
                <a:tc vMerge="1">
                  <a:txBody>
                    <a:bodyPr/>
                    <a:lstStyle/>
                    <a:p>
                      <a:endParaRPr lang="en-US"/>
                    </a:p>
                  </a:txBody>
                  <a:tcPr/>
                </a:tc>
                <a:tc gridSpan="4">
                  <a:txBody>
                    <a:bodyPr/>
                    <a:lstStyle/>
                    <a:p>
                      <a:pPr algn="ctr" fontAlgn="b"/>
                      <a:r>
                        <a:rPr lang="mn-MN" sz="700" u="none" strike="noStrike">
                          <a:effectLst/>
                        </a:rPr>
                        <a:t>Шинэ жилийн өдрүүд  2010.12.31-2011.1.2        3 хоног</a:t>
                      </a:r>
                      <a:endParaRPr lang="mn-MN" sz="700" b="0" i="0" u="none" strike="noStrike">
                        <a:solidFill>
                          <a:srgbClr val="000000"/>
                        </a:solidFill>
                        <a:effectLst/>
                        <a:latin typeface="Arial Mon"/>
                      </a:endParaRPr>
                    </a:p>
                  </a:txBody>
                  <a:tcPr marL="5963" marR="5963" marT="5963"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b"/>
                      <a:r>
                        <a:rPr lang="mn-MN" sz="700" u="none" strike="noStrike">
                          <a:effectLst/>
                        </a:rPr>
                        <a:t>Цагаан сарын өдрүүд 2011.01.31-02.02      3 хоног</a:t>
                      </a:r>
                      <a:endParaRPr lang="mn-MN" sz="700" b="0" i="0" u="none" strike="noStrike">
                        <a:solidFill>
                          <a:srgbClr val="000000"/>
                        </a:solidFill>
                        <a:effectLst/>
                        <a:latin typeface="Arial Mon"/>
                      </a:endParaRPr>
                    </a:p>
                  </a:txBody>
                  <a:tcPr marL="5963" marR="5963" marT="5963" marB="0" anchor="b"/>
                </a:tc>
                <a:tc hMerge="1">
                  <a:txBody>
                    <a:bodyPr/>
                    <a:lstStyle/>
                    <a:p>
                      <a:endParaRPr lang="en-US"/>
                    </a:p>
                  </a:txBody>
                  <a:tcPr/>
                </a:tc>
                <a:tc hMerge="1">
                  <a:txBody>
                    <a:bodyPr/>
                    <a:lstStyle/>
                    <a:p>
                      <a:endParaRPr lang="en-US"/>
                    </a:p>
                  </a:txBody>
                  <a:tcPr/>
                </a:tc>
                <a:tc gridSpan="4">
                  <a:txBody>
                    <a:bodyPr/>
                    <a:lstStyle/>
                    <a:p>
                      <a:pPr algn="ctr" fontAlgn="b"/>
                      <a:r>
                        <a:rPr lang="mn-MN" sz="700" u="none" strike="noStrike">
                          <a:effectLst/>
                        </a:rPr>
                        <a:t>Наадмын өдрүүд 2011.07.09-2011.07.13     5 хоног</a:t>
                      </a:r>
                      <a:endParaRPr lang="mn-MN" sz="700" b="0" i="0" u="none" strike="noStrike">
                        <a:solidFill>
                          <a:srgbClr val="000000"/>
                        </a:solidFill>
                        <a:effectLst/>
                        <a:latin typeface="Arial Mon"/>
                      </a:endParaRPr>
                    </a:p>
                  </a:txBody>
                  <a:tcPr marL="5963" marR="5963" marT="5963"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b"/>
                      <a:r>
                        <a:rPr lang="mn-MN" sz="700" u="none" strike="noStrike" dirty="0">
                          <a:effectLst/>
                        </a:rPr>
                        <a:t>Шинэ жилийн өдрүүд  </a:t>
                      </a:r>
                      <a:r>
                        <a:rPr lang="mn-MN" sz="700" u="none" strike="noStrike" dirty="0" smtClean="0">
                          <a:effectLst/>
                        </a:rPr>
                        <a:t>201</a:t>
                      </a:r>
                      <a:r>
                        <a:rPr lang="en-US" sz="700" u="none" strike="noStrike" dirty="0" smtClean="0">
                          <a:effectLst/>
                        </a:rPr>
                        <a:t>1</a:t>
                      </a:r>
                      <a:r>
                        <a:rPr lang="mn-MN" sz="700" u="none" strike="noStrike" dirty="0" smtClean="0">
                          <a:effectLst/>
                        </a:rPr>
                        <a:t>.12.31-201</a:t>
                      </a:r>
                      <a:r>
                        <a:rPr lang="en-US" sz="700" u="none" strike="noStrike" smtClean="0">
                          <a:effectLst/>
                        </a:rPr>
                        <a:t>2</a:t>
                      </a:r>
                      <a:r>
                        <a:rPr lang="mn-MN" sz="700" u="none" strike="noStrike" smtClean="0">
                          <a:effectLst/>
                        </a:rPr>
                        <a:t>.1.2                  </a:t>
                      </a:r>
                      <a:r>
                        <a:rPr lang="mn-MN" sz="700" u="none" strike="noStrike">
                          <a:effectLst/>
                        </a:rPr>
                        <a:t>3 хоног</a:t>
                      </a:r>
                      <a:endParaRPr lang="mn-MN" sz="700" b="0" i="0" u="none" strike="noStrike">
                        <a:solidFill>
                          <a:srgbClr val="000000"/>
                        </a:solidFill>
                        <a:effectLst/>
                        <a:latin typeface="Arial Mon"/>
                      </a:endParaRPr>
                    </a:p>
                  </a:txBody>
                  <a:tcPr marL="5963" marR="5963" marT="5963" marB="0" anchor="b"/>
                </a:tc>
                <a:tc hMerge="1">
                  <a:txBody>
                    <a:bodyPr/>
                    <a:lstStyle/>
                    <a:p>
                      <a:endParaRPr lang="en-US"/>
                    </a:p>
                  </a:txBody>
                  <a:tcPr/>
                </a:tc>
                <a:tc hMerge="1">
                  <a:txBody>
                    <a:bodyPr/>
                    <a:lstStyle/>
                    <a:p>
                      <a:endParaRPr lang="en-US"/>
                    </a:p>
                  </a:txBody>
                  <a:tcPr/>
                </a:tc>
                <a:tc gridSpan="4">
                  <a:txBody>
                    <a:bodyPr/>
                    <a:lstStyle/>
                    <a:p>
                      <a:pPr algn="ctr" fontAlgn="b"/>
                      <a:r>
                        <a:rPr lang="mn-MN" sz="700" u="none" strike="noStrike">
                          <a:effectLst/>
                        </a:rPr>
                        <a:t>Цагаан сарын өдрүүд 2012.02.21-26                      6 хоног</a:t>
                      </a:r>
                      <a:endParaRPr lang="mn-MN" sz="700" b="0" i="0" u="none" strike="noStrike">
                        <a:solidFill>
                          <a:srgbClr val="000000"/>
                        </a:solidFill>
                        <a:effectLst/>
                        <a:latin typeface="Arial Mon"/>
                      </a:endParaRPr>
                    </a:p>
                  </a:txBody>
                  <a:tcPr marL="5963" marR="5963" marT="5963"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b"/>
                      <a:r>
                        <a:rPr lang="mn-MN" sz="700" u="none" strike="noStrike">
                          <a:effectLst/>
                        </a:rPr>
                        <a:t>Наадмын өдрүүд 2012.07.09-15                   7 хоног</a:t>
                      </a:r>
                      <a:endParaRPr lang="mn-MN" sz="700" b="0" i="0" u="none" strike="noStrike">
                        <a:solidFill>
                          <a:srgbClr val="000000"/>
                        </a:solidFill>
                        <a:effectLst/>
                        <a:latin typeface="Arial Mon"/>
                      </a:endParaRPr>
                    </a:p>
                  </a:txBody>
                  <a:tcPr marL="5963" marR="5963" marT="5963" marB="0" anchor="b"/>
                </a:tc>
                <a:tc hMerge="1">
                  <a:txBody>
                    <a:bodyPr/>
                    <a:lstStyle/>
                    <a:p>
                      <a:endParaRPr lang="en-US"/>
                    </a:p>
                  </a:txBody>
                  <a:tcPr/>
                </a:tc>
                <a:tc hMerge="1">
                  <a:txBody>
                    <a:bodyPr/>
                    <a:lstStyle/>
                    <a:p>
                      <a:endParaRPr lang="en-US"/>
                    </a:p>
                  </a:txBody>
                  <a:tcPr/>
                </a:tc>
              </a:tr>
              <a:tr h="858740">
                <a:tc vMerge="1">
                  <a:txBody>
                    <a:bodyPr/>
                    <a:lstStyle/>
                    <a:p>
                      <a:endParaRPr lang="en-US"/>
                    </a:p>
                  </a:txBody>
                  <a:tcPr/>
                </a:tc>
                <a:tc>
                  <a:txBody>
                    <a:bodyPr/>
                    <a:lstStyle/>
                    <a:p>
                      <a:pPr algn="r" fontAlgn="b"/>
                      <a:r>
                        <a:rPr lang="mn-MN" sz="700" u="none" strike="noStrike">
                          <a:effectLst/>
                        </a:rPr>
                        <a:t>Гэмтсэн хүний тоо</a:t>
                      </a:r>
                      <a:endParaRPr lang="mn-MN" sz="700" b="0" i="0" u="none" strike="noStrike">
                        <a:solidFill>
                          <a:srgbClr val="000000"/>
                        </a:solidFill>
                        <a:effectLst/>
                        <a:latin typeface="Arial Mon"/>
                      </a:endParaRPr>
                    </a:p>
                  </a:txBody>
                  <a:tcPr marL="5963" marR="5963" marT="5963" marB="0" vert="vert270" anchor="b"/>
                </a:tc>
                <a:tc>
                  <a:txBody>
                    <a:bodyPr/>
                    <a:lstStyle/>
                    <a:p>
                      <a:pPr algn="r" fontAlgn="b"/>
                      <a:r>
                        <a:rPr lang="mn-MN" sz="700" u="none" strike="noStrike">
                          <a:effectLst/>
                        </a:rPr>
                        <a:t>Хувь</a:t>
                      </a:r>
                      <a:endParaRPr lang="mn-MN" sz="700" b="0" i="0" u="none" strike="noStrike">
                        <a:solidFill>
                          <a:srgbClr val="000000"/>
                        </a:solidFill>
                        <a:effectLst/>
                        <a:latin typeface="Arial Mon"/>
                      </a:endParaRPr>
                    </a:p>
                  </a:txBody>
                  <a:tcPr marL="5963" marR="5963" marT="5963" marB="0" vert="vert270" anchor="b"/>
                </a:tc>
                <a:tc>
                  <a:txBody>
                    <a:bodyPr/>
                    <a:lstStyle/>
                    <a:p>
                      <a:pPr algn="r" fontAlgn="b"/>
                      <a:r>
                        <a:rPr lang="mn-MN" sz="700" u="none" strike="noStrike">
                          <a:effectLst/>
                        </a:rPr>
                        <a:t>Үүнээс нас барсан</a:t>
                      </a:r>
                      <a:endParaRPr lang="mn-MN" sz="700" b="0" i="0" u="none" strike="noStrike">
                        <a:solidFill>
                          <a:srgbClr val="000000"/>
                        </a:solidFill>
                        <a:effectLst/>
                        <a:latin typeface="Arial Mon"/>
                      </a:endParaRPr>
                    </a:p>
                  </a:txBody>
                  <a:tcPr marL="5963" marR="5963" marT="5963" marB="0" vert="vert270" anchor="b"/>
                </a:tc>
                <a:tc>
                  <a:txBody>
                    <a:bodyPr/>
                    <a:lstStyle/>
                    <a:p>
                      <a:pPr algn="r" fontAlgn="b"/>
                      <a:r>
                        <a:rPr lang="mn-MN" sz="700" u="none" strike="noStrike">
                          <a:effectLst/>
                        </a:rPr>
                        <a:t>Үүнээс эрэгтэй</a:t>
                      </a:r>
                      <a:endParaRPr lang="mn-MN" sz="700" b="0" i="0" u="none" strike="noStrike">
                        <a:solidFill>
                          <a:srgbClr val="000000"/>
                        </a:solidFill>
                        <a:effectLst/>
                        <a:latin typeface="Arial Mon"/>
                      </a:endParaRPr>
                    </a:p>
                  </a:txBody>
                  <a:tcPr marL="5963" marR="5963" marT="5963" marB="0" vert="vert270" anchor="b"/>
                </a:tc>
                <a:tc>
                  <a:txBody>
                    <a:bodyPr/>
                    <a:lstStyle/>
                    <a:p>
                      <a:pPr algn="r" fontAlgn="b"/>
                      <a:r>
                        <a:rPr lang="mn-MN" sz="700" u="none" strike="noStrike">
                          <a:effectLst/>
                        </a:rPr>
                        <a:t>Гэмтсэн хүний тоо</a:t>
                      </a:r>
                      <a:endParaRPr lang="mn-MN" sz="700" b="0" i="0" u="none" strike="noStrike">
                        <a:solidFill>
                          <a:srgbClr val="000000"/>
                        </a:solidFill>
                        <a:effectLst/>
                        <a:latin typeface="Arial Mon"/>
                      </a:endParaRPr>
                    </a:p>
                  </a:txBody>
                  <a:tcPr marL="5963" marR="5963" marT="5963" marB="0" vert="vert270" anchor="b"/>
                </a:tc>
                <a:tc>
                  <a:txBody>
                    <a:bodyPr/>
                    <a:lstStyle/>
                    <a:p>
                      <a:pPr algn="r" fontAlgn="b"/>
                      <a:r>
                        <a:rPr lang="mn-MN" sz="700" u="none" strike="noStrike">
                          <a:effectLst/>
                        </a:rPr>
                        <a:t>Хувь</a:t>
                      </a:r>
                      <a:endParaRPr lang="mn-MN" sz="700" b="0" i="0" u="none" strike="noStrike">
                        <a:solidFill>
                          <a:srgbClr val="000000"/>
                        </a:solidFill>
                        <a:effectLst/>
                        <a:latin typeface="Arial Mon"/>
                      </a:endParaRPr>
                    </a:p>
                  </a:txBody>
                  <a:tcPr marL="5963" marR="5963" marT="5963" marB="0" vert="vert270" anchor="b"/>
                </a:tc>
                <a:tc>
                  <a:txBody>
                    <a:bodyPr/>
                    <a:lstStyle/>
                    <a:p>
                      <a:pPr algn="r" fontAlgn="b"/>
                      <a:r>
                        <a:rPr lang="mn-MN" sz="700" u="none" strike="noStrike">
                          <a:effectLst/>
                        </a:rPr>
                        <a:t>Үүнээс эрэгтэй</a:t>
                      </a:r>
                      <a:endParaRPr lang="mn-MN" sz="700" b="0" i="0" u="none" strike="noStrike">
                        <a:solidFill>
                          <a:srgbClr val="000000"/>
                        </a:solidFill>
                        <a:effectLst/>
                        <a:latin typeface="Arial Mon"/>
                      </a:endParaRPr>
                    </a:p>
                  </a:txBody>
                  <a:tcPr marL="5963" marR="5963" marT="5963" marB="0" vert="vert270" anchor="b"/>
                </a:tc>
                <a:tc>
                  <a:txBody>
                    <a:bodyPr/>
                    <a:lstStyle/>
                    <a:p>
                      <a:pPr algn="r" fontAlgn="b"/>
                      <a:r>
                        <a:rPr lang="mn-MN" sz="700" u="none" strike="noStrike">
                          <a:effectLst/>
                        </a:rPr>
                        <a:t>Гэмтсэн хүний тоо</a:t>
                      </a:r>
                      <a:endParaRPr lang="mn-MN" sz="700" b="0" i="0" u="none" strike="noStrike">
                        <a:solidFill>
                          <a:srgbClr val="000000"/>
                        </a:solidFill>
                        <a:effectLst/>
                        <a:latin typeface="Arial Mon"/>
                      </a:endParaRPr>
                    </a:p>
                  </a:txBody>
                  <a:tcPr marL="5963" marR="5963" marT="5963" marB="0" vert="vert270" anchor="b"/>
                </a:tc>
                <a:tc>
                  <a:txBody>
                    <a:bodyPr/>
                    <a:lstStyle/>
                    <a:p>
                      <a:pPr algn="r" fontAlgn="b"/>
                      <a:r>
                        <a:rPr lang="mn-MN" sz="700" u="none" strike="noStrike">
                          <a:effectLst/>
                        </a:rPr>
                        <a:t>Хувь</a:t>
                      </a:r>
                      <a:endParaRPr lang="mn-MN" sz="700" b="0" i="0" u="none" strike="noStrike">
                        <a:solidFill>
                          <a:srgbClr val="000000"/>
                        </a:solidFill>
                        <a:effectLst/>
                        <a:latin typeface="Arial Mon"/>
                      </a:endParaRPr>
                    </a:p>
                  </a:txBody>
                  <a:tcPr marL="5963" marR="5963" marT="5963" marB="0" vert="vert270" anchor="b"/>
                </a:tc>
                <a:tc>
                  <a:txBody>
                    <a:bodyPr/>
                    <a:lstStyle/>
                    <a:p>
                      <a:pPr algn="r" fontAlgn="b"/>
                      <a:r>
                        <a:rPr lang="mn-MN" sz="700" u="none" strike="noStrike">
                          <a:effectLst/>
                        </a:rPr>
                        <a:t>Үүнээс нас барсан</a:t>
                      </a:r>
                      <a:endParaRPr lang="mn-MN" sz="700" b="0" i="0" u="none" strike="noStrike">
                        <a:solidFill>
                          <a:srgbClr val="000000"/>
                        </a:solidFill>
                        <a:effectLst/>
                        <a:latin typeface="Arial Mon"/>
                      </a:endParaRPr>
                    </a:p>
                  </a:txBody>
                  <a:tcPr marL="5963" marR="5963" marT="5963" marB="0" vert="vert270" anchor="b"/>
                </a:tc>
                <a:tc>
                  <a:txBody>
                    <a:bodyPr/>
                    <a:lstStyle/>
                    <a:p>
                      <a:pPr algn="r" fontAlgn="b"/>
                      <a:r>
                        <a:rPr lang="mn-MN" sz="700" u="none" strike="noStrike">
                          <a:effectLst/>
                        </a:rPr>
                        <a:t>Үүнээс эрэгтэй</a:t>
                      </a:r>
                      <a:endParaRPr lang="mn-MN" sz="700" b="0" i="0" u="none" strike="noStrike">
                        <a:solidFill>
                          <a:srgbClr val="000000"/>
                        </a:solidFill>
                        <a:effectLst/>
                        <a:latin typeface="Arial Mon"/>
                      </a:endParaRPr>
                    </a:p>
                  </a:txBody>
                  <a:tcPr marL="5963" marR="5963" marT="5963" marB="0" vert="vert270" anchor="b"/>
                </a:tc>
                <a:tc>
                  <a:txBody>
                    <a:bodyPr/>
                    <a:lstStyle/>
                    <a:p>
                      <a:pPr algn="r" fontAlgn="b"/>
                      <a:r>
                        <a:rPr lang="mn-MN" sz="700" u="none" strike="noStrike">
                          <a:effectLst/>
                        </a:rPr>
                        <a:t>Гэмтсэн хүний тоо</a:t>
                      </a:r>
                      <a:endParaRPr lang="mn-MN" sz="700" b="0" i="0" u="none" strike="noStrike">
                        <a:solidFill>
                          <a:srgbClr val="000000"/>
                        </a:solidFill>
                        <a:effectLst/>
                        <a:latin typeface="Arial Mon"/>
                      </a:endParaRPr>
                    </a:p>
                  </a:txBody>
                  <a:tcPr marL="5963" marR="5963" marT="5963" marB="0" vert="vert270" anchor="b"/>
                </a:tc>
                <a:tc>
                  <a:txBody>
                    <a:bodyPr/>
                    <a:lstStyle/>
                    <a:p>
                      <a:pPr algn="r" fontAlgn="b"/>
                      <a:r>
                        <a:rPr lang="mn-MN" sz="700" u="none" strike="noStrike">
                          <a:effectLst/>
                        </a:rPr>
                        <a:t>Хувь</a:t>
                      </a:r>
                      <a:endParaRPr lang="mn-MN" sz="700" b="0" i="0" u="none" strike="noStrike">
                        <a:solidFill>
                          <a:srgbClr val="000000"/>
                        </a:solidFill>
                        <a:effectLst/>
                        <a:latin typeface="Arial Mon"/>
                      </a:endParaRPr>
                    </a:p>
                  </a:txBody>
                  <a:tcPr marL="5963" marR="5963" marT="5963" marB="0" vert="vert270" anchor="b"/>
                </a:tc>
                <a:tc>
                  <a:txBody>
                    <a:bodyPr/>
                    <a:lstStyle/>
                    <a:p>
                      <a:pPr algn="r" fontAlgn="b"/>
                      <a:r>
                        <a:rPr lang="mn-MN" sz="700" u="none" strike="noStrike">
                          <a:effectLst/>
                        </a:rPr>
                        <a:t>Үүнээс эрэгтэй</a:t>
                      </a:r>
                      <a:endParaRPr lang="mn-MN" sz="700" b="0" i="0" u="none" strike="noStrike">
                        <a:solidFill>
                          <a:srgbClr val="000000"/>
                        </a:solidFill>
                        <a:effectLst/>
                        <a:latin typeface="Arial Mon"/>
                      </a:endParaRPr>
                    </a:p>
                  </a:txBody>
                  <a:tcPr marL="5963" marR="5963" marT="5963" marB="0" vert="vert270" anchor="b"/>
                </a:tc>
                <a:tc>
                  <a:txBody>
                    <a:bodyPr/>
                    <a:lstStyle/>
                    <a:p>
                      <a:pPr algn="r" fontAlgn="b"/>
                      <a:r>
                        <a:rPr lang="mn-MN" sz="700" u="none" strike="noStrike">
                          <a:effectLst/>
                        </a:rPr>
                        <a:t>Гэмтсэн хүний тоо</a:t>
                      </a:r>
                      <a:endParaRPr lang="mn-MN" sz="700" b="0" i="0" u="none" strike="noStrike">
                        <a:solidFill>
                          <a:srgbClr val="000000"/>
                        </a:solidFill>
                        <a:effectLst/>
                        <a:latin typeface="Arial Mon"/>
                      </a:endParaRPr>
                    </a:p>
                  </a:txBody>
                  <a:tcPr marL="5963" marR="5963" marT="5963" marB="0" vert="vert270" anchor="b"/>
                </a:tc>
                <a:tc>
                  <a:txBody>
                    <a:bodyPr/>
                    <a:lstStyle/>
                    <a:p>
                      <a:pPr algn="r" fontAlgn="b"/>
                      <a:r>
                        <a:rPr lang="mn-MN" sz="700" u="none" strike="noStrike">
                          <a:effectLst/>
                        </a:rPr>
                        <a:t>Хувь</a:t>
                      </a:r>
                      <a:endParaRPr lang="mn-MN" sz="700" b="0" i="0" u="none" strike="noStrike">
                        <a:solidFill>
                          <a:srgbClr val="000000"/>
                        </a:solidFill>
                        <a:effectLst/>
                        <a:latin typeface="Arial Mon"/>
                      </a:endParaRPr>
                    </a:p>
                  </a:txBody>
                  <a:tcPr marL="5963" marR="5963" marT="5963" marB="0" vert="vert270" anchor="b"/>
                </a:tc>
                <a:tc>
                  <a:txBody>
                    <a:bodyPr/>
                    <a:lstStyle/>
                    <a:p>
                      <a:pPr algn="r" fontAlgn="b"/>
                      <a:r>
                        <a:rPr lang="mn-MN" sz="700" u="none" strike="noStrike">
                          <a:effectLst/>
                        </a:rPr>
                        <a:t>Үүнээс нас барсан</a:t>
                      </a:r>
                      <a:endParaRPr lang="mn-MN" sz="700" b="0" i="0" u="none" strike="noStrike">
                        <a:solidFill>
                          <a:srgbClr val="000000"/>
                        </a:solidFill>
                        <a:effectLst/>
                        <a:latin typeface="Arial Mon"/>
                      </a:endParaRPr>
                    </a:p>
                  </a:txBody>
                  <a:tcPr marL="5963" marR="5963" marT="5963" marB="0" vert="vert270" anchor="b"/>
                </a:tc>
                <a:tc>
                  <a:txBody>
                    <a:bodyPr/>
                    <a:lstStyle/>
                    <a:p>
                      <a:pPr algn="r" fontAlgn="b"/>
                      <a:r>
                        <a:rPr lang="mn-MN" sz="700" u="none" strike="noStrike">
                          <a:effectLst/>
                        </a:rPr>
                        <a:t>Үүнээс эрэгтэй</a:t>
                      </a:r>
                      <a:endParaRPr lang="mn-MN" sz="700" b="0" i="0" u="none" strike="noStrike">
                        <a:solidFill>
                          <a:srgbClr val="000000"/>
                        </a:solidFill>
                        <a:effectLst/>
                        <a:latin typeface="Arial Mon"/>
                      </a:endParaRPr>
                    </a:p>
                  </a:txBody>
                  <a:tcPr marL="5963" marR="5963" marT="5963" marB="0" vert="vert270" anchor="b"/>
                </a:tc>
                <a:tc>
                  <a:txBody>
                    <a:bodyPr/>
                    <a:lstStyle/>
                    <a:p>
                      <a:pPr algn="r" fontAlgn="b"/>
                      <a:r>
                        <a:rPr lang="mn-MN" sz="700" u="none" strike="noStrike">
                          <a:effectLst/>
                        </a:rPr>
                        <a:t>Гэмтсэн хүний тоо</a:t>
                      </a:r>
                      <a:endParaRPr lang="mn-MN" sz="700" b="0" i="0" u="none" strike="noStrike">
                        <a:solidFill>
                          <a:srgbClr val="000000"/>
                        </a:solidFill>
                        <a:effectLst/>
                        <a:latin typeface="Arial Mon"/>
                      </a:endParaRPr>
                    </a:p>
                  </a:txBody>
                  <a:tcPr marL="5963" marR="5963" marT="5963" marB="0" vert="vert270" anchor="b"/>
                </a:tc>
                <a:tc>
                  <a:txBody>
                    <a:bodyPr/>
                    <a:lstStyle/>
                    <a:p>
                      <a:pPr algn="r" fontAlgn="b"/>
                      <a:r>
                        <a:rPr lang="mn-MN" sz="700" u="none" strike="noStrike">
                          <a:effectLst/>
                        </a:rPr>
                        <a:t>Хувь</a:t>
                      </a:r>
                      <a:endParaRPr lang="mn-MN" sz="700" b="0" i="0" u="none" strike="noStrike">
                        <a:solidFill>
                          <a:srgbClr val="000000"/>
                        </a:solidFill>
                        <a:effectLst/>
                        <a:latin typeface="Arial Mon"/>
                      </a:endParaRPr>
                    </a:p>
                  </a:txBody>
                  <a:tcPr marL="5963" marR="5963" marT="5963" marB="0" vert="vert270" anchor="b"/>
                </a:tc>
                <a:tc>
                  <a:txBody>
                    <a:bodyPr/>
                    <a:lstStyle/>
                    <a:p>
                      <a:pPr algn="r" fontAlgn="b"/>
                      <a:r>
                        <a:rPr lang="mn-MN" sz="700" u="none" strike="noStrike">
                          <a:effectLst/>
                        </a:rPr>
                        <a:t>Үүнээс эрэгтэй</a:t>
                      </a:r>
                      <a:endParaRPr lang="mn-MN" sz="700" b="0" i="0" u="none" strike="noStrike">
                        <a:solidFill>
                          <a:srgbClr val="000000"/>
                        </a:solidFill>
                        <a:effectLst/>
                        <a:latin typeface="Arial Mon"/>
                      </a:endParaRPr>
                    </a:p>
                  </a:txBody>
                  <a:tcPr marL="5963" marR="5963" marT="5963" marB="0" vert="vert270" anchor="b"/>
                </a:tc>
              </a:tr>
              <a:tr h="208722">
                <a:tc>
                  <a:txBody>
                    <a:bodyPr/>
                    <a:lstStyle/>
                    <a:p>
                      <a:pPr algn="l" fontAlgn="b"/>
                      <a:r>
                        <a:rPr lang="mn-MN" sz="700" u="none" strike="noStrike">
                          <a:effectLst/>
                        </a:rPr>
                        <a:t>Зам тээврийн осол </a:t>
                      </a:r>
                      <a:r>
                        <a:rPr lang="en-US" sz="700" u="none" strike="noStrike">
                          <a:effectLst/>
                        </a:rPr>
                        <a:t>V00-V99</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63</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600" u="none" strike="noStrike">
                          <a:effectLst/>
                        </a:rPr>
                        <a:t>10.47</a:t>
                      </a:r>
                      <a:endParaRPr lang="en-US" sz="6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26</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57</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600" u="none" strike="noStrike">
                          <a:effectLst/>
                        </a:rPr>
                        <a:t>12.31</a:t>
                      </a:r>
                      <a:endParaRPr lang="en-US" sz="6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43</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248</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600" u="none" strike="noStrike">
                          <a:effectLst/>
                        </a:rPr>
                        <a:t>20.41</a:t>
                      </a:r>
                      <a:endParaRPr lang="en-US" sz="600" b="1" i="0" u="none" strike="noStrike">
                        <a:solidFill>
                          <a:srgbClr val="0070C0"/>
                        </a:solidFill>
                        <a:effectLst/>
                        <a:latin typeface="Arial Mon"/>
                      </a:endParaRPr>
                    </a:p>
                  </a:txBody>
                  <a:tcPr marL="5963" marR="5963" marT="5963" marB="0" anchor="b"/>
                </a:tc>
                <a:tc>
                  <a:txBody>
                    <a:bodyPr/>
                    <a:lstStyle/>
                    <a:p>
                      <a:pPr algn="r" fontAlgn="b"/>
                      <a:r>
                        <a:rPr lang="en-US" sz="700" u="none" strike="noStrike">
                          <a:effectLst/>
                        </a:rPr>
                        <a:t>1</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96</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92</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600" u="none" strike="noStrike">
                          <a:effectLst/>
                        </a:rPr>
                        <a:t>15.18</a:t>
                      </a:r>
                      <a:endParaRPr lang="en-US" sz="6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45</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170</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600" u="none" strike="noStrike">
                          <a:effectLst/>
                        </a:rPr>
                        <a:t>16.21</a:t>
                      </a:r>
                      <a:endParaRPr lang="en-US" sz="6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2</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88</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411</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600" u="none" strike="noStrike">
                          <a:effectLst/>
                        </a:rPr>
                        <a:t>21.22</a:t>
                      </a:r>
                      <a:endParaRPr lang="en-US" sz="600" b="1" i="0" u="none" strike="noStrike">
                        <a:solidFill>
                          <a:srgbClr val="0070C0"/>
                        </a:solidFill>
                        <a:effectLst/>
                        <a:latin typeface="Arial Mon"/>
                      </a:endParaRPr>
                    </a:p>
                  </a:txBody>
                  <a:tcPr marL="5963" marR="5963" marT="5963" marB="0" anchor="b"/>
                </a:tc>
                <a:tc>
                  <a:txBody>
                    <a:bodyPr/>
                    <a:lstStyle/>
                    <a:p>
                      <a:pPr algn="r" fontAlgn="b"/>
                      <a:r>
                        <a:rPr lang="en-US" sz="700" u="none" strike="noStrike">
                          <a:effectLst/>
                        </a:rPr>
                        <a:t>258</a:t>
                      </a:r>
                      <a:endParaRPr lang="en-US" sz="700" b="0" i="0" u="none" strike="noStrike">
                        <a:solidFill>
                          <a:srgbClr val="000000"/>
                        </a:solidFill>
                        <a:effectLst/>
                        <a:latin typeface="Arial Mon"/>
                      </a:endParaRPr>
                    </a:p>
                  </a:txBody>
                  <a:tcPr marL="5963" marR="5963" marT="5963" marB="0" anchor="b"/>
                </a:tc>
              </a:tr>
              <a:tr h="161014">
                <a:tc>
                  <a:txBody>
                    <a:bodyPr/>
                    <a:lstStyle/>
                    <a:p>
                      <a:pPr algn="l" fontAlgn="b"/>
                      <a:r>
                        <a:rPr lang="mn-MN" sz="700" u="none" strike="noStrike">
                          <a:effectLst/>
                        </a:rPr>
                        <a:t>Уналт </a:t>
                      </a:r>
                      <a:r>
                        <a:rPr lang="en-US" sz="700" u="none" strike="noStrike">
                          <a:effectLst/>
                        </a:rPr>
                        <a:t>W00-W19</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203</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600" u="none" strike="noStrike">
                          <a:effectLst/>
                        </a:rPr>
                        <a:t>33.72</a:t>
                      </a:r>
                      <a:endParaRPr lang="en-US" sz="600" b="1" i="0" u="none" strike="noStrike">
                        <a:solidFill>
                          <a:srgbClr val="0070C0"/>
                        </a:solidFill>
                        <a:effectLst/>
                        <a:latin typeface="Arial Mon"/>
                      </a:endParaRPr>
                    </a:p>
                  </a:txBody>
                  <a:tcPr marL="5963" marR="5963" marT="5963" marB="0" anchor="b"/>
                </a:tc>
                <a:tc>
                  <a:txBody>
                    <a:bodyPr/>
                    <a:lstStyle/>
                    <a:p>
                      <a:pPr algn="r" fontAlgn="b"/>
                      <a:r>
                        <a:rPr lang="en-US" sz="700" u="none" strike="noStrike">
                          <a:effectLst/>
                        </a:rPr>
                        <a:t>1</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82</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167</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600" u="none" strike="noStrike">
                          <a:effectLst/>
                        </a:rPr>
                        <a:t>36.07</a:t>
                      </a:r>
                      <a:endParaRPr lang="en-US" sz="600" b="1" i="0" u="none" strike="noStrike">
                        <a:solidFill>
                          <a:srgbClr val="0070C0"/>
                        </a:solidFill>
                        <a:effectLst/>
                        <a:latin typeface="Arial Mon"/>
                      </a:endParaRPr>
                    </a:p>
                  </a:txBody>
                  <a:tcPr marL="5963" marR="5963" marT="5963" marB="0" anchor="b"/>
                </a:tc>
                <a:tc>
                  <a:txBody>
                    <a:bodyPr/>
                    <a:lstStyle/>
                    <a:p>
                      <a:pPr algn="r" fontAlgn="b"/>
                      <a:r>
                        <a:rPr lang="en-US" sz="700" u="none" strike="noStrike">
                          <a:effectLst/>
                        </a:rPr>
                        <a:t>83</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374</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600" u="none" strike="noStrike">
                          <a:effectLst/>
                        </a:rPr>
                        <a:t>30.78</a:t>
                      </a:r>
                      <a:endParaRPr lang="en-US" sz="600" b="1" i="0" u="none" strike="noStrike">
                        <a:solidFill>
                          <a:srgbClr val="0070C0"/>
                        </a:solidFill>
                        <a:effectLst/>
                        <a:latin typeface="Arial Mon"/>
                      </a:endParaRPr>
                    </a:p>
                  </a:txBody>
                  <a:tcPr marL="5963" marR="5963" marT="5963" marB="0" anchor="b"/>
                </a:tc>
                <a:tc>
                  <a:txBody>
                    <a:bodyPr/>
                    <a:lstStyle/>
                    <a:p>
                      <a:pPr algn="r" fontAlgn="b"/>
                      <a:r>
                        <a:rPr lang="en-US" sz="700" u="none" strike="noStrike">
                          <a:effectLst/>
                        </a:rPr>
                        <a:t>1</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126</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201</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600" u="none" strike="noStrike">
                          <a:effectLst/>
                        </a:rPr>
                        <a:t>33.17</a:t>
                      </a:r>
                      <a:endParaRPr lang="en-US" sz="600" b="1" i="0" u="none" strike="noStrike">
                        <a:solidFill>
                          <a:srgbClr val="0070C0"/>
                        </a:solidFill>
                        <a:effectLst/>
                        <a:latin typeface="Arial Mon"/>
                      </a:endParaRPr>
                    </a:p>
                  </a:txBody>
                  <a:tcPr marL="5963" marR="5963" marT="5963" marB="0" anchor="b"/>
                </a:tc>
                <a:tc>
                  <a:txBody>
                    <a:bodyPr/>
                    <a:lstStyle/>
                    <a:p>
                      <a:pPr algn="r" fontAlgn="b"/>
                      <a:r>
                        <a:rPr lang="en-US" sz="700" u="none" strike="noStrike">
                          <a:effectLst/>
                        </a:rPr>
                        <a:t>107</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388</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600" u="none" strike="noStrike">
                          <a:effectLst/>
                        </a:rPr>
                        <a:t>36.99</a:t>
                      </a:r>
                      <a:endParaRPr lang="en-US" sz="600" b="1" i="0" u="none" strike="noStrike">
                        <a:solidFill>
                          <a:srgbClr val="0070C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197</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554</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600" u="none" strike="noStrike">
                          <a:effectLst/>
                        </a:rPr>
                        <a:t>28.60</a:t>
                      </a:r>
                      <a:endParaRPr lang="en-US" sz="600" b="1" i="0" u="none" strike="noStrike">
                        <a:solidFill>
                          <a:srgbClr val="0070C0"/>
                        </a:solidFill>
                        <a:effectLst/>
                        <a:latin typeface="Arial Mon"/>
                      </a:endParaRPr>
                    </a:p>
                  </a:txBody>
                  <a:tcPr marL="5963" marR="5963" marT="5963" marB="0" anchor="b"/>
                </a:tc>
                <a:tc>
                  <a:txBody>
                    <a:bodyPr/>
                    <a:lstStyle/>
                    <a:p>
                      <a:pPr algn="r" fontAlgn="b"/>
                      <a:r>
                        <a:rPr lang="en-US" sz="700" u="none" strike="noStrike">
                          <a:effectLst/>
                        </a:rPr>
                        <a:t>320</a:t>
                      </a:r>
                      <a:endParaRPr lang="en-US" sz="700" b="0" i="0" u="none" strike="noStrike">
                        <a:solidFill>
                          <a:srgbClr val="000000"/>
                        </a:solidFill>
                        <a:effectLst/>
                        <a:latin typeface="Arial Mon"/>
                      </a:endParaRPr>
                    </a:p>
                  </a:txBody>
                  <a:tcPr marL="5963" marR="5963" marT="5963" marB="0" anchor="b"/>
                </a:tc>
              </a:tr>
              <a:tr h="244503">
                <a:tc>
                  <a:txBody>
                    <a:bodyPr/>
                    <a:lstStyle/>
                    <a:p>
                      <a:pPr algn="l" fontAlgn="b"/>
                      <a:r>
                        <a:rPr lang="mn-MN" sz="700" u="none" strike="noStrike">
                          <a:effectLst/>
                        </a:rPr>
                        <a:t>Амьгүй механик хүчинд өртөх </a:t>
                      </a:r>
                      <a:r>
                        <a:rPr lang="en-US" sz="700" u="none" strike="noStrike">
                          <a:effectLst/>
                        </a:rPr>
                        <a:t>W20-W49</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80</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600" u="none" strike="noStrike">
                          <a:effectLst/>
                        </a:rPr>
                        <a:t>13.29</a:t>
                      </a:r>
                      <a:endParaRPr lang="en-US" sz="600" b="1" i="0" u="none" strike="noStrike">
                        <a:solidFill>
                          <a:srgbClr val="0070C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24</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70</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600" u="none" strike="noStrike">
                          <a:effectLst/>
                        </a:rPr>
                        <a:t>15.12</a:t>
                      </a:r>
                      <a:endParaRPr lang="en-US" sz="600" b="1" i="0" u="none" strike="noStrike">
                        <a:solidFill>
                          <a:srgbClr val="0070C0"/>
                        </a:solidFill>
                        <a:effectLst/>
                        <a:latin typeface="Arial Mon"/>
                      </a:endParaRPr>
                    </a:p>
                  </a:txBody>
                  <a:tcPr marL="5963" marR="5963" marT="5963" marB="0" anchor="b"/>
                </a:tc>
                <a:tc>
                  <a:txBody>
                    <a:bodyPr/>
                    <a:lstStyle/>
                    <a:p>
                      <a:pPr algn="r" fontAlgn="b"/>
                      <a:r>
                        <a:rPr lang="en-US" sz="700" u="none" strike="noStrike">
                          <a:effectLst/>
                        </a:rPr>
                        <a:t>50</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143</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600" u="none" strike="noStrike">
                          <a:effectLst/>
                        </a:rPr>
                        <a:t>11.77</a:t>
                      </a:r>
                      <a:endParaRPr lang="en-US" sz="6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50</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70</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600" u="none" strike="noStrike">
                          <a:effectLst/>
                        </a:rPr>
                        <a:t>11.55</a:t>
                      </a:r>
                      <a:endParaRPr lang="en-US" sz="6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59</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104</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600" u="none" strike="noStrike">
                          <a:effectLst/>
                        </a:rPr>
                        <a:t>9.91</a:t>
                      </a:r>
                      <a:endParaRPr lang="en-US" sz="6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74</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269</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600" u="none" strike="noStrike">
                          <a:effectLst/>
                        </a:rPr>
                        <a:t>13.89</a:t>
                      </a:r>
                      <a:endParaRPr lang="en-US" sz="600" b="1" i="0" u="none" strike="noStrike">
                        <a:solidFill>
                          <a:srgbClr val="0070C0"/>
                        </a:solidFill>
                        <a:effectLst/>
                        <a:latin typeface="Arial Mon"/>
                      </a:endParaRPr>
                    </a:p>
                  </a:txBody>
                  <a:tcPr marL="5963" marR="5963" marT="5963" marB="0" anchor="b"/>
                </a:tc>
                <a:tc>
                  <a:txBody>
                    <a:bodyPr/>
                    <a:lstStyle/>
                    <a:p>
                      <a:pPr algn="r" fontAlgn="b"/>
                      <a:r>
                        <a:rPr lang="en-US" sz="700" u="none" strike="noStrike">
                          <a:effectLst/>
                        </a:rPr>
                        <a:t>190</a:t>
                      </a:r>
                      <a:endParaRPr lang="en-US" sz="700" b="0" i="0" u="none" strike="noStrike">
                        <a:solidFill>
                          <a:srgbClr val="000000"/>
                        </a:solidFill>
                        <a:effectLst/>
                        <a:latin typeface="Arial Mon"/>
                      </a:endParaRPr>
                    </a:p>
                  </a:txBody>
                  <a:tcPr marL="5963" marR="5963" marT="5963" marB="0" anchor="b"/>
                </a:tc>
              </a:tr>
              <a:tr h="244503">
                <a:tc>
                  <a:txBody>
                    <a:bodyPr/>
                    <a:lstStyle/>
                    <a:p>
                      <a:pPr algn="l" fontAlgn="b"/>
                      <a:r>
                        <a:rPr lang="mn-MN" sz="700" u="none" strike="noStrike">
                          <a:effectLst/>
                        </a:rPr>
                        <a:t>Амьтай механик хүчинд өртөх </a:t>
                      </a:r>
                      <a:r>
                        <a:rPr lang="en-US" sz="700" u="none" strike="noStrike">
                          <a:effectLst/>
                        </a:rPr>
                        <a:t>W50-W64</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20</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3.32</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6</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13</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2.81</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3</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79</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6.50</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50</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13</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2.15</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8</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58</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5.53</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29</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134</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6.92</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84</a:t>
                      </a:r>
                      <a:endParaRPr lang="en-US" sz="700" b="0" i="0" u="none" strike="noStrike">
                        <a:solidFill>
                          <a:srgbClr val="000000"/>
                        </a:solidFill>
                        <a:effectLst/>
                        <a:latin typeface="Arial Mon"/>
                      </a:endParaRPr>
                    </a:p>
                  </a:txBody>
                  <a:tcPr marL="5963" marR="5963" marT="5963" marB="0" anchor="b"/>
                </a:tc>
              </a:tr>
              <a:tr h="244503">
                <a:tc>
                  <a:txBody>
                    <a:bodyPr/>
                    <a:lstStyle/>
                    <a:p>
                      <a:pPr algn="l" fontAlgn="b"/>
                      <a:r>
                        <a:rPr lang="ru-RU" sz="700" u="none" strike="noStrike">
                          <a:effectLst/>
                        </a:rPr>
                        <a:t>Усанд шунгах ба живэх W65-W74</a:t>
                      </a:r>
                      <a:endParaRPr lang="ru-RU"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0.00</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0.00</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0.00</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0.00</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0.00</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0.00</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r>
              <a:tr h="244503">
                <a:tc>
                  <a:txBody>
                    <a:bodyPr/>
                    <a:lstStyle/>
                    <a:p>
                      <a:pPr algn="l" fontAlgn="b"/>
                      <a:r>
                        <a:rPr lang="mn-MN" sz="700" u="none" strike="noStrike">
                          <a:effectLst/>
                        </a:rPr>
                        <a:t>Утаа тортог, гал дөлд өртөх </a:t>
                      </a:r>
                      <a:r>
                        <a:rPr lang="en-US" sz="700" u="none" strike="noStrike">
                          <a:effectLst/>
                        </a:rPr>
                        <a:t>W85-X09</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0.00</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0.00</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5</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0.41</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3</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0.00</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0.00</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0.00</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r>
              <a:tr h="244503">
                <a:tc>
                  <a:txBody>
                    <a:bodyPr/>
                    <a:lstStyle/>
                    <a:p>
                      <a:pPr algn="l" fontAlgn="b"/>
                      <a:r>
                        <a:rPr lang="ru-RU" sz="700" u="none" strike="noStrike">
                          <a:effectLst/>
                        </a:rPr>
                        <a:t>Халуун дулаан бодист өртөх X10-X19</a:t>
                      </a:r>
                      <a:endParaRPr lang="ru-RU"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44</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7.31</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19</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43</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9.29</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13</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76</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6.26</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33</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43</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7.10</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24</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77</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7.34</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24</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71</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3.67</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39</a:t>
                      </a:r>
                      <a:endParaRPr lang="en-US" sz="700" b="0" i="0" u="none" strike="noStrike">
                        <a:solidFill>
                          <a:srgbClr val="000000"/>
                        </a:solidFill>
                        <a:effectLst/>
                        <a:latin typeface="Arial Mon"/>
                      </a:endParaRPr>
                    </a:p>
                  </a:txBody>
                  <a:tcPr marL="5963" marR="5963" marT="5963" marB="0" anchor="b"/>
                </a:tc>
              </a:tr>
              <a:tr h="244503">
                <a:tc>
                  <a:txBody>
                    <a:bodyPr/>
                    <a:lstStyle/>
                    <a:p>
                      <a:pPr algn="l" fontAlgn="b"/>
                      <a:r>
                        <a:rPr lang="ru-RU" sz="700" u="none" strike="noStrike">
                          <a:effectLst/>
                        </a:rPr>
                        <a:t>Хорт амьтан, ургамалд өртөх Х20-Х29</a:t>
                      </a:r>
                      <a:endParaRPr lang="ru-RU"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0.00</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0.00</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0.00</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0.00</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0.00</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0.00</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r>
              <a:tr h="244503">
                <a:tc>
                  <a:txBody>
                    <a:bodyPr/>
                    <a:lstStyle/>
                    <a:p>
                      <a:pPr algn="l" fontAlgn="b"/>
                      <a:r>
                        <a:rPr lang="ru-RU" sz="700" u="none" strike="noStrike">
                          <a:effectLst/>
                        </a:rPr>
                        <a:t>Байгалийн хүчинд өртөх Х30-Х39 /хөлдөх/</a:t>
                      </a:r>
                      <a:endParaRPr lang="ru-RU"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13</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2.16</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5</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6</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1.30</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5</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0.00</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6</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0.99</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5</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15</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1.43</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2</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15</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2</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0.10</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0</a:t>
                      </a:r>
                      <a:endParaRPr lang="en-US" sz="700" b="0" i="0" u="none" strike="noStrike">
                        <a:solidFill>
                          <a:srgbClr val="000000"/>
                        </a:solidFill>
                        <a:effectLst/>
                        <a:latin typeface="Arial Mon"/>
                      </a:endParaRPr>
                    </a:p>
                  </a:txBody>
                  <a:tcPr marL="5963" marR="5963" marT="5963" marB="0" anchor="b"/>
                </a:tc>
              </a:tr>
              <a:tr h="244503">
                <a:tc>
                  <a:txBody>
                    <a:bodyPr/>
                    <a:lstStyle/>
                    <a:p>
                      <a:pPr algn="l" fontAlgn="b"/>
                      <a:r>
                        <a:rPr lang="ru-RU" sz="700" u="none" strike="noStrike">
                          <a:effectLst/>
                        </a:rPr>
                        <a:t>Санаатайгаар өөртөө гэмтэл учруулах Х60-Х84</a:t>
                      </a:r>
                      <a:endParaRPr lang="ru-RU"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1</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0.17</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1</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0.00</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4</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0.33</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2</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1</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0.17</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1</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6</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0.57</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2</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6</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0.31</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4</a:t>
                      </a:r>
                      <a:endParaRPr lang="en-US" sz="700" b="0" i="0" u="none" strike="noStrike">
                        <a:solidFill>
                          <a:srgbClr val="000000"/>
                        </a:solidFill>
                        <a:effectLst/>
                        <a:latin typeface="Arial Mon"/>
                      </a:endParaRPr>
                    </a:p>
                  </a:txBody>
                  <a:tcPr marL="5963" marR="5963" marT="5963" marB="0" anchor="b"/>
                </a:tc>
              </a:tr>
              <a:tr h="208722">
                <a:tc>
                  <a:txBody>
                    <a:bodyPr/>
                    <a:lstStyle/>
                    <a:p>
                      <a:pPr algn="l" fontAlgn="b"/>
                      <a:r>
                        <a:rPr lang="mn-MN" sz="700" u="none" strike="noStrike">
                          <a:effectLst/>
                        </a:rPr>
                        <a:t>Хүчирхийлэл Х85-</a:t>
                      </a:r>
                      <a:r>
                        <a:rPr lang="en-US" sz="700" u="none" strike="noStrike">
                          <a:effectLst/>
                        </a:rPr>
                        <a:t>Y09</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145</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600" u="none" strike="noStrike">
                          <a:effectLst/>
                        </a:rPr>
                        <a:t>24.09</a:t>
                      </a:r>
                      <a:endParaRPr lang="en-US" sz="600" b="1" i="0" u="none" strike="noStrike">
                        <a:solidFill>
                          <a:srgbClr val="0070C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75</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99</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600" u="none" strike="noStrike">
                          <a:effectLst/>
                        </a:rPr>
                        <a:t>21.38</a:t>
                      </a:r>
                      <a:endParaRPr lang="en-US" sz="600" b="1" i="0" u="none" strike="noStrike">
                        <a:solidFill>
                          <a:srgbClr val="0070C0"/>
                        </a:solidFill>
                        <a:effectLst/>
                        <a:latin typeface="Arial Mon"/>
                      </a:endParaRPr>
                    </a:p>
                  </a:txBody>
                  <a:tcPr marL="5963" marR="5963" marT="5963" marB="0" anchor="b"/>
                </a:tc>
                <a:tc>
                  <a:txBody>
                    <a:bodyPr/>
                    <a:lstStyle/>
                    <a:p>
                      <a:pPr algn="r" fontAlgn="b"/>
                      <a:r>
                        <a:rPr lang="en-US" sz="700" u="none" strike="noStrike">
                          <a:effectLst/>
                        </a:rPr>
                        <a:t>59</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267</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600" u="none" strike="noStrike">
                          <a:effectLst/>
                        </a:rPr>
                        <a:t>21.98</a:t>
                      </a:r>
                      <a:endParaRPr lang="en-US" sz="600" b="1" i="0" u="none" strike="noStrike">
                        <a:solidFill>
                          <a:srgbClr val="0070C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154</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143</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600" u="none" strike="noStrike">
                          <a:effectLst/>
                        </a:rPr>
                        <a:t>23.60</a:t>
                      </a:r>
                      <a:endParaRPr lang="en-US" sz="600" b="1" i="0" u="none" strike="noStrike">
                        <a:solidFill>
                          <a:srgbClr val="0070C0"/>
                        </a:solidFill>
                        <a:effectLst/>
                        <a:latin typeface="Arial Mon"/>
                      </a:endParaRPr>
                    </a:p>
                  </a:txBody>
                  <a:tcPr marL="5963" marR="5963" marT="5963" marB="0" anchor="b"/>
                </a:tc>
                <a:tc>
                  <a:txBody>
                    <a:bodyPr/>
                    <a:lstStyle/>
                    <a:p>
                      <a:pPr algn="r" fontAlgn="b"/>
                      <a:r>
                        <a:rPr lang="en-US" sz="700" u="none" strike="noStrike">
                          <a:effectLst/>
                        </a:rPr>
                        <a:t>87</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210</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600" u="none" strike="noStrike">
                          <a:effectLst/>
                        </a:rPr>
                        <a:t>20.02</a:t>
                      </a:r>
                      <a:endParaRPr lang="en-US" sz="600" b="1" i="0" u="none" strike="noStrike">
                        <a:solidFill>
                          <a:srgbClr val="0070C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154</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386</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600" u="none" strike="noStrike">
                          <a:effectLst/>
                        </a:rPr>
                        <a:t>19.93</a:t>
                      </a:r>
                      <a:endParaRPr lang="en-US" sz="600" b="1" i="0" u="none" strike="noStrike">
                        <a:solidFill>
                          <a:srgbClr val="0070C0"/>
                        </a:solidFill>
                        <a:effectLst/>
                        <a:latin typeface="Arial Mon"/>
                      </a:endParaRPr>
                    </a:p>
                  </a:txBody>
                  <a:tcPr marL="5963" marR="5963" marT="5963" marB="0" anchor="b"/>
                </a:tc>
                <a:tc>
                  <a:txBody>
                    <a:bodyPr/>
                    <a:lstStyle/>
                    <a:p>
                      <a:pPr algn="r" fontAlgn="b"/>
                      <a:r>
                        <a:rPr lang="en-US" sz="700" u="none" strike="noStrike">
                          <a:effectLst/>
                        </a:rPr>
                        <a:t>281</a:t>
                      </a:r>
                      <a:endParaRPr lang="en-US" sz="700" b="0" i="0" u="none" strike="noStrike">
                        <a:solidFill>
                          <a:srgbClr val="000000"/>
                        </a:solidFill>
                        <a:effectLst/>
                        <a:latin typeface="Arial Mon"/>
                      </a:endParaRPr>
                    </a:p>
                  </a:txBody>
                  <a:tcPr marL="5963" marR="5963" marT="5963" marB="0" anchor="b"/>
                </a:tc>
              </a:tr>
              <a:tr h="244503">
                <a:tc>
                  <a:txBody>
                    <a:bodyPr/>
                    <a:lstStyle/>
                    <a:p>
                      <a:pPr algn="l" fontAlgn="b"/>
                      <a:r>
                        <a:rPr lang="mn-MN" sz="700" u="none" strike="noStrike">
                          <a:effectLst/>
                        </a:rPr>
                        <a:t>Тодорхойлж боломжгүй шалтгаант осол </a:t>
                      </a:r>
                      <a:r>
                        <a:rPr lang="en-US" sz="700" u="none" strike="noStrike">
                          <a:effectLst/>
                        </a:rPr>
                        <a:t>Y10-Y34</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33</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5.48</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18</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8</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1.73</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5</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19</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1.56</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12</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37</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6.11</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25</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21</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2.00</a:t>
                      </a:r>
                      <a:endParaRPr lang="en-US" sz="700" b="0" i="0" u="none" strike="noStrike">
                        <a:solidFill>
                          <a:srgbClr val="000000"/>
                        </a:solidFill>
                        <a:effectLst/>
                        <a:latin typeface="Arial Mon"/>
                      </a:endParaRPr>
                    </a:p>
                  </a:txBody>
                  <a:tcPr marL="5963" marR="5963" marT="5963" marB="0" anchor="b"/>
                </a:tc>
                <a:tc>
                  <a:txBody>
                    <a:bodyPr/>
                    <a:lstStyle/>
                    <a:p>
                      <a:pPr algn="l" fontAlgn="b"/>
                      <a:r>
                        <a:rPr lang="en-US" sz="700" u="none" strike="noStrike">
                          <a:effectLst/>
                        </a:rPr>
                        <a:t> </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12</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104</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5.37</a:t>
                      </a:r>
                      <a:endParaRPr lang="en-US" sz="700" b="0" i="0" u="none" strike="noStrike">
                        <a:solidFill>
                          <a:srgbClr val="000000"/>
                        </a:solidFill>
                        <a:effectLst/>
                        <a:latin typeface="Arial Mon"/>
                      </a:endParaRPr>
                    </a:p>
                  </a:txBody>
                  <a:tcPr marL="5963" marR="5963" marT="5963" marB="0" anchor="b"/>
                </a:tc>
                <a:tc>
                  <a:txBody>
                    <a:bodyPr/>
                    <a:lstStyle/>
                    <a:p>
                      <a:pPr algn="r" fontAlgn="b"/>
                      <a:r>
                        <a:rPr lang="en-US" sz="700" u="none" strike="noStrike">
                          <a:effectLst/>
                        </a:rPr>
                        <a:t>64</a:t>
                      </a:r>
                      <a:endParaRPr lang="en-US" sz="700" b="0" i="0" u="none" strike="noStrike">
                        <a:solidFill>
                          <a:srgbClr val="000000"/>
                        </a:solidFill>
                        <a:effectLst/>
                        <a:latin typeface="Arial Mon"/>
                      </a:endParaRPr>
                    </a:p>
                  </a:txBody>
                  <a:tcPr marL="5963" marR="5963" marT="5963" marB="0" anchor="b"/>
                </a:tc>
              </a:tr>
              <a:tr h="202757">
                <a:tc>
                  <a:txBody>
                    <a:bodyPr/>
                    <a:lstStyle/>
                    <a:p>
                      <a:pPr algn="ctr" fontAlgn="b"/>
                      <a:r>
                        <a:rPr lang="mn-MN" sz="700" u="none" strike="noStrike">
                          <a:effectLst/>
                        </a:rPr>
                        <a:t>Дүн</a:t>
                      </a:r>
                      <a:endParaRPr lang="mn-MN" sz="700" b="1" i="0" u="none" strike="noStrike">
                        <a:solidFill>
                          <a:srgbClr val="000000"/>
                        </a:solidFill>
                        <a:effectLst/>
                        <a:latin typeface="Arial Mon"/>
                      </a:endParaRPr>
                    </a:p>
                  </a:txBody>
                  <a:tcPr marL="5963" marR="5963" marT="5963" marB="0" anchor="b"/>
                </a:tc>
                <a:tc>
                  <a:txBody>
                    <a:bodyPr/>
                    <a:lstStyle/>
                    <a:p>
                      <a:pPr algn="ctr" fontAlgn="b"/>
                      <a:r>
                        <a:rPr lang="en-US" sz="700" u="none" strike="noStrike">
                          <a:effectLst/>
                        </a:rPr>
                        <a:t>602</a:t>
                      </a:r>
                      <a:endParaRPr lang="en-US" sz="700" b="1" i="0" u="none" strike="noStrike">
                        <a:solidFill>
                          <a:srgbClr val="000000"/>
                        </a:solidFill>
                        <a:effectLst/>
                        <a:latin typeface="Arial Mon"/>
                      </a:endParaRPr>
                    </a:p>
                  </a:txBody>
                  <a:tcPr marL="5963" marR="5963" marT="5963" marB="0" anchor="b"/>
                </a:tc>
                <a:tc>
                  <a:txBody>
                    <a:bodyPr/>
                    <a:lstStyle/>
                    <a:p>
                      <a:pPr algn="ctr" fontAlgn="b"/>
                      <a:r>
                        <a:rPr lang="en-US" sz="700" u="none" strike="noStrike">
                          <a:effectLst/>
                        </a:rPr>
                        <a:t>100</a:t>
                      </a:r>
                      <a:endParaRPr lang="en-US" sz="700" b="1" i="0" u="none" strike="noStrike">
                        <a:solidFill>
                          <a:srgbClr val="000000"/>
                        </a:solidFill>
                        <a:effectLst/>
                        <a:latin typeface="Arial Mon"/>
                      </a:endParaRPr>
                    </a:p>
                  </a:txBody>
                  <a:tcPr marL="5963" marR="5963" marT="5963" marB="0" anchor="b"/>
                </a:tc>
                <a:tc>
                  <a:txBody>
                    <a:bodyPr/>
                    <a:lstStyle/>
                    <a:p>
                      <a:pPr algn="ctr" fontAlgn="b"/>
                      <a:r>
                        <a:rPr lang="en-US" sz="700" u="none" strike="noStrike">
                          <a:effectLst/>
                        </a:rPr>
                        <a:t>1</a:t>
                      </a:r>
                      <a:endParaRPr lang="en-US" sz="700" b="1" i="0" u="none" strike="noStrike">
                        <a:solidFill>
                          <a:srgbClr val="000000"/>
                        </a:solidFill>
                        <a:effectLst/>
                        <a:latin typeface="Arial Mon"/>
                      </a:endParaRPr>
                    </a:p>
                  </a:txBody>
                  <a:tcPr marL="5963" marR="5963" marT="5963" marB="0" anchor="b"/>
                </a:tc>
                <a:tc>
                  <a:txBody>
                    <a:bodyPr/>
                    <a:lstStyle/>
                    <a:p>
                      <a:pPr algn="ctr" fontAlgn="b"/>
                      <a:r>
                        <a:rPr lang="en-US" sz="700" u="none" strike="noStrike">
                          <a:effectLst/>
                        </a:rPr>
                        <a:t>256</a:t>
                      </a:r>
                      <a:endParaRPr lang="en-US" sz="700" b="1" i="0" u="none" strike="noStrike">
                        <a:solidFill>
                          <a:srgbClr val="000000"/>
                        </a:solidFill>
                        <a:effectLst/>
                        <a:latin typeface="Arial Mon"/>
                      </a:endParaRPr>
                    </a:p>
                  </a:txBody>
                  <a:tcPr marL="5963" marR="5963" marT="5963" marB="0" anchor="b"/>
                </a:tc>
                <a:tc>
                  <a:txBody>
                    <a:bodyPr/>
                    <a:lstStyle/>
                    <a:p>
                      <a:pPr algn="ctr" fontAlgn="b"/>
                      <a:r>
                        <a:rPr lang="en-US" sz="700" u="none" strike="noStrike">
                          <a:effectLst/>
                        </a:rPr>
                        <a:t>463</a:t>
                      </a:r>
                      <a:endParaRPr lang="en-US" sz="700" b="1" i="0" u="none" strike="noStrike">
                        <a:solidFill>
                          <a:srgbClr val="000000"/>
                        </a:solidFill>
                        <a:effectLst/>
                        <a:latin typeface="Arial Mon"/>
                      </a:endParaRPr>
                    </a:p>
                  </a:txBody>
                  <a:tcPr marL="5963" marR="5963" marT="5963" marB="0" anchor="b"/>
                </a:tc>
                <a:tc>
                  <a:txBody>
                    <a:bodyPr/>
                    <a:lstStyle/>
                    <a:p>
                      <a:pPr algn="ctr" fontAlgn="b"/>
                      <a:r>
                        <a:rPr lang="en-US" sz="700" u="none" strike="noStrike">
                          <a:effectLst/>
                        </a:rPr>
                        <a:t>100</a:t>
                      </a:r>
                      <a:endParaRPr lang="en-US" sz="700" b="1" i="0" u="none" strike="noStrike">
                        <a:solidFill>
                          <a:srgbClr val="000000"/>
                        </a:solidFill>
                        <a:effectLst/>
                        <a:latin typeface="Arial Mon"/>
                      </a:endParaRPr>
                    </a:p>
                  </a:txBody>
                  <a:tcPr marL="5963" marR="5963" marT="5963" marB="0" anchor="b"/>
                </a:tc>
                <a:tc>
                  <a:txBody>
                    <a:bodyPr/>
                    <a:lstStyle/>
                    <a:p>
                      <a:pPr algn="ctr" fontAlgn="b"/>
                      <a:r>
                        <a:rPr lang="en-US" sz="700" u="none" strike="noStrike">
                          <a:effectLst/>
                        </a:rPr>
                        <a:t>261</a:t>
                      </a:r>
                      <a:endParaRPr lang="en-US" sz="700" b="1" i="0" u="none" strike="noStrike">
                        <a:solidFill>
                          <a:srgbClr val="000000"/>
                        </a:solidFill>
                        <a:effectLst/>
                        <a:latin typeface="Arial Mon"/>
                      </a:endParaRPr>
                    </a:p>
                  </a:txBody>
                  <a:tcPr marL="5963" marR="5963" marT="5963" marB="0" anchor="b"/>
                </a:tc>
                <a:tc>
                  <a:txBody>
                    <a:bodyPr/>
                    <a:lstStyle/>
                    <a:p>
                      <a:pPr algn="ctr" fontAlgn="b"/>
                      <a:r>
                        <a:rPr lang="en-US" sz="700" u="none" strike="noStrike">
                          <a:effectLst/>
                        </a:rPr>
                        <a:t>1215</a:t>
                      </a:r>
                      <a:endParaRPr lang="en-US" sz="700" b="1" i="0" u="none" strike="noStrike">
                        <a:solidFill>
                          <a:srgbClr val="000000"/>
                        </a:solidFill>
                        <a:effectLst/>
                        <a:latin typeface="Arial Mon"/>
                      </a:endParaRPr>
                    </a:p>
                  </a:txBody>
                  <a:tcPr marL="5963" marR="5963" marT="5963" marB="0" anchor="b"/>
                </a:tc>
                <a:tc>
                  <a:txBody>
                    <a:bodyPr/>
                    <a:lstStyle/>
                    <a:p>
                      <a:pPr algn="ctr" fontAlgn="b"/>
                      <a:r>
                        <a:rPr lang="en-US" sz="700" u="none" strike="noStrike">
                          <a:effectLst/>
                        </a:rPr>
                        <a:t>100</a:t>
                      </a:r>
                      <a:endParaRPr lang="en-US" sz="700" b="1" i="0" u="none" strike="noStrike">
                        <a:solidFill>
                          <a:srgbClr val="000000"/>
                        </a:solidFill>
                        <a:effectLst/>
                        <a:latin typeface="Arial Mon"/>
                      </a:endParaRPr>
                    </a:p>
                  </a:txBody>
                  <a:tcPr marL="5963" marR="5963" marT="5963" marB="0" anchor="b"/>
                </a:tc>
                <a:tc>
                  <a:txBody>
                    <a:bodyPr/>
                    <a:lstStyle/>
                    <a:p>
                      <a:pPr algn="ctr" fontAlgn="b"/>
                      <a:r>
                        <a:rPr lang="en-US" sz="700" u="none" strike="noStrike">
                          <a:effectLst/>
                        </a:rPr>
                        <a:t>2</a:t>
                      </a:r>
                      <a:endParaRPr lang="en-US" sz="700" b="1" i="0" u="none" strike="noStrike">
                        <a:solidFill>
                          <a:srgbClr val="000000"/>
                        </a:solidFill>
                        <a:effectLst/>
                        <a:latin typeface="Arial Mon"/>
                      </a:endParaRPr>
                    </a:p>
                  </a:txBody>
                  <a:tcPr marL="5963" marR="5963" marT="5963" marB="0" anchor="b"/>
                </a:tc>
                <a:tc>
                  <a:txBody>
                    <a:bodyPr/>
                    <a:lstStyle/>
                    <a:p>
                      <a:pPr algn="ctr" fontAlgn="b"/>
                      <a:r>
                        <a:rPr lang="en-US" sz="700" u="none" strike="noStrike">
                          <a:effectLst/>
                        </a:rPr>
                        <a:t>526</a:t>
                      </a:r>
                      <a:endParaRPr lang="en-US" sz="700" b="1" i="0" u="none" strike="noStrike">
                        <a:solidFill>
                          <a:srgbClr val="000000"/>
                        </a:solidFill>
                        <a:effectLst/>
                        <a:latin typeface="Arial Mon"/>
                      </a:endParaRPr>
                    </a:p>
                  </a:txBody>
                  <a:tcPr marL="5963" marR="5963" marT="5963" marB="0" anchor="b"/>
                </a:tc>
                <a:tc>
                  <a:txBody>
                    <a:bodyPr/>
                    <a:lstStyle/>
                    <a:p>
                      <a:pPr algn="ctr" fontAlgn="b"/>
                      <a:r>
                        <a:rPr lang="en-US" sz="700" u="none" strike="noStrike">
                          <a:effectLst/>
                        </a:rPr>
                        <a:t>606</a:t>
                      </a:r>
                      <a:endParaRPr lang="en-US" sz="700" b="1" i="0" u="none" strike="noStrike">
                        <a:solidFill>
                          <a:srgbClr val="000000"/>
                        </a:solidFill>
                        <a:effectLst/>
                        <a:latin typeface="Arial Mon"/>
                      </a:endParaRPr>
                    </a:p>
                  </a:txBody>
                  <a:tcPr marL="5963" marR="5963" marT="5963" marB="0" anchor="b"/>
                </a:tc>
                <a:tc>
                  <a:txBody>
                    <a:bodyPr/>
                    <a:lstStyle/>
                    <a:p>
                      <a:pPr algn="ctr" fontAlgn="b"/>
                      <a:r>
                        <a:rPr lang="en-US" sz="700" u="none" strike="noStrike">
                          <a:effectLst/>
                        </a:rPr>
                        <a:t>100</a:t>
                      </a:r>
                      <a:endParaRPr lang="en-US" sz="700" b="1" i="0" u="none" strike="noStrike">
                        <a:solidFill>
                          <a:srgbClr val="000000"/>
                        </a:solidFill>
                        <a:effectLst/>
                        <a:latin typeface="Arial Mon"/>
                      </a:endParaRPr>
                    </a:p>
                  </a:txBody>
                  <a:tcPr marL="5963" marR="5963" marT="5963" marB="0" anchor="b"/>
                </a:tc>
                <a:tc>
                  <a:txBody>
                    <a:bodyPr/>
                    <a:lstStyle/>
                    <a:p>
                      <a:pPr algn="ctr" fontAlgn="b"/>
                      <a:r>
                        <a:rPr lang="en-US" sz="700" u="none" strike="noStrike">
                          <a:effectLst/>
                        </a:rPr>
                        <a:t>361</a:t>
                      </a:r>
                      <a:endParaRPr lang="en-US" sz="700" b="1" i="0" u="none" strike="noStrike">
                        <a:solidFill>
                          <a:srgbClr val="000000"/>
                        </a:solidFill>
                        <a:effectLst/>
                        <a:latin typeface="Arial Mon"/>
                      </a:endParaRPr>
                    </a:p>
                  </a:txBody>
                  <a:tcPr marL="5963" marR="5963" marT="5963" marB="0" anchor="b"/>
                </a:tc>
                <a:tc>
                  <a:txBody>
                    <a:bodyPr/>
                    <a:lstStyle/>
                    <a:p>
                      <a:pPr algn="ctr" fontAlgn="b"/>
                      <a:r>
                        <a:rPr lang="en-US" sz="700" u="none" strike="noStrike">
                          <a:effectLst/>
                        </a:rPr>
                        <a:t>1049</a:t>
                      </a:r>
                      <a:endParaRPr lang="en-US" sz="700" b="1" i="0" u="none" strike="noStrike">
                        <a:solidFill>
                          <a:srgbClr val="000000"/>
                        </a:solidFill>
                        <a:effectLst/>
                        <a:latin typeface="Arial Mon"/>
                      </a:endParaRPr>
                    </a:p>
                  </a:txBody>
                  <a:tcPr marL="5963" marR="5963" marT="5963" marB="0" anchor="b"/>
                </a:tc>
                <a:tc>
                  <a:txBody>
                    <a:bodyPr/>
                    <a:lstStyle/>
                    <a:p>
                      <a:pPr algn="ctr" fontAlgn="b"/>
                      <a:r>
                        <a:rPr lang="en-US" sz="700" u="none" strike="noStrike">
                          <a:effectLst/>
                        </a:rPr>
                        <a:t>100</a:t>
                      </a:r>
                      <a:endParaRPr lang="en-US" sz="700" b="1" i="0" u="none" strike="noStrike">
                        <a:solidFill>
                          <a:srgbClr val="000000"/>
                        </a:solidFill>
                        <a:effectLst/>
                        <a:latin typeface="Arial Mon"/>
                      </a:endParaRPr>
                    </a:p>
                  </a:txBody>
                  <a:tcPr marL="5963" marR="5963" marT="5963" marB="0" anchor="b"/>
                </a:tc>
                <a:tc>
                  <a:txBody>
                    <a:bodyPr/>
                    <a:lstStyle/>
                    <a:p>
                      <a:pPr algn="ctr" fontAlgn="b"/>
                      <a:r>
                        <a:rPr lang="en-US" sz="700" u="none" strike="noStrike">
                          <a:effectLst/>
                        </a:rPr>
                        <a:t>4</a:t>
                      </a:r>
                      <a:endParaRPr lang="en-US" sz="700" b="1" i="0" u="none" strike="noStrike">
                        <a:solidFill>
                          <a:srgbClr val="000000"/>
                        </a:solidFill>
                        <a:effectLst/>
                        <a:latin typeface="Arial Mon"/>
                      </a:endParaRPr>
                    </a:p>
                  </a:txBody>
                  <a:tcPr marL="5963" marR="5963" marT="5963" marB="0" anchor="b"/>
                </a:tc>
                <a:tc>
                  <a:txBody>
                    <a:bodyPr/>
                    <a:lstStyle/>
                    <a:p>
                      <a:pPr algn="ctr" fontAlgn="b"/>
                      <a:r>
                        <a:rPr lang="en-US" sz="700" u="none" strike="noStrike">
                          <a:effectLst/>
                        </a:rPr>
                        <a:t>595</a:t>
                      </a:r>
                      <a:endParaRPr lang="en-US" sz="700" b="1" i="0" u="none" strike="noStrike">
                        <a:solidFill>
                          <a:srgbClr val="000000"/>
                        </a:solidFill>
                        <a:effectLst/>
                        <a:latin typeface="Arial Mon"/>
                      </a:endParaRPr>
                    </a:p>
                  </a:txBody>
                  <a:tcPr marL="5963" marR="5963" marT="5963" marB="0" anchor="b"/>
                </a:tc>
                <a:tc>
                  <a:txBody>
                    <a:bodyPr/>
                    <a:lstStyle/>
                    <a:p>
                      <a:pPr algn="ctr" fontAlgn="b"/>
                      <a:r>
                        <a:rPr lang="en-US" sz="700" u="none" strike="noStrike">
                          <a:effectLst/>
                        </a:rPr>
                        <a:t>1937</a:t>
                      </a:r>
                      <a:endParaRPr lang="en-US" sz="700" b="1" i="0" u="none" strike="noStrike">
                        <a:solidFill>
                          <a:srgbClr val="000000"/>
                        </a:solidFill>
                        <a:effectLst/>
                        <a:latin typeface="Arial Mon"/>
                      </a:endParaRPr>
                    </a:p>
                  </a:txBody>
                  <a:tcPr marL="5963" marR="5963" marT="5963" marB="0" anchor="b"/>
                </a:tc>
                <a:tc>
                  <a:txBody>
                    <a:bodyPr/>
                    <a:lstStyle/>
                    <a:p>
                      <a:pPr algn="ctr" fontAlgn="b"/>
                      <a:r>
                        <a:rPr lang="en-US" sz="700" u="none" strike="noStrike">
                          <a:effectLst/>
                        </a:rPr>
                        <a:t>100</a:t>
                      </a:r>
                      <a:endParaRPr lang="en-US" sz="700" b="1" i="0" u="none" strike="noStrike">
                        <a:solidFill>
                          <a:srgbClr val="000000"/>
                        </a:solidFill>
                        <a:effectLst/>
                        <a:latin typeface="Arial Mon"/>
                      </a:endParaRPr>
                    </a:p>
                  </a:txBody>
                  <a:tcPr marL="5963" marR="5963" marT="5963" marB="0" anchor="b"/>
                </a:tc>
                <a:tc>
                  <a:txBody>
                    <a:bodyPr/>
                    <a:lstStyle/>
                    <a:p>
                      <a:pPr algn="ctr" fontAlgn="b"/>
                      <a:r>
                        <a:rPr lang="en-US" sz="700" u="none" strike="noStrike" dirty="0">
                          <a:effectLst/>
                        </a:rPr>
                        <a:t>1240</a:t>
                      </a:r>
                      <a:endParaRPr lang="en-US" sz="700" b="1" i="0" u="none" strike="noStrike" dirty="0">
                        <a:solidFill>
                          <a:srgbClr val="000000"/>
                        </a:solidFill>
                        <a:effectLst/>
                        <a:latin typeface="Arial Mon"/>
                      </a:endParaRPr>
                    </a:p>
                  </a:txBody>
                  <a:tcPr marL="5963" marR="5963" marT="5963" marB="0" anchor="b"/>
                </a:tc>
              </a:tr>
              <a:tr h="113306">
                <a:tc>
                  <a:txBody>
                    <a:bodyPr/>
                    <a:lstStyle/>
                    <a:p>
                      <a:pPr algn="ctr" fontAlgn="b"/>
                      <a:r>
                        <a:rPr lang="mn-MN" sz="700" u="none" strike="noStrike">
                          <a:effectLst/>
                        </a:rPr>
                        <a:t>Дүнгийн хувь</a:t>
                      </a:r>
                      <a:endParaRPr lang="mn-MN" sz="700" b="1" i="0" u="none" strike="noStrike">
                        <a:solidFill>
                          <a:srgbClr val="000000"/>
                        </a:solidFill>
                        <a:effectLst/>
                        <a:latin typeface="Arial Mon"/>
                      </a:endParaRPr>
                    </a:p>
                  </a:txBody>
                  <a:tcPr marL="5963" marR="5963" marT="5963" marB="0" anchor="b"/>
                </a:tc>
                <a:tc>
                  <a:txBody>
                    <a:bodyPr/>
                    <a:lstStyle/>
                    <a:p>
                      <a:pPr algn="ctr" fontAlgn="b"/>
                      <a:r>
                        <a:rPr lang="en-US" sz="700" u="none" strike="noStrike">
                          <a:effectLst/>
                        </a:rPr>
                        <a:t> </a:t>
                      </a:r>
                      <a:endParaRPr lang="en-US" sz="700" b="1" i="0" u="none" strike="noStrike">
                        <a:solidFill>
                          <a:srgbClr val="000000"/>
                        </a:solidFill>
                        <a:effectLst/>
                        <a:latin typeface="Arial Mon"/>
                      </a:endParaRPr>
                    </a:p>
                  </a:txBody>
                  <a:tcPr marL="5963" marR="5963" marT="5963" marB="0" anchor="b"/>
                </a:tc>
                <a:tc>
                  <a:txBody>
                    <a:bodyPr/>
                    <a:lstStyle/>
                    <a:p>
                      <a:pPr algn="ctr" fontAlgn="b"/>
                      <a:r>
                        <a:rPr lang="en-US" sz="700" u="none" strike="noStrike">
                          <a:effectLst/>
                        </a:rPr>
                        <a:t> </a:t>
                      </a:r>
                      <a:endParaRPr lang="en-US" sz="700" b="1" i="0" u="none" strike="noStrike">
                        <a:solidFill>
                          <a:srgbClr val="000000"/>
                        </a:solidFill>
                        <a:effectLst/>
                        <a:latin typeface="Arial Mon"/>
                      </a:endParaRPr>
                    </a:p>
                  </a:txBody>
                  <a:tcPr marL="5963" marR="5963" marT="5963" marB="0" anchor="b"/>
                </a:tc>
                <a:tc>
                  <a:txBody>
                    <a:bodyPr/>
                    <a:lstStyle/>
                    <a:p>
                      <a:pPr algn="ctr" fontAlgn="b"/>
                      <a:r>
                        <a:rPr lang="en-US" sz="700" u="none" strike="noStrike">
                          <a:effectLst/>
                        </a:rPr>
                        <a:t>0.17</a:t>
                      </a:r>
                      <a:endParaRPr lang="en-US" sz="700" b="1" i="0" u="none" strike="noStrike">
                        <a:solidFill>
                          <a:srgbClr val="000000"/>
                        </a:solidFill>
                        <a:effectLst/>
                        <a:latin typeface="Arial Mon"/>
                      </a:endParaRPr>
                    </a:p>
                  </a:txBody>
                  <a:tcPr marL="5963" marR="5963" marT="5963" marB="0" anchor="b"/>
                </a:tc>
                <a:tc>
                  <a:txBody>
                    <a:bodyPr/>
                    <a:lstStyle/>
                    <a:p>
                      <a:pPr algn="ctr" fontAlgn="b"/>
                      <a:r>
                        <a:rPr lang="en-US" sz="700" u="none" strike="noStrike">
                          <a:effectLst/>
                        </a:rPr>
                        <a:t>42.5</a:t>
                      </a:r>
                      <a:endParaRPr lang="en-US" sz="700" b="1" i="0" u="none" strike="noStrike">
                        <a:solidFill>
                          <a:srgbClr val="000000"/>
                        </a:solidFill>
                        <a:effectLst/>
                        <a:latin typeface="Arial Mon"/>
                      </a:endParaRPr>
                    </a:p>
                  </a:txBody>
                  <a:tcPr marL="5963" marR="5963" marT="5963" marB="0" anchor="b"/>
                </a:tc>
                <a:tc>
                  <a:txBody>
                    <a:bodyPr/>
                    <a:lstStyle/>
                    <a:p>
                      <a:pPr algn="ctr" fontAlgn="b"/>
                      <a:r>
                        <a:rPr lang="en-US" sz="700" u="none" strike="noStrike">
                          <a:effectLst/>
                        </a:rPr>
                        <a:t> </a:t>
                      </a:r>
                      <a:endParaRPr lang="en-US" sz="700" b="1" i="0" u="none" strike="noStrike">
                        <a:solidFill>
                          <a:srgbClr val="000000"/>
                        </a:solidFill>
                        <a:effectLst/>
                        <a:latin typeface="Arial Mon"/>
                      </a:endParaRPr>
                    </a:p>
                  </a:txBody>
                  <a:tcPr marL="5963" marR="5963" marT="5963" marB="0" anchor="b"/>
                </a:tc>
                <a:tc>
                  <a:txBody>
                    <a:bodyPr/>
                    <a:lstStyle/>
                    <a:p>
                      <a:pPr algn="ctr" fontAlgn="b"/>
                      <a:r>
                        <a:rPr lang="en-US" sz="700" u="none" strike="noStrike">
                          <a:effectLst/>
                        </a:rPr>
                        <a:t> </a:t>
                      </a:r>
                      <a:endParaRPr lang="en-US" sz="700" b="1" i="0" u="none" strike="noStrike">
                        <a:solidFill>
                          <a:srgbClr val="000000"/>
                        </a:solidFill>
                        <a:effectLst/>
                        <a:latin typeface="Arial Mon"/>
                      </a:endParaRPr>
                    </a:p>
                  </a:txBody>
                  <a:tcPr marL="5963" marR="5963" marT="5963" marB="0" anchor="b"/>
                </a:tc>
                <a:tc>
                  <a:txBody>
                    <a:bodyPr/>
                    <a:lstStyle/>
                    <a:p>
                      <a:pPr algn="ctr" fontAlgn="b"/>
                      <a:r>
                        <a:rPr lang="en-US" sz="700" u="none" strike="noStrike">
                          <a:effectLst/>
                        </a:rPr>
                        <a:t>56.4</a:t>
                      </a:r>
                      <a:endParaRPr lang="en-US" sz="700" b="1" i="0" u="none" strike="noStrike">
                        <a:solidFill>
                          <a:srgbClr val="000000"/>
                        </a:solidFill>
                        <a:effectLst/>
                        <a:latin typeface="Arial Mon"/>
                      </a:endParaRPr>
                    </a:p>
                  </a:txBody>
                  <a:tcPr marL="5963" marR="5963" marT="5963" marB="0" anchor="b"/>
                </a:tc>
                <a:tc>
                  <a:txBody>
                    <a:bodyPr/>
                    <a:lstStyle/>
                    <a:p>
                      <a:pPr algn="ctr" fontAlgn="b"/>
                      <a:r>
                        <a:rPr lang="en-US" sz="700" u="none" strike="noStrike">
                          <a:effectLst/>
                        </a:rPr>
                        <a:t> </a:t>
                      </a:r>
                      <a:endParaRPr lang="en-US" sz="700" b="1" i="0" u="none" strike="noStrike">
                        <a:solidFill>
                          <a:srgbClr val="000000"/>
                        </a:solidFill>
                        <a:effectLst/>
                        <a:latin typeface="Arial Mon"/>
                      </a:endParaRPr>
                    </a:p>
                  </a:txBody>
                  <a:tcPr marL="5963" marR="5963" marT="5963" marB="0" anchor="b"/>
                </a:tc>
                <a:tc>
                  <a:txBody>
                    <a:bodyPr/>
                    <a:lstStyle/>
                    <a:p>
                      <a:pPr algn="ctr" fontAlgn="b"/>
                      <a:r>
                        <a:rPr lang="en-US" sz="700" u="none" strike="noStrike">
                          <a:effectLst/>
                        </a:rPr>
                        <a:t> </a:t>
                      </a:r>
                      <a:endParaRPr lang="en-US" sz="700" b="1" i="0" u="none" strike="noStrike">
                        <a:solidFill>
                          <a:srgbClr val="000000"/>
                        </a:solidFill>
                        <a:effectLst/>
                        <a:latin typeface="Arial Mon"/>
                      </a:endParaRPr>
                    </a:p>
                  </a:txBody>
                  <a:tcPr marL="5963" marR="5963" marT="5963" marB="0" anchor="b"/>
                </a:tc>
                <a:tc>
                  <a:txBody>
                    <a:bodyPr/>
                    <a:lstStyle/>
                    <a:p>
                      <a:pPr algn="ctr" fontAlgn="b"/>
                      <a:r>
                        <a:rPr lang="en-US" sz="700" u="none" strike="noStrike">
                          <a:effectLst/>
                        </a:rPr>
                        <a:t>0.16</a:t>
                      </a:r>
                      <a:endParaRPr lang="en-US" sz="700" b="1" i="0" u="none" strike="noStrike">
                        <a:solidFill>
                          <a:srgbClr val="000000"/>
                        </a:solidFill>
                        <a:effectLst/>
                        <a:latin typeface="Arial Mon"/>
                      </a:endParaRPr>
                    </a:p>
                  </a:txBody>
                  <a:tcPr marL="5963" marR="5963" marT="5963" marB="0" anchor="b"/>
                </a:tc>
                <a:tc>
                  <a:txBody>
                    <a:bodyPr/>
                    <a:lstStyle/>
                    <a:p>
                      <a:pPr algn="ctr" fontAlgn="b"/>
                      <a:r>
                        <a:rPr lang="en-US" sz="700" u="none" strike="noStrike">
                          <a:effectLst/>
                        </a:rPr>
                        <a:t>43.3</a:t>
                      </a:r>
                      <a:endParaRPr lang="en-US" sz="700" b="1" i="0" u="none" strike="noStrike">
                        <a:solidFill>
                          <a:srgbClr val="000000"/>
                        </a:solidFill>
                        <a:effectLst/>
                        <a:latin typeface="Arial Mon"/>
                      </a:endParaRPr>
                    </a:p>
                  </a:txBody>
                  <a:tcPr marL="5963" marR="5963" marT="5963" marB="0" anchor="b"/>
                </a:tc>
                <a:tc>
                  <a:txBody>
                    <a:bodyPr/>
                    <a:lstStyle/>
                    <a:p>
                      <a:pPr algn="ctr" fontAlgn="b"/>
                      <a:r>
                        <a:rPr lang="en-US" sz="700" u="none" strike="noStrike">
                          <a:effectLst/>
                        </a:rPr>
                        <a:t> </a:t>
                      </a:r>
                      <a:endParaRPr lang="en-US" sz="700" b="1" i="0" u="none" strike="noStrike">
                        <a:solidFill>
                          <a:srgbClr val="000000"/>
                        </a:solidFill>
                        <a:effectLst/>
                        <a:latin typeface="Arial Mon"/>
                      </a:endParaRPr>
                    </a:p>
                  </a:txBody>
                  <a:tcPr marL="5963" marR="5963" marT="5963" marB="0" anchor="b"/>
                </a:tc>
                <a:tc>
                  <a:txBody>
                    <a:bodyPr/>
                    <a:lstStyle/>
                    <a:p>
                      <a:pPr algn="ctr" fontAlgn="b"/>
                      <a:r>
                        <a:rPr lang="en-US" sz="700" u="none" strike="noStrike">
                          <a:effectLst/>
                        </a:rPr>
                        <a:t> </a:t>
                      </a:r>
                      <a:endParaRPr lang="en-US" sz="700" b="1" i="0" u="none" strike="noStrike">
                        <a:solidFill>
                          <a:srgbClr val="000000"/>
                        </a:solidFill>
                        <a:effectLst/>
                        <a:latin typeface="Arial Mon"/>
                      </a:endParaRPr>
                    </a:p>
                  </a:txBody>
                  <a:tcPr marL="5963" marR="5963" marT="5963" marB="0" anchor="b"/>
                </a:tc>
                <a:tc>
                  <a:txBody>
                    <a:bodyPr/>
                    <a:lstStyle/>
                    <a:p>
                      <a:pPr algn="ctr" fontAlgn="b"/>
                      <a:r>
                        <a:rPr lang="en-US" sz="700" u="none" strike="noStrike">
                          <a:effectLst/>
                        </a:rPr>
                        <a:t>59.6</a:t>
                      </a:r>
                      <a:endParaRPr lang="en-US" sz="700" b="1" i="0" u="none" strike="noStrike">
                        <a:solidFill>
                          <a:srgbClr val="000000"/>
                        </a:solidFill>
                        <a:effectLst/>
                        <a:latin typeface="Arial Mon"/>
                      </a:endParaRPr>
                    </a:p>
                  </a:txBody>
                  <a:tcPr marL="5963" marR="5963" marT="5963" marB="0" anchor="b"/>
                </a:tc>
                <a:tc>
                  <a:txBody>
                    <a:bodyPr/>
                    <a:lstStyle/>
                    <a:p>
                      <a:pPr algn="ctr" fontAlgn="b"/>
                      <a:r>
                        <a:rPr lang="en-US" sz="700" u="none" strike="noStrike">
                          <a:effectLst/>
                        </a:rPr>
                        <a:t> </a:t>
                      </a:r>
                      <a:endParaRPr lang="en-US" sz="700" b="1" i="0" u="none" strike="noStrike">
                        <a:solidFill>
                          <a:srgbClr val="000000"/>
                        </a:solidFill>
                        <a:effectLst/>
                        <a:latin typeface="Arial Mon"/>
                      </a:endParaRPr>
                    </a:p>
                  </a:txBody>
                  <a:tcPr marL="5963" marR="5963" marT="5963" marB="0" anchor="b"/>
                </a:tc>
                <a:tc>
                  <a:txBody>
                    <a:bodyPr/>
                    <a:lstStyle/>
                    <a:p>
                      <a:pPr algn="ctr" fontAlgn="b"/>
                      <a:r>
                        <a:rPr lang="en-US" sz="700" u="none" strike="noStrike">
                          <a:effectLst/>
                        </a:rPr>
                        <a:t> </a:t>
                      </a:r>
                      <a:endParaRPr lang="en-US" sz="700" b="1" i="0" u="none" strike="noStrike">
                        <a:solidFill>
                          <a:srgbClr val="000000"/>
                        </a:solidFill>
                        <a:effectLst/>
                        <a:latin typeface="Arial Mon"/>
                      </a:endParaRPr>
                    </a:p>
                  </a:txBody>
                  <a:tcPr marL="5963" marR="5963" marT="5963" marB="0" anchor="b"/>
                </a:tc>
                <a:tc>
                  <a:txBody>
                    <a:bodyPr/>
                    <a:lstStyle/>
                    <a:p>
                      <a:pPr algn="ctr" fontAlgn="b"/>
                      <a:r>
                        <a:rPr lang="en-US" sz="700" u="none" strike="noStrike">
                          <a:effectLst/>
                        </a:rPr>
                        <a:t>0.38</a:t>
                      </a:r>
                      <a:endParaRPr lang="en-US" sz="700" b="1" i="0" u="none" strike="noStrike">
                        <a:solidFill>
                          <a:srgbClr val="000000"/>
                        </a:solidFill>
                        <a:effectLst/>
                        <a:latin typeface="Arial Mon"/>
                      </a:endParaRPr>
                    </a:p>
                  </a:txBody>
                  <a:tcPr marL="5963" marR="5963" marT="5963" marB="0" anchor="b"/>
                </a:tc>
                <a:tc>
                  <a:txBody>
                    <a:bodyPr/>
                    <a:lstStyle/>
                    <a:p>
                      <a:pPr algn="ctr" fontAlgn="b"/>
                      <a:r>
                        <a:rPr lang="en-US" sz="700" u="none" strike="noStrike">
                          <a:effectLst/>
                        </a:rPr>
                        <a:t>56.7</a:t>
                      </a:r>
                      <a:endParaRPr lang="en-US" sz="700" b="1" i="0" u="none" strike="noStrike">
                        <a:solidFill>
                          <a:srgbClr val="000000"/>
                        </a:solidFill>
                        <a:effectLst/>
                        <a:latin typeface="Arial Mon"/>
                      </a:endParaRPr>
                    </a:p>
                  </a:txBody>
                  <a:tcPr marL="5963" marR="5963" marT="5963" marB="0" anchor="b"/>
                </a:tc>
                <a:tc>
                  <a:txBody>
                    <a:bodyPr/>
                    <a:lstStyle/>
                    <a:p>
                      <a:pPr algn="ctr" fontAlgn="b"/>
                      <a:r>
                        <a:rPr lang="en-US" sz="700" u="none" strike="noStrike">
                          <a:effectLst/>
                        </a:rPr>
                        <a:t> </a:t>
                      </a:r>
                      <a:endParaRPr lang="en-US" sz="700" b="1" i="0" u="none" strike="noStrike">
                        <a:solidFill>
                          <a:srgbClr val="000000"/>
                        </a:solidFill>
                        <a:effectLst/>
                        <a:latin typeface="Arial Mon"/>
                      </a:endParaRPr>
                    </a:p>
                  </a:txBody>
                  <a:tcPr marL="5963" marR="5963" marT="5963" marB="0" anchor="b"/>
                </a:tc>
                <a:tc>
                  <a:txBody>
                    <a:bodyPr/>
                    <a:lstStyle/>
                    <a:p>
                      <a:pPr algn="ctr" fontAlgn="b"/>
                      <a:r>
                        <a:rPr lang="en-US" sz="700" u="none" strike="noStrike">
                          <a:effectLst/>
                        </a:rPr>
                        <a:t> </a:t>
                      </a:r>
                      <a:endParaRPr lang="en-US" sz="700" b="1" i="0" u="none" strike="noStrike">
                        <a:solidFill>
                          <a:srgbClr val="000000"/>
                        </a:solidFill>
                        <a:effectLst/>
                        <a:latin typeface="Arial Mon"/>
                      </a:endParaRPr>
                    </a:p>
                  </a:txBody>
                  <a:tcPr marL="5963" marR="5963" marT="5963" marB="0" anchor="b"/>
                </a:tc>
                <a:tc>
                  <a:txBody>
                    <a:bodyPr/>
                    <a:lstStyle/>
                    <a:p>
                      <a:pPr algn="ctr" fontAlgn="b"/>
                      <a:r>
                        <a:rPr lang="en-US" sz="700" u="none" strike="noStrike" dirty="0">
                          <a:effectLst/>
                        </a:rPr>
                        <a:t>64</a:t>
                      </a:r>
                      <a:endParaRPr lang="en-US" sz="700" b="1" i="0" u="none" strike="noStrike" dirty="0">
                        <a:solidFill>
                          <a:srgbClr val="000000"/>
                        </a:solidFill>
                        <a:effectLst/>
                        <a:latin typeface="Arial Mon"/>
                      </a:endParaRPr>
                    </a:p>
                  </a:txBody>
                  <a:tcPr marL="5963" marR="5963" marT="5963" marB="0" anchor="b"/>
                </a:tc>
              </a:tr>
            </a:tbl>
          </a:graphicData>
        </a:graphic>
      </p:graphicFrame>
      <p:sp>
        <p:nvSpPr>
          <p:cNvPr id="5" name="Rectangle 4"/>
          <p:cNvSpPr/>
          <p:nvPr/>
        </p:nvSpPr>
        <p:spPr>
          <a:xfrm>
            <a:off x="174172" y="5838892"/>
            <a:ext cx="8218714" cy="830997"/>
          </a:xfrm>
          <a:prstGeom prst="rect">
            <a:avLst/>
          </a:prstGeom>
        </p:spPr>
        <p:txBody>
          <a:bodyPr wrap="square">
            <a:spAutoFit/>
          </a:bodyPr>
          <a:lstStyle/>
          <a:p>
            <a:pPr algn="just"/>
            <a:r>
              <a:rPr lang="mn-MN" sz="1600" dirty="0" smtClean="0">
                <a:latin typeface="Arial" pitchFamily="34" charset="0"/>
                <a:cs typeface="Arial" pitchFamily="34" charset="0"/>
              </a:rPr>
              <a:t>2011-2012 оны шинэ жилийн баяр, цагаан сар, наадмын баярын амралтын өдрүүдэд ГССҮТөвд яаралтай тусламж авсан осол гэмтлийн шалтгааныг судалж үзэхэд дараахь үр дүнгүүд гарсан байна.</a:t>
            </a:r>
            <a:endParaRPr lang="en-US" sz="1600" dirty="0">
              <a:latin typeface="Arial Mon" pitchFamily="34" charset="0"/>
              <a:cs typeface="Arial" pitchFamily="34" charset="0"/>
            </a:endParaRPr>
          </a:p>
        </p:txBody>
      </p:sp>
    </p:spTree>
    <p:extLst>
      <p:ext uri="{BB962C8B-B14F-4D97-AF65-F5344CB8AC3E}">
        <p14:creationId xmlns:p14="http://schemas.microsoft.com/office/powerpoint/2010/main" xmlns="" val="6548077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7620000" cy="4800600"/>
          </a:xfrm>
        </p:spPr>
        <p:txBody>
          <a:bodyPr>
            <a:normAutofit lnSpcReduction="10000"/>
          </a:bodyPr>
          <a:lstStyle/>
          <a:p>
            <a:pPr marL="114300" indent="0" algn="just">
              <a:buNone/>
            </a:pPr>
            <a:r>
              <a:rPr lang="mn-MN" sz="2000" dirty="0" smtClean="0">
                <a:latin typeface="Arial" pitchFamily="34" charset="0"/>
                <a:cs typeface="Arial" pitchFamily="34" charset="0"/>
              </a:rPr>
              <a:t>Баярын өдрүүдийн осол гэмтлийн байдлыг дараахь баярын өдрүүдээр авч үзэхэд:</a:t>
            </a:r>
          </a:p>
          <a:p>
            <a:pPr marL="571500" indent="-457200" algn="just">
              <a:buAutoNum type="arabicPeriod"/>
            </a:pPr>
            <a:r>
              <a:rPr lang="mn-MN" sz="2000" dirty="0" smtClean="0">
                <a:latin typeface="Arial" pitchFamily="34" charset="0"/>
                <a:cs typeface="Arial" pitchFamily="34" charset="0"/>
              </a:rPr>
              <a:t>Шинэ жилийн өдрүүдэд 33% нь уналт, 23-24% хүчирхийлэл, 10-15% нь зам тээврийн осолд байна. </a:t>
            </a:r>
          </a:p>
          <a:p>
            <a:pPr marL="571500" indent="-457200" algn="just">
              <a:buAutoNum type="arabicPeriod"/>
            </a:pPr>
            <a:r>
              <a:rPr lang="mn-MN" sz="2000" dirty="0" smtClean="0">
                <a:latin typeface="Arial" pitchFamily="34" charset="0"/>
                <a:cs typeface="Arial" pitchFamily="34" charset="0"/>
              </a:rPr>
              <a:t>Цагаан сарын өдрүүдэд 36% уналт, 20-21% хүчирхийлэл, 12-16% зам тээврийн осолд орсон байна.</a:t>
            </a:r>
          </a:p>
          <a:p>
            <a:pPr marL="571500" indent="-457200" algn="just">
              <a:buAutoNum type="arabicPeriod"/>
            </a:pPr>
            <a:r>
              <a:rPr lang="mn-MN" sz="2000" dirty="0" smtClean="0">
                <a:latin typeface="Arial" pitchFamily="34" charset="0"/>
                <a:cs typeface="Arial" pitchFamily="34" charset="0"/>
              </a:rPr>
              <a:t>Наадмын өдрүүдэд 28-30% уналт, 20-21% зам тээврийн осол, 19-21% хүчирхийлэлд өртсөн байна.</a:t>
            </a:r>
          </a:p>
          <a:p>
            <a:pPr marL="571500" indent="-457200" algn="just">
              <a:buAutoNum type="arabicPeriod"/>
            </a:pPr>
            <a:endParaRPr lang="mn-MN" sz="2000" dirty="0">
              <a:latin typeface="Arial" pitchFamily="34" charset="0"/>
              <a:cs typeface="Arial" pitchFamily="34" charset="0"/>
            </a:endParaRPr>
          </a:p>
          <a:p>
            <a:pPr marL="114300" indent="0" algn="just">
              <a:buNone/>
            </a:pPr>
            <a:r>
              <a:rPr lang="mn-MN" sz="2000" dirty="0" smtClean="0">
                <a:latin typeface="Arial" pitchFamily="34" charset="0"/>
                <a:cs typeface="Arial" pitchFamily="34" charset="0"/>
              </a:rPr>
              <a:t>Үүнээс үзэхэд ямар ч баярын өдрүүдэд хүчирхийлэл нийт гэмтлийн 1/5 орчим байгаа бол цагаан сар, шинэ жилийн баяр хүйтний улиралд уналт нэлээд өндөр, харин наадмын өдрүүдэд зам тээврийн осол их тохиолдсон байна.  Нийт осол гэмтэлд өртсөн хүмүүсийн дунджаар 53,7% эрэгтэйчүүд байна. Гэмтсэн хүмүүсийн 0,11% нас барсан байна.</a:t>
            </a:r>
            <a:endParaRPr lang="en-US" sz="2000" dirty="0">
              <a:latin typeface="Arial" pitchFamily="34" charset="0"/>
              <a:cs typeface="Arial" pitchFamily="34" charset="0"/>
            </a:endParaRPr>
          </a:p>
        </p:txBody>
      </p:sp>
      <p:sp>
        <p:nvSpPr>
          <p:cNvPr id="4" name="Title 1"/>
          <p:cNvSpPr>
            <a:spLocks noGrp="1"/>
          </p:cNvSpPr>
          <p:nvPr>
            <p:ph type="title"/>
          </p:nvPr>
        </p:nvSpPr>
        <p:spPr/>
        <p:txBody>
          <a:bodyPr>
            <a:normAutofit/>
          </a:bodyPr>
          <a:lstStyle/>
          <a:p>
            <a:r>
              <a:rPr lang="mn-MN" sz="2800" dirty="0" smtClean="0">
                <a:latin typeface="Arial" pitchFamily="34" charset="0"/>
                <a:cs typeface="Arial" pitchFamily="34" charset="0"/>
              </a:rPr>
              <a:t>Баярын өдрүүдийн осол гэмтлийн байдал</a:t>
            </a:r>
            <a:endParaRPr lang="en-US" sz="2800" dirty="0">
              <a:latin typeface="Arial" pitchFamily="34" charset="0"/>
              <a:cs typeface="Arial" pitchFamily="34" charset="0"/>
            </a:endParaRPr>
          </a:p>
        </p:txBody>
      </p:sp>
    </p:spTree>
    <p:extLst>
      <p:ext uri="{BB962C8B-B14F-4D97-AF65-F5344CB8AC3E}">
        <p14:creationId xmlns:p14="http://schemas.microsoft.com/office/powerpoint/2010/main" xmlns="" val="6548077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7620000" cy="1143000"/>
          </a:xfrm>
        </p:spPr>
        <p:txBody>
          <a:bodyPr>
            <a:normAutofit/>
          </a:bodyPr>
          <a:lstStyle/>
          <a:p>
            <a:r>
              <a:rPr lang="mn-MN" sz="2800" dirty="0" smtClean="0">
                <a:latin typeface="Arial" pitchFamily="34" charset="0"/>
                <a:cs typeface="Arial" pitchFamily="34" charset="0"/>
              </a:rPr>
              <a:t>ГССҮТөвд яаралтай тусламж авсан халтиргаа, гулгаатай холбоотой осол гэмтэл</a:t>
            </a:r>
            <a:endParaRPr lang="en-US" sz="2800" dirty="0">
              <a:latin typeface="Arial" pitchFamily="34" charset="0"/>
              <a:cs typeface="Arial"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45956239"/>
              </p:ext>
            </p:extLst>
          </p:nvPr>
        </p:nvGraphicFramePr>
        <p:xfrm>
          <a:off x="228600" y="1295400"/>
          <a:ext cx="7924797" cy="3827113"/>
        </p:xfrm>
        <a:graphic>
          <a:graphicData uri="http://schemas.openxmlformats.org/drawingml/2006/table">
            <a:tbl>
              <a:tblPr>
                <a:tableStyleId>{5C22544A-7EE6-4342-B048-85BDC9FD1C3A}</a:tableStyleId>
              </a:tblPr>
              <a:tblGrid>
                <a:gridCol w="664316"/>
                <a:gridCol w="488837"/>
                <a:gridCol w="476303"/>
                <a:gridCol w="470036"/>
                <a:gridCol w="438700"/>
                <a:gridCol w="438700"/>
                <a:gridCol w="438700"/>
                <a:gridCol w="438700"/>
                <a:gridCol w="488837"/>
                <a:gridCol w="488837"/>
                <a:gridCol w="441833"/>
                <a:gridCol w="441833"/>
                <a:gridCol w="441833"/>
                <a:gridCol w="441833"/>
                <a:gridCol w="441833"/>
                <a:gridCol w="441833"/>
                <a:gridCol w="441833"/>
              </a:tblGrid>
              <a:tr h="161017">
                <a:tc>
                  <a:txBody>
                    <a:bodyPr/>
                    <a:lstStyle/>
                    <a:p>
                      <a:pPr algn="l" fontAlgn="b"/>
                      <a:endParaRPr lang="en-US" sz="1200" b="0" i="0" u="none" strike="noStrike" dirty="0">
                        <a:solidFill>
                          <a:srgbClr val="000000"/>
                        </a:solidFill>
                        <a:effectLst/>
                        <a:latin typeface="Arial"/>
                      </a:endParaRPr>
                    </a:p>
                  </a:txBody>
                  <a:tcPr marL="9159" marR="9159" marT="9159" marB="0" anchor="b"/>
                </a:tc>
                <a:tc>
                  <a:txBody>
                    <a:bodyPr/>
                    <a:lstStyle/>
                    <a:p>
                      <a:pPr algn="l" fontAlgn="b"/>
                      <a:endParaRPr lang="en-US" sz="1200" b="0" i="0" u="none" strike="noStrike">
                        <a:solidFill>
                          <a:srgbClr val="000000"/>
                        </a:solidFill>
                        <a:effectLst/>
                        <a:latin typeface="Arial"/>
                      </a:endParaRPr>
                    </a:p>
                  </a:txBody>
                  <a:tcPr marL="9159" marR="9159" marT="9159" marB="0" anchor="b"/>
                </a:tc>
                <a:tc gridSpan="11">
                  <a:txBody>
                    <a:bodyPr/>
                    <a:lstStyle/>
                    <a:p>
                      <a:pPr algn="l" fontAlgn="b"/>
                      <a:r>
                        <a:rPr lang="mn-MN" sz="1200" u="none" strike="noStrike">
                          <a:effectLst/>
                        </a:rPr>
                        <a:t>ГССҮТөвд халтиргаа, гулгаатай холбоотой  гэмтлийн байдал</a:t>
                      </a:r>
                      <a:endParaRPr lang="mn-MN" sz="1200" b="1" i="0" u="none" strike="noStrike">
                        <a:solidFill>
                          <a:srgbClr val="000000"/>
                        </a:solidFill>
                        <a:effectLst/>
                        <a:latin typeface="Arial"/>
                      </a:endParaRPr>
                    </a:p>
                  </a:txBody>
                  <a:tcPr marL="9159" marR="9159" marT="9159"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solidFill>
                          <a:srgbClr val="000000"/>
                        </a:solidFill>
                        <a:effectLst/>
                        <a:latin typeface="Arial"/>
                      </a:endParaRPr>
                    </a:p>
                  </a:txBody>
                  <a:tcPr marL="9159" marR="9159" marT="9159" marB="0" anchor="b"/>
                </a:tc>
                <a:tc>
                  <a:txBody>
                    <a:bodyPr/>
                    <a:lstStyle/>
                    <a:p>
                      <a:pPr algn="l" fontAlgn="b"/>
                      <a:endParaRPr lang="en-US" sz="1200" b="0" i="0" u="none" strike="noStrike">
                        <a:solidFill>
                          <a:srgbClr val="000000"/>
                        </a:solidFill>
                        <a:effectLst/>
                        <a:latin typeface="Arial"/>
                      </a:endParaRPr>
                    </a:p>
                  </a:txBody>
                  <a:tcPr marL="9159" marR="9159" marT="9159" marB="0" anchor="b"/>
                </a:tc>
                <a:tc>
                  <a:txBody>
                    <a:bodyPr/>
                    <a:lstStyle/>
                    <a:p>
                      <a:pPr algn="l" fontAlgn="b"/>
                      <a:endParaRPr lang="en-US" sz="1200" b="0" i="0" u="none" strike="noStrike">
                        <a:solidFill>
                          <a:srgbClr val="000000"/>
                        </a:solidFill>
                        <a:effectLst/>
                        <a:latin typeface="Arial"/>
                      </a:endParaRPr>
                    </a:p>
                  </a:txBody>
                  <a:tcPr marL="9159" marR="9159" marT="9159" marB="0" anchor="b"/>
                </a:tc>
                <a:tc>
                  <a:txBody>
                    <a:bodyPr/>
                    <a:lstStyle/>
                    <a:p>
                      <a:pPr algn="l" fontAlgn="b"/>
                      <a:endParaRPr lang="en-US" sz="1200" b="0" i="0" u="none" strike="noStrike">
                        <a:solidFill>
                          <a:srgbClr val="000000"/>
                        </a:solidFill>
                        <a:effectLst/>
                        <a:latin typeface="Arial"/>
                      </a:endParaRPr>
                    </a:p>
                  </a:txBody>
                  <a:tcPr marL="9159" marR="9159" marT="9159" marB="0" anchor="b"/>
                </a:tc>
              </a:tr>
              <a:tr h="160771">
                <a:tc gridSpan="9">
                  <a:txBody>
                    <a:bodyPr/>
                    <a:lstStyle/>
                    <a:p>
                      <a:pPr algn="ctr" fontAlgn="b"/>
                      <a:r>
                        <a:rPr lang="mn-MN" sz="1200" u="none" strike="noStrike" dirty="0">
                          <a:effectLst/>
                        </a:rPr>
                        <a:t>2011 он 4-р улирал </a:t>
                      </a:r>
                      <a:endParaRPr lang="mn-MN" sz="1200" b="0" i="0" u="none" strike="noStrike" dirty="0">
                        <a:solidFill>
                          <a:srgbClr val="000000"/>
                        </a:solidFill>
                        <a:effectLst/>
                        <a:latin typeface="Arial"/>
                      </a:endParaRPr>
                    </a:p>
                  </a:txBody>
                  <a:tcPr marL="9159" marR="9159" marT="9159"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8">
                  <a:txBody>
                    <a:bodyPr/>
                    <a:lstStyle/>
                    <a:p>
                      <a:pPr algn="ctr" fontAlgn="b"/>
                      <a:r>
                        <a:rPr lang="mn-MN" sz="1200" u="none" strike="noStrike">
                          <a:effectLst/>
                        </a:rPr>
                        <a:t>2012 он 4-р улирал </a:t>
                      </a:r>
                      <a:endParaRPr lang="mn-MN" sz="1200" b="0" i="0" u="none" strike="noStrike">
                        <a:solidFill>
                          <a:srgbClr val="000000"/>
                        </a:solidFill>
                        <a:effectLst/>
                        <a:latin typeface="Arial"/>
                      </a:endParaRPr>
                    </a:p>
                  </a:txBody>
                  <a:tcPr marL="9159" marR="9159" marT="9159"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1017">
                <a:tc rowSpan="2">
                  <a:txBody>
                    <a:bodyPr/>
                    <a:lstStyle/>
                    <a:p>
                      <a:pPr algn="ctr" fontAlgn="b"/>
                      <a:r>
                        <a:rPr lang="mn-MN" sz="1200" u="none" strike="noStrike">
                          <a:effectLst/>
                        </a:rPr>
                        <a:t>Сар</a:t>
                      </a:r>
                      <a:endParaRPr lang="mn-MN" sz="1200" b="0" i="0" u="none" strike="noStrike">
                        <a:solidFill>
                          <a:srgbClr val="000000"/>
                        </a:solidFill>
                        <a:effectLst/>
                        <a:latin typeface="Arial"/>
                      </a:endParaRPr>
                    </a:p>
                  </a:txBody>
                  <a:tcPr marL="9159" marR="9159" marT="9159" marB="0" anchor="b"/>
                </a:tc>
                <a:tc gridSpan="8">
                  <a:txBody>
                    <a:bodyPr/>
                    <a:lstStyle/>
                    <a:p>
                      <a:pPr algn="ctr" fontAlgn="b"/>
                      <a:r>
                        <a:rPr lang="mn-MN" sz="1200" u="none" strike="noStrike">
                          <a:effectLst/>
                        </a:rPr>
                        <a:t>Үүнээс</a:t>
                      </a:r>
                      <a:endParaRPr lang="mn-MN" sz="1200" b="0" i="0" u="none" strike="noStrike">
                        <a:solidFill>
                          <a:srgbClr val="000000"/>
                        </a:solidFill>
                        <a:effectLst/>
                        <a:latin typeface="Arial"/>
                      </a:endParaRPr>
                    </a:p>
                  </a:txBody>
                  <a:tcPr marL="9159" marR="9159" marT="9159"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8">
                  <a:txBody>
                    <a:bodyPr/>
                    <a:lstStyle/>
                    <a:p>
                      <a:pPr algn="ctr" fontAlgn="b"/>
                      <a:r>
                        <a:rPr lang="mn-MN" sz="1200" u="none" strike="noStrike">
                          <a:effectLst/>
                        </a:rPr>
                        <a:t>Үүнээс</a:t>
                      </a:r>
                      <a:endParaRPr lang="mn-MN" sz="1200" b="0" i="0" u="none" strike="noStrike">
                        <a:solidFill>
                          <a:srgbClr val="000000"/>
                        </a:solidFill>
                        <a:effectLst/>
                        <a:latin typeface="Arial"/>
                      </a:endParaRPr>
                    </a:p>
                  </a:txBody>
                  <a:tcPr marL="9159" marR="9159" marT="9159"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02496">
                <a:tc vMerge="1">
                  <a:txBody>
                    <a:bodyPr/>
                    <a:lstStyle/>
                    <a:p>
                      <a:endParaRPr lang="en-US"/>
                    </a:p>
                  </a:txBody>
                  <a:tcPr/>
                </a:tc>
                <a:tc>
                  <a:txBody>
                    <a:bodyPr/>
                    <a:lstStyle/>
                    <a:p>
                      <a:pPr algn="ctr" fontAlgn="b"/>
                      <a:r>
                        <a:rPr lang="mn-MN" sz="1200" u="none" strike="noStrike">
                          <a:effectLst/>
                        </a:rPr>
                        <a:t>Тухайн сарын бүгд үзлэг</a:t>
                      </a:r>
                      <a:endParaRPr lang="mn-MN" sz="1200" b="0" i="0" u="none" strike="noStrike">
                        <a:solidFill>
                          <a:srgbClr val="000000"/>
                        </a:solidFill>
                        <a:effectLst/>
                        <a:latin typeface="Arial"/>
                      </a:endParaRPr>
                    </a:p>
                  </a:txBody>
                  <a:tcPr marL="9159" marR="9159" marT="9159" marB="0" vert="vert270" anchor="b"/>
                </a:tc>
                <a:tc>
                  <a:txBody>
                    <a:bodyPr/>
                    <a:lstStyle/>
                    <a:p>
                      <a:pPr algn="ctr" fontAlgn="b"/>
                      <a:r>
                        <a:rPr lang="mn-MN" sz="1200" u="none" strike="noStrike">
                          <a:effectLst/>
                        </a:rPr>
                        <a:t>Хальтирч унасан гэмтэл</a:t>
                      </a:r>
                      <a:endParaRPr lang="mn-MN" sz="1200" b="0" i="0" u="none" strike="noStrike">
                        <a:solidFill>
                          <a:srgbClr val="000000"/>
                        </a:solidFill>
                        <a:effectLst/>
                        <a:latin typeface="Arial"/>
                      </a:endParaRPr>
                    </a:p>
                  </a:txBody>
                  <a:tcPr marL="9159" marR="9159" marT="9159" marB="0" vert="vert270" anchor="b"/>
                </a:tc>
                <a:tc>
                  <a:txBody>
                    <a:bodyPr/>
                    <a:lstStyle/>
                    <a:p>
                      <a:pPr algn="ctr" fontAlgn="b"/>
                      <a:r>
                        <a:rPr lang="mn-MN" sz="1200" u="none" strike="noStrike">
                          <a:effectLst/>
                        </a:rPr>
                        <a:t>Нийт үзлэгт эзлэх хувь</a:t>
                      </a:r>
                      <a:endParaRPr lang="mn-MN" sz="1200" b="0" i="0" u="none" strike="noStrike">
                        <a:solidFill>
                          <a:srgbClr val="000000"/>
                        </a:solidFill>
                        <a:effectLst/>
                        <a:latin typeface="Arial"/>
                      </a:endParaRPr>
                    </a:p>
                  </a:txBody>
                  <a:tcPr marL="9159" marR="9159" marT="9159" marB="0" vert="vert270" anchor="b"/>
                </a:tc>
                <a:tc>
                  <a:txBody>
                    <a:bodyPr/>
                    <a:lstStyle/>
                    <a:p>
                      <a:pPr algn="ctr" fontAlgn="b"/>
                      <a:r>
                        <a:rPr lang="mn-MN" sz="1200" u="none" strike="noStrike">
                          <a:effectLst/>
                        </a:rPr>
                        <a:t>Үүнээс: эр</a:t>
                      </a:r>
                      <a:endParaRPr lang="mn-MN" sz="1200" b="0" i="0" u="none" strike="noStrike">
                        <a:solidFill>
                          <a:srgbClr val="000000"/>
                        </a:solidFill>
                        <a:effectLst/>
                        <a:latin typeface="Arial"/>
                      </a:endParaRPr>
                    </a:p>
                  </a:txBody>
                  <a:tcPr marL="9159" marR="9159" marT="9159" marB="0" vert="vert270" anchor="b"/>
                </a:tc>
                <a:tc>
                  <a:txBody>
                    <a:bodyPr/>
                    <a:lstStyle/>
                    <a:p>
                      <a:pPr algn="ctr" fontAlgn="b"/>
                      <a:r>
                        <a:rPr lang="mn-MN" sz="1200" u="none" strike="noStrike">
                          <a:effectLst/>
                        </a:rPr>
                        <a:t>Эмнэлэгт хэвтсэн</a:t>
                      </a:r>
                      <a:endParaRPr lang="mn-MN" sz="1200" b="0" i="0" u="none" strike="noStrike">
                        <a:solidFill>
                          <a:srgbClr val="000000"/>
                        </a:solidFill>
                        <a:effectLst/>
                        <a:latin typeface="Arial"/>
                      </a:endParaRPr>
                    </a:p>
                  </a:txBody>
                  <a:tcPr marL="9159" marR="9159" marT="9159" marB="0" vert="vert270" anchor="b"/>
                </a:tc>
                <a:tc>
                  <a:txBody>
                    <a:bodyPr/>
                    <a:lstStyle/>
                    <a:p>
                      <a:pPr algn="ctr" fontAlgn="b"/>
                      <a:r>
                        <a:rPr lang="mn-MN" sz="1200" u="none" strike="noStrike">
                          <a:effectLst/>
                        </a:rPr>
                        <a:t>Үүнээс: эр</a:t>
                      </a:r>
                      <a:endParaRPr lang="mn-MN" sz="1200" b="0" i="0" u="none" strike="noStrike">
                        <a:solidFill>
                          <a:srgbClr val="000000"/>
                        </a:solidFill>
                        <a:effectLst/>
                        <a:latin typeface="Arial"/>
                      </a:endParaRPr>
                    </a:p>
                  </a:txBody>
                  <a:tcPr marL="9159" marR="9159" marT="9159" marB="0" vert="vert270" anchor="b"/>
                </a:tc>
                <a:tc>
                  <a:txBody>
                    <a:bodyPr/>
                    <a:lstStyle/>
                    <a:p>
                      <a:pPr algn="ctr" fontAlgn="b"/>
                      <a:r>
                        <a:rPr lang="mn-MN" sz="1200" u="none" strike="noStrike">
                          <a:effectLst/>
                        </a:rPr>
                        <a:t>Нас барсан</a:t>
                      </a:r>
                      <a:endParaRPr lang="mn-MN" sz="1200" b="0" i="0" u="none" strike="noStrike">
                        <a:solidFill>
                          <a:srgbClr val="000000"/>
                        </a:solidFill>
                        <a:effectLst/>
                        <a:latin typeface="Arial"/>
                      </a:endParaRPr>
                    </a:p>
                  </a:txBody>
                  <a:tcPr marL="9159" marR="9159" marT="9159" marB="0" vert="vert270" anchor="b"/>
                </a:tc>
                <a:tc>
                  <a:txBody>
                    <a:bodyPr/>
                    <a:lstStyle/>
                    <a:p>
                      <a:pPr algn="ctr" fontAlgn="b"/>
                      <a:r>
                        <a:rPr lang="mn-MN" sz="1200" u="none" strike="noStrike">
                          <a:effectLst/>
                        </a:rPr>
                        <a:t>Үүнээс: эр</a:t>
                      </a:r>
                      <a:endParaRPr lang="mn-MN" sz="1200" b="0" i="0" u="none" strike="noStrike">
                        <a:solidFill>
                          <a:srgbClr val="000000"/>
                        </a:solidFill>
                        <a:effectLst/>
                        <a:latin typeface="Arial"/>
                      </a:endParaRPr>
                    </a:p>
                  </a:txBody>
                  <a:tcPr marL="9159" marR="9159" marT="9159" marB="0" vert="vert270" anchor="b"/>
                </a:tc>
                <a:tc>
                  <a:txBody>
                    <a:bodyPr/>
                    <a:lstStyle/>
                    <a:p>
                      <a:pPr algn="ctr" fontAlgn="b"/>
                      <a:r>
                        <a:rPr lang="mn-MN" sz="1200" u="none" strike="noStrike">
                          <a:effectLst/>
                        </a:rPr>
                        <a:t>Тухайн сарын бүгд үзлэг</a:t>
                      </a:r>
                      <a:endParaRPr lang="mn-MN" sz="1200" b="0" i="0" u="none" strike="noStrike">
                        <a:solidFill>
                          <a:srgbClr val="000000"/>
                        </a:solidFill>
                        <a:effectLst/>
                        <a:latin typeface="Arial"/>
                      </a:endParaRPr>
                    </a:p>
                  </a:txBody>
                  <a:tcPr marL="9159" marR="9159" marT="9159" marB="0" vert="vert270" anchor="b"/>
                </a:tc>
                <a:tc>
                  <a:txBody>
                    <a:bodyPr/>
                    <a:lstStyle/>
                    <a:p>
                      <a:pPr algn="ctr" fontAlgn="b"/>
                      <a:r>
                        <a:rPr lang="mn-MN" sz="1200" u="none" strike="noStrike">
                          <a:effectLst/>
                        </a:rPr>
                        <a:t>Хальтирч унасан гэмтэл</a:t>
                      </a:r>
                      <a:endParaRPr lang="mn-MN" sz="1200" b="0" i="0" u="none" strike="noStrike">
                        <a:solidFill>
                          <a:srgbClr val="000000"/>
                        </a:solidFill>
                        <a:effectLst/>
                        <a:latin typeface="Arial"/>
                      </a:endParaRPr>
                    </a:p>
                  </a:txBody>
                  <a:tcPr marL="9159" marR="9159" marT="9159" marB="0" vert="vert270" anchor="b"/>
                </a:tc>
                <a:tc>
                  <a:txBody>
                    <a:bodyPr/>
                    <a:lstStyle/>
                    <a:p>
                      <a:pPr algn="ctr" fontAlgn="b"/>
                      <a:r>
                        <a:rPr lang="mn-MN" sz="1200" u="none" strike="noStrike">
                          <a:effectLst/>
                        </a:rPr>
                        <a:t>Нийт үзлэгт эзлэх хувь</a:t>
                      </a:r>
                      <a:endParaRPr lang="mn-MN" sz="1200" b="0" i="0" u="none" strike="noStrike">
                        <a:solidFill>
                          <a:srgbClr val="000000"/>
                        </a:solidFill>
                        <a:effectLst/>
                        <a:latin typeface="Arial"/>
                      </a:endParaRPr>
                    </a:p>
                  </a:txBody>
                  <a:tcPr marL="9159" marR="9159" marT="9159" marB="0" vert="vert270" anchor="b"/>
                </a:tc>
                <a:tc>
                  <a:txBody>
                    <a:bodyPr/>
                    <a:lstStyle/>
                    <a:p>
                      <a:pPr algn="ctr" fontAlgn="b"/>
                      <a:r>
                        <a:rPr lang="mn-MN" sz="1200" u="none" strike="noStrike">
                          <a:effectLst/>
                        </a:rPr>
                        <a:t>Үүнээс: эр</a:t>
                      </a:r>
                      <a:endParaRPr lang="mn-MN" sz="1200" b="0" i="0" u="none" strike="noStrike">
                        <a:solidFill>
                          <a:srgbClr val="000000"/>
                        </a:solidFill>
                        <a:effectLst/>
                        <a:latin typeface="Arial"/>
                      </a:endParaRPr>
                    </a:p>
                  </a:txBody>
                  <a:tcPr marL="9159" marR="9159" marT="9159" marB="0" vert="vert270" anchor="b"/>
                </a:tc>
                <a:tc>
                  <a:txBody>
                    <a:bodyPr/>
                    <a:lstStyle/>
                    <a:p>
                      <a:pPr algn="ctr" fontAlgn="b"/>
                      <a:r>
                        <a:rPr lang="mn-MN" sz="1200" u="none" strike="noStrike">
                          <a:effectLst/>
                        </a:rPr>
                        <a:t>Эмнэлэгт хэвтсэн</a:t>
                      </a:r>
                      <a:endParaRPr lang="mn-MN" sz="1200" b="0" i="0" u="none" strike="noStrike">
                        <a:solidFill>
                          <a:srgbClr val="000000"/>
                        </a:solidFill>
                        <a:effectLst/>
                        <a:latin typeface="Arial"/>
                      </a:endParaRPr>
                    </a:p>
                  </a:txBody>
                  <a:tcPr marL="9159" marR="9159" marT="9159" marB="0" vert="vert270" anchor="b"/>
                </a:tc>
                <a:tc>
                  <a:txBody>
                    <a:bodyPr/>
                    <a:lstStyle/>
                    <a:p>
                      <a:pPr algn="ctr" fontAlgn="b"/>
                      <a:r>
                        <a:rPr lang="mn-MN" sz="1200" u="none" strike="noStrike">
                          <a:effectLst/>
                        </a:rPr>
                        <a:t>Үүнээс: эр</a:t>
                      </a:r>
                      <a:endParaRPr lang="mn-MN" sz="1200" b="0" i="0" u="none" strike="noStrike">
                        <a:solidFill>
                          <a:srgbClr val="000000"/>
                        </a:solidFill>
                        <a:effectLst/>
                        <a:latin typeface="Arial"/>
                      </a:endParaRPr>
                    </a:p>
                  </a:txBody>
                  <a:tcPr marL="9159" marR="9159" marT="9159" marB="0" vert="vert270" anchor="b"/>
                </a:tc>
                <a:tc>
                  <a:txBody>
                    <a:bodyPr/>
                    <a:lstStyle/>
                    <a:p>
                      <a:pPr algn="ctr" fontAlgn="b"/>
                      <a:r>
                        <a:rPr lang="mn-MN" sz="1200" u="none" strike="noStrike">
                          <a:effectLst/>
                        </a:rPr>
                        <a:t>Нас барсан</a:t>
                      </a:r>
                      <a:endParaRPr lang="mn-MN" sz="1200" b="0" i="0" u="none" strike="noStrike">
                        <a:solidFill>
                          <a:srgbClr val="000000"/>
                        </a:solidFill>
                        <a:effectLst/>
                        <a:latin typeface="Arial"/>
                      </a:endParaRPr>
                    </a:p>
                  </a:txBody>
                  <a:tcPr marL="9159" marR="9159" marT="9159" marB="0" vert="vert270" anchor="b"/>
                </a:tc>
                <a:tc>
                  <a:txBody>
                    <a:bodyPr/>
                    <a:lstStyle/>
                    <a:p>
                      <a:pPr algn="ctr" fontAlgn="b"/>
                      <a:r>
                        <a:rPr lang="mn-MN" sz="1200" u="none" strike="noStrike">
                          <a:effectLst/>
                        </a:rPr>
                        <a:t>Үүнээс: эр</a:t>
                      </a:r>
                      <a:endParaRPr lang="mn-MN" sz="1200" b="0" i="0" u="none" strike="noStrike">
                        <a:solidFill>
                          <a:srgbClr val="000000"/>
                        </a:solidFill>
                        <a:effectLst/>
                        <a:latin typeface="Arial"/>
                      </a:endParaRPr>
                    </a:p>
                  </a:txBody>
                  <a:tcPr marL="9159" marR="9159" marT="9159" marB="0" vert="vert270" anchor="b"/>
                </a:tc>
              </a:tr>
              <a:tr h="329700">
                <a:tc>
                  <a:txBody>
                    <a:bodyPr/>
                    <a:lstStyle/>
                    <a:p>
                      <a:pPr algn="ctr" fontAlgn="b"/>
                      <a:r>
                        <a:rPr lang="mn-MN" sz="1200" u="none" strike="noStrike">
                          <a:effectLst/>
                        </a:rPr>
                        <a:t>10 сар</a:t>
                      </a:r>
                      <a:endParaRPr lang="mn-MN" sz="1200" b="1"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5474</a:t>
                      </a:r>
                      <a:endParaRPr lang="en-US" sz="1200" b="0" i="0" u="none" strike="noStrike">
                        <a:solidFill>
                          <a:srgbClr val="000000"/>
                        </a:solidFill>
                        <a:effectLst/>
                        <a:latin typeface="Arial"/>
                      </a:endParaRPr>
                    </a:p>
                  </a:txBody>
                  <a:tcPr marL="9159" marR="9159" marT="9159" marB="0" anchor="b"/>
                </a:tc>
                <a:tc>
                  <a:txBody>
                    <a:bodyPr/>
                    <a:lstStyle/>
                    <a:p>
                      <a:pPr algn="l" fontAlgn="b"/>
                      <a:r>
                        <a:rPr lang="en-US" sz="1200" u="none" strike="noStrike">
                          <a:effectLst/>
                        </a:rPr>
                        <a:t> </a:t>
                      </a:r>
                      <a:endParaRPr lang="en-US" sz="1200" b="0" i="0" u="none" strike="noStrike">
                        <a:solidFill>
                          <a:srgbClr val="000000"/>
                        </a:solidFill>
                        <a:effectLst/>
                        <a:latin typeface="Arial"/>
                      </a:endParaRPr>
                    </a:p>
                  </a:txBody>
                  <a:tcPr marL="9159" marR="9159" marT="9159" marB="0" anchor="b"/>
                </a:tc>
                <a:tc>
                  <a:txBody>
                    <a:bodyPr/>
                    <a:lstStyle/>
                    <a:p>
                      <a:pPr algn="l" fontAlgn="b"/>
                      <a:r>
                        <a:rPr lang="en-US" sz="1200" u="none" strike="noStrike">
                          <a:effectLst/>
                        </a:rPr>
                        <a:t> </a:t>
                      </a:r>
                      <a:endParaRPr lang="en-US" sz="1200" b="0" i="0" u="none" strike="noStrike">
                        <a:solidFill>
                          <a:srgbClr val="000000"/>
                        </a:solidFill>
                        <a:effectLst/>
                        <a:latin typeface="Arial"/>
                      </a:endParaRPr>
                    </a:p>
                  </a:txBody>
                  <a:tcPr marL="9159" marR="9159" marT="9159" marB="0" anchor="b"/>
                </a:tc>
                <a:tc>
                  <a:txBody>
                    <a:bodyPr/>
                    <a:lstStyle/>
                    <a:p>
                      <a:pPr algn="l" fontAlgn="b"/>
                      <a:r>
                        <a:rPr lang="en-US" sz="1200" u="none" strike="noStrike">
                          <a:effectLst/>
                        </a:rPr>
                        <a:t> </a:t>
                      </a:r>
                      <a:endParaRPr lang="en-US" sz="1200" b="0" i="0" u="none" strike="noStrike">
                        <a:solidFill>
                          <a:srgbClr val="000000"/>
                        </a:solidFill>
                        <a:effectLst/>
                        <a:latin typeface="Arial"/>
                      </a:endParaRPr>
                    </a:p>
                  </a:txBody>
                  <a:tcPr marL="9159" marR="9159" marT="9159" marB="0" anchor="b"/>
                </a:tc>
                <a:tc>
                  <a:txBody>
                    <a:bodyPr/>
                    <a:lstStyle/>
                    <a:p>
                      <a:pPr algn="l" fontAlgn="b"/>
                      <a:r>
                        <a:rPr lang="en-US" sz="1200" u="none" strike="noStrike">
                          <a:effectLst/>
                        </a:rPr>
                        <a:t> </a:t>
                      </a:r>
                      <a:endParaRPr lang="en-US" sz="1200" b="0" i="0" u="none" strike="noStrike">
                        <a:solidFill>
                          <a:srgbClr val="000000"/>
                        </a:solidFill>
                        <a:effectLst/>
                        <a:latin typeface="Arial"/>
                      </a:endParaRPr>
                    </a:p>
                  </a:txBody>
                  <a:tcPr marL="9159" marR="9159" marT="9159" marB="0" anchor="b"/>
                </a:tc>
                <a:tc>
                  <a:txBody>
                    <a:bodyPr/>
                    <a:lstStyle/>
                    <a:p>
                      <a:pPr algn="l" fontAlgn="b"/>
                      <a:r>
                        <a:rPr lang="en-US" sz="1200" u="none" strike="noStrike">
                          <a:effectLst/>
                        </a:rPr>
                        <a:t> </a:t>
                      </a:r>
                      <a:endParaRPr lang="en-US" sz="1200" b="0" i="0" u="none" strike="noStrike">
                        <a:solidFill>
                          <a:srgbClr val="000000"/>
                        </a:solidFill>
                        <a:effectLst/>
                        <a:latin typeface="Arial"/>
                      </a:endParaRPr>
                    </a:p>
                  </a:txBody>
                  <a:tcPr marL="9159" marR="9159" marT="9159" marB="0" anchor="b"/>
                </a:tc>
                <a:tc>
                  <a:txBody>
                    <a:bodyPr/>
                    <a:lstStyle/>
                    <a:p>
                      <a:pPr algn="l" fontAlgn="b"/>
                      <a:r>
                        <a:rPr lang="en-US" sz="1200" u="none" strike="noStrike">
                          <a:effectLst/>
                        </a:rPr>
                        <a:t> </a:t>
                      </a:r>
                      <a:endParaRPr lang="en-US" sz="1200" b="0" i="0" u="none" strike="noStrike">
                        <a:solidFill>
                          <a:srgbClr val="000000"/>
                        </a:solidFill>
                        <a:effectLst/>
                        <a:latin typeface="Arial"/>
                      </a:endParaRPr>
                    </a:p>
                  </a:txBody>
                  <a:tcPr marL="9159" marR="9159" marT="9159" marB="0" anchor="b"/>
                </a:tc>
                <a:tc>
                  <a:txBody>
                    <a:bodyPr/>
                    <a:lstStyle/>
                    <a:p>
                      <a:pPr algn="l" fontAlgn="b"/>
                      <a:r>
                        <a:rPr lang="en-US" sz="1200" u="none" strike="noStrike">
                          <a:effectLst/>
                        </a:rPr>
                        <a:t> </a:t>
                      </a:r>
                      <a:endParaRPr lang="en-US" sz="1200" b="0"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6801</a:t>
                      </a:r>
                      <a:endParaRPr lang="en-US" sz="1200" b="0" i="0" u="none" strike="noStrike">
                        <a:solidFill>
                          <a:srgbClr val="000000"/>
                        </a:solidFill>
                        <a:effectLst/>
                        <a:latin typeface="Arial"/>
                      </a:endParaRPr>
                    </a:p>
                  </a:txBody>
                  <a:tcPr marL="9159" marR="9159" marT="9159" marB="0" anchor="b"/>
                </a:tc>
                <a:tc>
                  <a:txBody>
                    <a:bodyPr/>
                    <a:lstStyle/>
                    <a:p>
                      <a:pPr algn="l" fontAlgn="b"/>
                      <a:r>
                        <a:rPr lang="en-US" sz="1200" u="none" strike="noStrike">
                          <a:effectLst/>
                        </a:rPr>
                        <a:t> </a:t>
                      </a:r>
                      <a:endParaRPr lang="en-US" sz="1200" b="0" i="0" u="none" strike="noStrike">
                        <a:solidFill>
                          <a:srgbClr val="000000"/>
                        </a:solidFill>
                        <a:effectLst/>
                        <a:latin typeface="Arial"/>
                      </a:endParaRPr>
                    </a:p>
                  </a:txBody>
                  <a:tcPr marL="9159" marR="9159" marT="9159" marB="0" anchor="b"/>
                </a:tc>
                <a:tc>
                  <a:txBody>
                    <a:bodyPr/>
                    <a:lstStyle/>
                    <a:p>
                      <a:pPr algn="l" fontAlgn="b"/>
                      <a:r>
                        <a:rPr lang="en-US" sz="1200" u="none" strike="noStrike">
                          <a:effectLst/>
                        </a:rPr>
                        <a:t> </a:t>
                      </a:r>
                      <a:endParaRPr lang="en-US" sz="1200" b="0" i="0" u="none" strike="noStrike">
                        <a:solidFill>
                          <a:srgbClr val="000000"/>
                        </a:solidFill>
                        <a:effectLst/>
                        <a:latin typeface="Arial"/>
                      </a:endParaRPr>
                    </a:p>
                  </a:txBody>
                  <a:tcPr marL="9159" marR="9159" marT="9159" marB="0" anchor="b"/>
                </a:tc>
                <a:tc>
                  <a:txBody>
                    <a:bodyPr/>
                    <a:lstStyle/>
                    <a:p>
                      <a:pPr algn="l" fontAlgn="b"/>
                      <a:r>
                        <a:rPr lang="en-US" sz="1200" u="none" strike="noStrike">
                          <a:effectLst/>
                        </a:rPr>
                        <a:t> </a:t>
                      </a:r>
                      <a:endParaRPr lang="en-US" sz="1200" b="0" i="0" u="none" strike="noStrike">
                        <a:solidFill>
                          <a:srgbClr val="000000"/>
                        </a:solidFill>
                        <a:effectLst/>
                        <a:latin typeface="Arial"/>
                      </a:endParaRPr>
                    </a:p>
                  </a:txBody>
                  <a:tcPr marL="9159" marR="9159" marT="9159" marB="0" anchor="b"/>
                </a:tc>
                <a:tc>
                  <a:txBody>
                    <a:bodyPr/>
                    <a:lstStyle/>
                    <a:p>
                      <a:pPr algn="l" fontAlgn="b"/>
                      <a:r>
                        <a:rPr lang="en-US" sz="1200" u="none" strike="noStrike">
                          <a:effectLst/>
                        </a:rPr>
                        <a:t> </a:t>
                      </a:r>
                      <a:endParaRPr lang="en-US" sz="1200" b="0" i="0" u="none" strike="noStrike">
                        <a:solidFill>
                          <a:srgbClr val="000000"/>
                        </a:solidFill>
                        <a:effectLst/>
                        <a:latin typeface="Arial"/>
                      </a:endParaRPr>
                    </a:p>
                  </a:txBody>
                  <a:tcPr marL="9159" marR="9159" marT="9159" marB="0" anchor="b"/>
                </a:tc>
                <a:tc>
                  <a:txBody>
                    <a:bodyPr/>
                    <a:lstStyle/>
                    <a:p>
                      <a:pPr algn="l" fontAlgn="b"/>
                      <a:r>
                        <a:rPr lang="en-US" sz="1200" u="none" strike="noStrike">
                          <a:effectLst/>
                        </a:rPr>
                        <a:t> </a:t>
                      </a:r>
                      <a:endParaRPr lang="en-US" sz="1200" b="0" i="0" u="none" strike="noStrike">
                        <a:solidFill>
                          <a:srgbClr val="000000"/>
                        </a:solidFill>
                        <a:effectLst/>
                        <a:latin typeface="Arial"/>
                      </a:endParaRPr>
                    </a:p>
                  </a:txBody>
                  <a:tcPr marL="9159" marR="9159" marT="9159" marB="0" anchor="b"/>
                </a:tc>
                <a:tc>
                  <a:txBody>
                    <a:bodyPr/>
                    <a:lstStyle/>
                    <a:p>
                      <a:pPr algn="l" fontAlgn="b"/>
                      <a:r>
                        <a:rPr lang="en-US" sz="1200" u="none" strike="noStrike">
                          <a:effectLst/>
                        </a:rPr>
                        <a:t> </a:t>
                      </a:r>
                      <a:endParaRPr lang="en-US" sz="1200" b="0" i="0" u="none" strike="noStrike">
                        <a:solidFill>
                          <a:srgbClr val="000000"/>
                        </a:solidFill>
                        <a:effectLst/>
                        <a:latin typeface="Arial"/>
                      </a:endParaRPr>
                    </a:p>
                  </a:txBody>
                  <a:tcPr marL="9159" marR="9159" marT="9159" marB="0" anchor="b"/>
                </a:tc>
                <a:tc>
                  <a:txBody>
                    <a:bodyPr/>
                    <a:lstStyle/>
                    <a:p>
                      <a:pPr algn="l" fontAlgn="b"/>
                      <a:r>
                        <a:rPr lang="en-US" sz="1200" u="none" strike="noStrike">
                          <a:effectLst/>
                        </a:rPr>
                        <a:t> </a:t>
                      </a:r>
                      <a:endParaRPr lang="en-US" sz="1200" b="0" i="0" u="none" strike="noStrike">
                        <a:solidFill>
                          <a:srgbClr val="000000"/>
                        </a:solidFill>
                        <a:effectLst/>
                        <a:latin typeface="Arial"/>
                      </a:endParaRPr>
                    </a:p>
                  </a:txBody>
                  <a:tcPr marL="9159" marR="9159" marT="9159" marB="0" anchor="b"/>
                </a:tc>
              </a:tr>
              <a:tr h="329700">
                <a:tc>
                  <a:txBody>
                    <a:bodyPr/>
                    <a:lstStyle/>
                    <a:p>
                      <a:pPr algn="ctr" fontAlgn="b"/>
                      <a:r>
                        <a:rPr lang="mn-MN" sz="1200" u="none" strike="noStrike">
                          <a:effectLst/>
                        </a:rPr>
                        <a:t>11 сар</a:t>
                      </a:r>
                      <a:endParaRPr lang="mn-MN" sz="1200" b="1"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5276</a:t>
                      </a:r>
                      <a:endParaRPr lang="en-US" sz="1200" b="0"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244</a:t>
                      </a:r>
                      <a:endParaRPr lang="en-US" sz="1200" b="0" i="0" u="none" strike="noStrike">
                        <a:solidFill>
                          <a:srgbClr val="000000"/>
                        </a:solidFill>
                        <a:effectLst/>
                        <a:latin typeface="Arial"/>
                      </a:endParaRPr>
                    </a:p>
                  </a:txBody>
                  <a:tcPr marL="9159" marR="9159" marT="9159" marB="0" anchor="b"/>
                </a:tc>
                <a:tc>
                  <a:txBody>
                    <a:bodyPr/>
                    <a:lstStyle/>
                    <a:p>
                      <a:pPr algn="r" fontAlgn="b"/>
                      <a:r>
                        <a:rPr lang="mn-MN" sz="1200" b="1" u="none" strike="noStrike" dirty="0" smtClean="0">
                          <a:solidFill>
                            <a:srgbClr val="FF0000"/>
                          </a:solidFill>
                          <a:effectLst/>
                        </a:rPr>
                        <a:t>8</a:t>
                      </a:r>
                      <a:r>
                        <a:rPr lang="en-US" sz="1200" b="1" u="none" strike="noStrike" dirty="0" smtClean="0">
                          <a:solidFill>
                            <a:srgbClr val="FF0000"/>
                          </a:solidFill>
                          <a:effectLst/>
                        </a:rPr>
                        <a:t>.62</a:t>
                      </a:r>
                      <a:endParaRPr lang="en-US" sz="1200" b="1" i="0" u="none" strike="noStrike" dirty="0">
                        <a:solidFill>
                          <a:srgbClr val="FF0000"/>
                        </a:solidFill>
                        <a:effectLst/>
                        <a:latin typeface="Arial"/>
                      </a:endParaRPr>
                    </a:p>
                  </a:txBody>
                  <a:tcPr marL="9159" marR="9159" marT="9159" marB="0" anchor="b"/>
                </a:tc>
                <a:tc>
                  <a:txBody>
                    <a:bodyPr/>
                    <a:lstStyle/>
                    <a:p>
                      <a:pPr algn="r" fontAlgn="b"/>
                      <a:r>
                        <a:rPr lang="en-US" sz="1200" u="none" strike="noStrike">
                          <a:effectLst/>
                        </a:rPr>
                        <a:t>107</a:t>
                      </a:r>
                      <a:endParaRPr lang="en-US" sz="1200" b="0"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55</a:t>
                      </a:r>
                      <a:endParaRPr lang="en-US" sz="1200" b="0"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27</a:t>
                      </a:r>
                      <a:endParaRPr lang="en-US" sz="1200" b="0"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1</a:t>
                      </a:r>
                      <a:endParaRPr lang="en-US" sz="1200" b="0"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1</a:t>
                      </a:r>
                      <a:endParaRPr lang="en-US" sz="1200" b="0"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6038</a:t>
                      </a:r>
                      <a:endParaRPr lang="en-US" sz="1200" b="0"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740</a:t>
                      </a:r>
                      <a:endParaRPr lang="en-US" sz="1200" b="0" i="0" u="none" strike="noStrike">
                        <a:solidFill>
                          <a:srgbClr val="000000"/>
                        </a:solidFill>
                        <a:effectLst/>
                        <a:latin typeface="Arial"/>
                      </a:endParaRPr>
                    </a:p>
                  </a:txBody>
                  <a:tcPr marL="9159" marR="9159" marT="9159" marB="0" anchor="b"/>
                </a:tc>
                <a:tc>
                  <a:txBody>
                    <a:bodyPr/>
                    <a:lstStyle/>
                    <a:p>
                      <a:pPr algn="r" fontAlgn="b"/>
                      <a:r>
                        <a:rPr lang="en-US" sz="1200" b="1" u="none" strike="noStrike" dirty="0">
                          <a:solidFill>
                            <a:srgbClr val="FF0000"/>
                          </a:solidFill>
                          <a:effectLst/>
                        </a:rPr>
                        <a:t>12.26</a:t>
                      </a:r>
                      <a:endParaRPr lang="en-US" sz="1200" b="1" i="0" u="none" strike="noStrike" dirty="0">
                        <a:solidFill>
                          <a:srgbClr val="FF0000"/>
                        </a:solidFill>
                        <a:effectLst/>
                        <a:latin typeface="Arial"/>
                      </a:endParaRPr>
                    </a:p>
                  </a:txBody>
                  <a:tcPr marL="9159" marR="9159" marT="9159" marB="0" anchor="b"/>
                </a:tc>
                <a:tc>
                  <a:txBody>
                    <a:bodyPr/>
                    <a:lstStyle/>
                    <a:p>
                      <a:pPr algn="r" fontAlgn="b"/>
                      <a:r>
                        <a:rPr lang="en-US" sz="1200" u="none" strike="noStrike">
                          <a:effectLst/>
                        </a:rPr>
                        <a:t>350</a:t>
                      </a:r>
                      <a:endParaRPr lang="en-US" sz="1200" b="0"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46</a:t>
                      </a:r>
                      <a:endParaRPr lang="en-US" sz="1200" b="0"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16</a:t>
                      </a:r>
                      <a:endParaRPr lang="en-US" sz="1200" b="0"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1</a:t>
                      </a:r>
                      <a:endParaRPr lang="en-US" sz="1200" b="0"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1</a:t>
                      </a:r>
                      <a:endParaRPr lang="en-US" sz="1200" b="0" i="0" u="none" strike="noStrike">
                        <a:solidFill>
                          <a:srgbClr val="000000"/>
                        </a:solidFill>
                        <a:effectLst/>
                        <a:latin typeface="Arial"/>
                      </a:endParaRPr>
                    </a:p>
                  </a:txBody>
                  <a:tcPr marL="9159" marR="9159" marT="9159" marB="0" anchor="b"/>
                </a:tc>
              </a:tr>
              <a:tr h="329700">
                <a:tc>
                  <a:txBody>
                    <a:bodyPr/>
                    <a:lstStyle/>
                    <a:p>
                      <a:pPr algn="ctr" fontAlgn="b"/>
                      <a:r>
                        <a:rPr lang="mn-MN" sz="1200" u="none" strike="noStrike">
                          <a:effectLst/>
                        </a:rPr>
                        <a:t>12 сар</a:t>
                      </a:r>
                      <a:endParaRPr lang="mn-MN" sz="1200" b="1"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5639</a:t>
                      </a:r>
                      <a:endParaRPr lang="en-US" sz="1200" b="0"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1407</a:t>
                      </a:r>
                      <a:endParaRPr lang="en-US" sz="1200" b="0" i="0" u="none" strike="noStrike">
                        <a:solidFill>
                          <a:srgbClr val="000000"/>
                        </a:solidFill>
                        <a:effectLst/>
                        <a:latin typeface="Arial"/>
                      </a:endParaRPr>
                    </a:p>
                  </a:txBody>
                  <a:tcPr marL="9159" marR="9159" marT="9159" marB="0" anchor="b"/>
                </a:tc>
                <a:tc>
                  <a:txBody>
                    <a:bodyPr/>
                    <a:lstStyle/>
                    <a:p>
                      <a:pPr algn="r" fontAlgn="b"/>
                      <a:r>
                        <a:rPr lang="en-US" sz="1200" b="1" u="none" strike="noStrike" dirty="0">
                          <a:solidFill>
                            <a:srgbClr val="FF0000"/>
                          </a:solidFill>
                          <a:effectLst/>
                        </a:rPr>
                        <a:t>24.95</a:t>
                      </a:r>
                      <a:endParaRPr lang="en-US" sz="1200" b="1" i="0" u="none" strike="noStrike" dirty="0">
                        <a:solidFill>
                          <a:srgbClr val="FF0000"/>
                        </a:solidFill>
                        <a:effectLst/>
                        <a:latin typeface="Arial"/>
                      </a:endParaRPr>
                    </a:p>
                  </a:txBody>
                  <a:tcPr marL="9159" marR="9159" marT="9159" marB="0" anchor="b"/>
                </a:tc>
                <a:tc>
                  <a:txBody>
                    <a:bodyPr/>
                    <a:lstStyle/>
                    <a:p>
                      <a:pPr algn="r" fontAlgn="b"/>
                      <a:r>
                        <a:rPr lang="en-US" sz="1200" u="none" strike="noStrike" dirty="0">
                          <a:effectLst/>
                        </a:rPr>
                        <a:t>616</a:t>
                      </a:r>
                      <a:endParaRPr lang="en-US" sz="1200" b="0" i="0" u="none" strike="noStrike" dirty="0">
                        <a:solidFill>
                          <a:srgbClr val="000000"/>
                        </a:solidFill>
                        <a:effectLst/>
                        <a:latin typeface="Arial"/>
                      </a:endParaRPr>
                    </a:p>
                  </a:txBody>
                  <a:tcPr marL="9159" marR="9159" marT="9159" marB="0" anchor="b"/>
                </a:tc>
                <a:tc>
                  <a:txBody>
                    <a:bodyPr/>
                    <a:lstStyle/>
                    <a:p>
                      <a:pPr algn="r" fontAlgn="b"/>
                      <a:r>
                        <a:rPr lang="en-US" sz="1200" u="none" strike="noStrike">
                          <a:effectLst/>
                        </a:rPr>
                        <a:t>98</a:t>
                      </a:r>
                      <a:endParaRPr lang="en-US" sz="1200" b="0"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55</a:t>
                      </a:r>
                      <a:endParaRPr lang="en-US" sz="1200" b="0"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4</a:t>
                      </a:r>
                      <a:endParaRPr lang="en-US" sz="1200" b="0"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2</a:t>
                      </a:r>
                      <a:endParaRPr lang="en-US" sz="1200" b="0"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6668</a:t>
                      </a:r>
                      <a:endParaRPr lang="en-US" sz="1200" b="0"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1273</a:t>
                      </a:r>
                      <a:endParaRPr lang="en-US" sz="1200" b="0" i="0" u="none" strike="noStrike">
                        <a:solidFill>
                          <a:srgbClr val="000000"/>
                        </a:solidFill>
                        <a:effectLst/>
                        <a:latin typeface="Arial"/>
                      </a:endParaRPr>
                    </a:p>
                  </a:txBody>
                  <a:tcPr marL="9159" marR="9159" marT="9159" marB="0" anchor="b"/>
                </a:tc>
                <a:tc>
                  <a:txBody>
                    <a:bodyPr/>
                    <a:lstStyle/>
                    <a:p>
                      <a:pPr algn="r" fontAlgn="b"/>
                      <a:r>
                        <a:rPr lang="en-US" sz="1200" b="1" u="none" strike="noStrike" dirty="0">
                          <a:solidFill>
                            <a:srgbClr val="FF0000"/>
                          </a:solidFill>
                          <a:effectLst/>
                        </a:rPr>
                        <a:t>19.09</a:t>
                      </a:r>
                      <a:endParaRPr lang="en-US" sz="1200" b="1" i="0" u="none" strike="noStrike" dirty="0">
                        <a:solidFill>
                          <a:srgbClr val="FF0000"/>
                        </a:solidFill>
                        <a:effectLst/>
                        <a:latin typeface="Arial"/>
                      </a:endParaRPr>
                    </a:p>
                  </a:txBody>
                  <a:tcPr marL="9159" marR="9159" marT="9159" marB="0" anchor="b"/>
                </a:tc>
                <a:tc>
                  <a:txBody>
                    <a:bodyPr/>
                    <a:lstStyle/>
                    <a:p>
                      <a:pPr algn="r" fontAlgn="b"/>
                      <a:r>
                        <a:rPr lang="en-US" sz="1200" u="none" strike="noStrike">
                          <a:effectLst/>
                        </a:rPr>
                        <a:t>569</a:t>
                      </a:r>
                      <a:endParaRPr lang="en-US" sz="1200" b="0"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62</a:t>
                      </a:r>
                      <a:endParaRPr lang="en-US" sz="1200" b="0"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35</a:t>
                      </a:r>
                      <a:endParaRPr lang="en-US" sz="1200" b="0"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2</a:t>
                      </a:r>
                      <a:endParaRPr lang="en-US" sz="1200" b="0"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1</a:t>
                      </a:r>
                      <a:endParaRPr lang="en-US" sz="1200" b="0" i="0" u="none" strike="noStrike">
                        <a:solidFill>
                          <a:srgbClr val="000000"/>
                        </a:solidFill>
                        <a:effectLst/>
                        <a:latin typeface="Arial"/>
                      </a:endParaRPr>
                    </a:p>
                  </a:txBody>
                  <a:tcPr marL="9159" marR="9159" marT="9159" marB="0" anchor="b"/>
                </a:tc>
              </a:tr>
              <a:tr h="329700">
                <a:tc>
                  <a:txBody>
                    <a:bodyPr/>
                    <a:lstStyle/>
                    <a:p>
                      <a:pPr algn="ctr" fontAlgn="b"/>
                      <a:r>
                        <a:rPr lang="mn-MN" sz="1200" u="none" strike="noStrike">
                          <a:effectLst/>
                        </a:rPr>
                        <a:t>Дүн</a:t>
                      </a:r>
                      <a:endParaRPr lang="mn-MN" sz="1200" b="0"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16389</a:t>
                      </a:r>
                      <a:endParaRPr lang="en-US" sz="1200" b="1"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1651</a:t>
                      </a:r>
                      <a:endParaRPr lang="en-US" sz="1200" b="1"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10.07</a:t>
                      </a:r>
                      <a:endParaRPr lang="en-US" sz="1200" b="1"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723</a:t>
                      </a:r>
                      <a:endParaRPr lang="en-US" sz="1200" b="1"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153</a:t>
                      </a:r>
                      <a:endParaRPr lang="en-US" sz="1200" b="1"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82</a:t>
                      </a:r>
                      <a:endParaRPr lang="en-US" sz="1200" b="1"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5</a:t>
                      </a:r>
                      <a:endParaRPr lang="en-US" sz="1200" b="1"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3</a:t>
                      </a:r>
                      <a:endParaRPr lang="en-US" sz="1200" b="1"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19507</a:t>
                      </a:r>
                      <a:endParaRPr lang="en-US" sz="1200" b="1"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2013</a:t>
                      </a:r>
                      <a:endParaRPr lang="en-US" sz="1200" b="1"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10.32</a:t>
                      </a:r>
                      <a:endParaRPr lang="en-US" sz="1200" b="1"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919</a:t>
                      </a:r>
                      <a:endParaRPr lang="en-US" sz="1200" b="1"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108</a:t>
                      </a:r>
                      <a:endParaRPr lang="en-US" sz="1200" b="1"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51</a:t>
                      </a:r>
                      <a:endParaRPr lang="en-US" sz="1200" b="1"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3</a:t>
                      </a:r>
                      <a:endParaRPr lang="en-US" sz="1200" b="1"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2</a:t>
                      </a:r>
                      <a:endParaRPr lang="en-US" sz="1200" b="1" i="0" u="none" strike="noStrike">
                        <a:solidFill>
                          <a:srgbClr val="000000"/>
                        </a:solidFill>
                        <a:effectLst/>
                        <a:latin typeface="Arial"/>
                      </a:endParaRPr>
                    </a:p>
                  </a:txBody>
                  <a:tcPr marL="9159" marR="9159" marT="9159" marB="0" anchor="b"/>
                </a:tc>
              </a:tr>
              <a:tr h="329700">
                <a:tc gridSpan="2">
                  <a:txBody>
                    <a:bodyPr/>
                    <a:lstStyle/>
                    <a:p>
                      <a:pPr algn="ctr" fontAlgn="b"/>
                      <a:r>
                        <a:rPr lang="mn-MN" sz="1200" u="none" strike="noStrike">
                          <a:effectLst/>
                        </a:rPr>
                        <a:t>Дүнгийн хувь</a:t>
                      </a:r>
                      <a:endParaRPr lang="mn-MN" sz="1200" b="0" i="0" u="none" strike="noStrike">
                        <a:solidFill>
                          <a:srgbClr val="000000"/>
                        </a:solidFill>
                        <a:effectLst/>
                        <a:latin typeface="Arial"/>
                      </a:endParaRPr>
                    </a:p>
                  </a:txBody>
                  <a:tcPr marL="9159" marR="9159" marT="9159" marB="0" anchor="b"/>
                </a:tc>
                <a:tc hMerge="1">
                  <a:txBody>
                    <a:bodyPr/>
                    <a:lstStyle/>
                    <a:p>
                      <a:endParaRPr lang="en-US"/>
                    </a:p>
                  </a:txBody>
                  <a:tcPr/>
                </a:tc>
                <a:tc>
                  <a:txBody>
                    <a:bodyPr/>
                    <a:lstStyle/>
                    <a:p>
                      <a:pPr algn="l" fontAlgn="b"/>
                      <a:r>
                        <a:rPr lang="en-US" sz="1200" u="none" strike="noStrike">
                          <a:effectLst/>
                        </a:rPr>
                        <a:t> </a:t>
                      </a:r>
                      <a:endParaRPr lang="en-US" sz="1200" b="0" i="0" u="none" strike="noStrike">
                        <a:solidFill>
                          <a:srgbClr val="000000"/>
                        </a:solidFill>
                        <a:effectLst/>
                        <a:latin typeface="Arial"/>
                      </a:endParaRPr>
                    </a:p>
                  </a:txBody>
                  <a:tcPr marL="9159" marR="9159" marT="9159" marB="0" anchor="b"/>
                </a:tc>
                <a:tc>
                  <a:txBody>
                    <a:bodyPr/>
                    <a:lstStyle/>
                    <a:p>
                      <a:pPr algn="l" fontAlgn="b"/>
                      <a:r>
                        <a:rPr lang="en-US" sz="1200" u="none" strike="noStrike">
                          <a:effectLst/>
                        </a:rPr>
                        <a:t> </a:t>
                      </a:r>
                      <a:endParaRPr lang="en-US" sz="1200" b="0"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43.8</a:t>
                      </a:r>
                      <a:endParaRPr lang="en-US" sz="1200" b="1"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9.3</a:t>
                      </a:r>
                      <a:endParaRPr lang="en-US" sz="1200" b="1"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53.6</a:t>
                      </a:r>
                      <a:endParaRPr lang="en-US" sz="1200" b="1"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0.3</a:t>
                      </a:r>
                      <a:endParaRPr lang="en-US" sz="1200" b="1"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60</a:t>
                      </a:r>
                      <a:endParaRPr lang="en-US" sz="1200" b="1" i="0" u="none" strike="noStrike">
                        <a:solidFill>
                          <a:srgbClr val="000000"/>
                        </a:solidFill>
                        <a:effectLst/>
                        <a:latin typeface="Arial"/>
                      </a:endParaRPr>
                    </a:p>
                  </a:txBody>
                  <a:tcPr marL="9159" marR="9159" marT="9159" marB="0" anchor="b"/>
                </a:tc>
                <a:tc>
                  <a:txBody>
                    <a:bodyPr/>
                    <a:lstStyle/>
                    <a:p>
                      <a:pPr algn="ctr" fontAlgn="b"/>
                      <a:r>
                        <a:rPr lang="en-US" sz="1200" u="none" strike="noStrike">
                          <a:effectLst/>
                        </a:rPr>
                        <a:t> </a:t>
                      </a:r>
                      <a:endParaRPr lang="en-US" sz="1200" b="0" i="0" u="none" strike="noStrike">
                        <a:solidFill>
                          <a:srgbClr val="000000"/>
                        </a:solidFill>
                        <a:effectLst/>
                        <a:latin typeface="Arial"/>
                      </a:endParaRPr>
                    </a:p>
                  </a:txBody>
                  <a:tcPr marL="9159" marR="9159" marT="9159" marB="0" anchor="b"/>
                </a:tc>
                <a:tc>
                  <a:txBody>
                    <a:bodyPr/>
                    <a:lstStyle/>
                    <a:p>
                      <a:pPr algn="l" fontAlgn="b"/>
                      <a:r>
                        <a:rPr lang="en-US" sz="1200" u="none" strike="noStrike">
                          <a:effectLst/>
                        </a:rPr>
                        <a:t> </a:t>
                      </a:r>
                      <a:endParaRPr lang="en-US" sz="1200" b="0" i="0" u="none" strike="noStrike">
                        <a:solidFill>
                          <a:srgbClr val="000000"/>
                        </a:solidFill>
                        <a:effectLst/>
                        <a:latin typeface="Arial"/>
                      </a:endParaRPr>
                    </a:p>
                  </a:txBody>
                  <a:tcPr marL="9159" marR="9159" marT="9159" marB="0" anchor="b"/>
                </a:tc>
                <a:tc>
                  <a:txBody>
                    <a:bodyPr/>
                    <a:lstStyle/>
                    <a:p>
                      <a:pPr algn="l" fontAlgn="b"/>
                      <a:r>
                        <a:rPr lang="en-US" sz="1200" u="none" strike="noStrike">
                          <a:effectLst/>
                        </a:rPr>
                        <a:t> </a:t>
                      </a:r>
                      <a:endParaRPr lang="en-US" sz="1200" b="0"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45.7</a:t>
                      </a:r>
                      <a:endParaRPr lang="en-US" sz="1200" b="1"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5.4</a:t>
                      </a:r>
                      <a:endParaRPr lang="en-US" sz="1200" b="1"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47.2</a:t>
                      </a:r>
                      <a:endParaRPr lang="en-US" sz="1200" b="1" i="0" u="none" strike="noStrike">
                        <a:solidFill>
                          <a:srgbClr val="000000"/>
                        </a:solidFill>
                        <a:effectLst/>
                        <a:latin typeface="Arial"/>
                      </a:endParaRPr>
                    </a:p>
                  </a:txBody>
                  <a:tcPr marL="9159" marR="9159" marT="9159" marB="0" anchor="b"/>
                </a:tc>
                <a:tc>
                  <a:txBody>
                    <a:bodyPr/>
                    <a:lstStyle/>
                    <a:p>
                      <a:pPr algn="r" fontAlgn="b"/>
                      <a:r>
                        <a:rPr lang="en-US" sz="1200" u="none" strike="noStrike">
                          <a:effectLst/>
                        </a:rPr>
                        <a:t>0.1</a:t>
                      </a:r>
                      <a:endParaRPr lang="en-US" sz="1200" b="1" i="0" u="none" strike="noStrike">
                        <a:solidFill>
                          <a:srgbClr val="000000"/>
                        </a:solidFill>
                        <a:effectLst/>
                        <a:latin typeface="Arial"/>
                      </a:endParaRPr>
                    </a:p>
                  </a:txBody>
                  <a:tcPr marL="9159" marR="9159" marT="9159" marB="0" anchor="b"/>
                </a:tc>
                <a:tc>
                  <a:txBody>
                    <a:bodyPr/>
                    <a:lstStyle/>
                    <a:p>
                      <a:pPr algn="r" fontAlgn="b"/>
                      <a:r>
                        <a:rPr lang="en-US" sz="1200" u="none" strike="noStrike" dirty="0">
                          <a:effectLst/>
                        </a:rPr>
                        <a:t>66.7</a:t>
                      </a:r>
                      <a:endParaRPr lang="en-US" sz="1200" b="1" i="0" u="none" strike="noStrike" dirty="0">
                        <a:solidFill>
                          <a:srgbClr val="000000"/>
                        </a:solidFill>
                        <a:effectLst/>
                        <a:latin typeface="Arial"/>
                      </a:endParaRPr>
                    </a:p>
                  </a:txBody>
                  <a:tcPr marL="9159" marR="9159" marT="9159" marB="0" anchor="b"/>
                </a:tc>
              </a:tr>
            </a:tbl>
          </a:graphicData>
        </a:graphic>
      </p:graphicFrame>
      <p:sp>
        <p:nvSpPr>
          <p:cNvPr id="5" name="Rectangle 4"/>
          <p:cNvSpPr/>
          <p:nvPr/>
        </p:nvSpPr>
        <p:spPr>
          <a:xfrm>
            <a:off x="174172" y="5338149"/>
            <a:ext cx="8218714" cy="830997"/>
          </a:xfrm>
          <a:prstGeom prst="rect">
            <a:avLst/>
          </a:prstGeom>
        </p:spPr>
        <p:txBody>
          <a:bodyPr wrap="square">
            <a:spAutoFit/>
          </a:bodyPr>
          <a:lstStyle/>
          <a:p>
            <a:pPr algn="just"/>
            <a:r>
              <a:rPr lang="mn-MN" sz="1600" dirty="0" smtClean="0">
                <a:latin typeface="Arial" pitchFamily="34" charset="0"/>
                <a:cs typeface="Arial" pitchFamily="34" charset="0"/>
              </a:rPr>
              <a:t>Хүлээн авах яаралтай тусламжийн </a:t>
            </a:r>
            <a:r>
              <a:rPr lang="mn-MN" sz="1600" dirty="0">
                <a:latin typeface="Arial" pitchFamily="34" charset="0"/>
                <a:cs typeface="Arial" pitchFamily="34" charset="0"/>
              </a:rPr>
              <a:t>тасагт халтиргаа гулгааны </a:t>
            </a:r>
            <a:r>
              <a:rPr lang="mn-MN" sz="1600" dirty="0" smtClean="0">
                <a:latin typeface="Arial" pitchFamily="34" charset="0"/>
                <a:cs typeface="Arial" pitchFamily="34" charset="0"/>
              </a:rPr>
              <a:t>улмаас тусламж авсан үйлчлүүлэгчийн тоо 11-12 сард эрс нэмэгдсэн байгаа ба 11 сард нийт үзлэгийн 12%, 12 сард 19-24% эзэлж байна.</a:t>
            </a:r>
            <a:endParaRPr lang="en-US" sz="1600" dirty="0">
              <a:latin typeface="Arial Mon" pitchFamily="34" charset="0"/>
              <a:cs typeface="Arial" pitchFamily="34" charset="0"/>
            </a:endParaRPr>
          </a:p>
        </p:txBody>
      </p:sp>
    </p:spTree>
    <p:extLst>
      <p:ext uri="{BB962C8B-B14F-4D97-AF65-F5344CB8AC3E}">
        <p14:creationId xmlns:p14="http://schemas.microsoft.com/office/powerpoint/2010/main" xmlns="" val="6548077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620000" cy="1143000"/>
          </a:xfrm>
        </p:spPr>
        <p:txBody>
          <a:bodyPr>
            <a:normAutofit/>
          </a:bodyPr>
          <a:lstStyle/>
          <a:p>
            <a:r>
              <a:rPr lang="mn-MN" sz="2800" dirty="0" smtClean="0">
                <a:latin typeface="Arial" pitchFamily="34" charset="0"/>
                <a:cs typeface="Arial" pitchFamily="34" charset="0"/>
              </a:rPr>
              <a:t>Амбулаторийн тасгийн үйл ажиллагаа</a:t>
            </a:r>
            <a:endParaRPr lang="en-US" sz="2800" dirty="0">
              <a:latin typeface="Arial" pitchFamily="34" charset="0"/>
              <a:cs typeface="Arial"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382388685"/>
              </p:ext>
            </p:extLst>
          </p:nvPr>
        </p:nvGraphicFramePr>
        <p:xfrm>
          <a:off x="228600" y="1295400"/>
          <a:ext cx="8153400" cy="396240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174172" y="5338149"/>
            <a:ext cx="8218714" cy="1077218"/>
          </a:xfrm>
          <a:prstGeom prst="rect">
            <a:avLst/>
          </a:prstGeom>
        </p:spPr>
        <p:txBody>
          <a:bodyPr wrap="square">
            <a:spAutoFit/>
          </a:bodyPr>
          <a:lstStyle/>
          <a:p>
            <a:pPr algn="just"/>
            <a:r>
              <a:rPr lang="mn-MN" sz="1600" dirty="0" smtClean="0">
                <a:latin typeface="Arial" pitchFamily="34" charset="0"/>
                <a:cs typeface="Arial" pitchFamily="34" charset="0"/>
              </a:rPr>
              <a:t>Амбулаторийн тасгаар 24 цагаас дээш хугацаа өнгөрсөн гэмтэл, өвчтөн илгээх хуудсаар ирсэн хөдөө орон нутгийн үйлчлүүлэгч үйлчлүүлдэг ба үзлэгийн тоо жилээс жилд нэмэгдсээр байна. 2012 онд 21768 хүн үзүүлсэн нь өмнөх оны үзүүлэлтээс  3775-аар, 5 жилийн дунджаас 5304 үйлчлүүлэгчээр нэмэгдсэн байна.</a:t>
            </a:r>
            <a:endParaRPr lang="en-US" sz="1600" dirty="0">
              <a:latin typeface="Arial Mon" pitchFamily="34" charset="0"/>
              <a:cs typeface="Arial" pitchFamily="34" charset="0"/>
            </a:endParaRPr>
          </a:p>
        </p:txBody>
      </p:sp>
    </p:spTree>
    <p:extLst>
      <p:ext uri="{BB962C8B-B14F-4D97-AF65-F5344CB8AC3E}">
        <p14:creationId xmlns:p14="http://schemas.microsoft.com/office/powerpoint/2010/main" xmlns="" val="6548077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7620000" cy="1143000"/>
          </a:xfrm>
        </p:spPr>
        <p:txBody>
          <a:bodyPr>
            <a:normAutofit/>
          </a:bodyPr>
          <a:lstStyle/>
          <a:p>
            <a:r>
              <a:rPr lang="mn-MN" sz="2800" dirty="0" smtClean="0">
                <a:latin typeface="Arial" pitchFamily="34" charset="0"/>
                <a:cs typeface="Arial" pitchFamily="34" charset="0"/>
              </a:rPr>
              <a:t>Параклиникийн үйл ажиллагаа-Лаборатори</a:t>
            </a:r>
            <a:endParaRPr lang="en-US" sz="2800" dirty="0">
              <a:latin typeface="Arial" pitchFamily="34" charset="0"/>
              <a:cs typeface="Arial"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4000855852"/>
              </p:ext>
            </p:extLst>
          </p:nvPr>
        </p:nvGraphicFramePr>
        <p:xfrm>
          <a:off x="174172" y="762008"/>
          <a:ext cx="7924802" cy="4876792"/>
        </p:xfrm>
        <a:graphic>
          <a:graphicData uri="http://schemas.openxmlformats.org/drawingml/2006/table">
            <a:tbl>
              <a:tblPr>
                <a:tableStyleId>{5C22544A-7EE6-4342-B048-85BDC9FD1C3A}</a:tableStyleId>
              </a:tblPr>
              <a:tblGrid>
                <a:gridCol w="572589"/>
                <a:gridCol w="1848987"/>
                <a:gridCol w="775382"/>
                <a:gridCol w="775382"/>
                <a:gridCol w="775382"/>
                <a:gridCol w="775382"/>
                <a:gridCol w="779359"/>
                <a:gridCol w="779359"/>
                <a:gridCol w="842980"/>
              </a:tblGrid>
              <a:tr h="284230">
                <a:tc>
                  <a:txBody>
                    <a:bodyPr/>
                    <a:lstStyle/>
                    <a:p>
                      <a:pPr algn="l" fontAlgn="b"/>
                      <a:endParaRPr lang="en-US" sz="1100" b="0" i="0" u="none" strike="noStrike" baseline="0" dirty="0">
                        <a:effectLst/>
                        <a:latin typeface="Arial Mon" pitchFamily="34" charset="0"/>
                      </a:endParaRPr>
                    </a:p>
                  </a:txBody>
                  <a:tcPr marL="9525" marR="9525" marT="9525" marB="0" anchor="b"/>
                </a:tc>
                <a:tc gridSpan="5">
                  <a:txBody>
                    <a:bodyPr/>
                    <a:lstStyle/>
                    <a:p>
                      <a:pPr algn="l" fontAlgn="b"/>
                      <a:r>
                        <a:rPr lang="en-US" sz="1100" u="none" strike="noStrike" baseline="0" dirty="0" err="1">
                          <a:effectLst/>
                          <a:latin typeface="Arial Mon" pitchFamily="34" charset="0"/>
                        </a:rPr>
                        <a:t>ÃÑÑ¯Òºâèéí</a:t>
                      </a:r>
                      <a:r>
                        <a:rPr lang="en-US" sz="1100" u="none" strike="noStrike" baseline="0" dirty="0">
                          <a:effectLst/>
                          <a:latin typeface="Arial Mon" pitchFamily="34" charset="0"/>
                        </a:rPr>
                        <a:t> </a:t>
                      </a:r>
                      <a:r>
                        <a:rPr lang="en-US" sz="1100" u="none" strike="noStrike" baseline="0" dirty="0" err="1">
                          <a:effectLst/>
                          <a:latin typeface="Arial Mon" pitchFamily="34" charset="0"/>
                        </a:rPr>
                        <a:t>ïàðàêëèíèêèéí</a:t>
                      </a:r>
                      <a:r>
                        <a:rPr lang="en-US" sz="1100" u="none" strike="noStrike" baseline="0" dirty="0">
                          <a:effectLst/>
                          <a:latin typeface="Arial Mon" pitchFamily="34" charset="0"/>
                        </a:rPr>
                        <a:t> ¿</a:t>
                      </a:r>
                      <a:r>
                        <a:rPr lang="en-US" sz="1100" u="none" strike="noStrike" baseline="0" dirty="0" err="1">
                          <a:effectLst/>
                          <a:latin typeface="Arial Mon" pitchFamily="34" charset="0"/>
                        </a:rPr>
                        <a:t>éë</a:t>
                      </a:r>
                      <a:r>
                        <a:rPr lang="en-US" sz="1100" u="none" strike="noStrike" baseline="0" dirty="0">
                          <a:effectLst/>
                          <a:latin typeface="Arial Mon" pitchFamily="34" charset="0"/>
                        </a:rPr>
                        <a:t> </a:t>
                      </a:r>
                      <a:r>
                        <a:rPr lang="en-US" sz="1100" u="none" strike="noStrike" baseline="0" dirty="0" err="1">
                          <a:effectLst/>
                          <a:latin typeface="Arial Mon" pitchFamily="34" charset="0"/>
                        </a:rPr>
                        <a:t>àæèëëàãààíû</a:t>
                      </a:r>
                      <a:r>
                        <a:rPr lang="en-US" sz="1100" u="none" strike="noStrike" baseline="0" dirty="0">
                          <a:effectLst/>
                          <a:latin typeface="Arial Mon" pitchFamily="34" charset="0"/>
                        </a:rPr>
                        <a:t> ¿ç¿¿</a:t>
                      </a:r>
                      <a:r>
                        <a:rPr lang="en-US" sz="1100" u="none" strike="noStrike" baseline="0" dirty="0" err="1">
                          <a:effectLst/>
                          <a:latin typeface="Arial Mon" pitchFamily="34" charset="0"/>
                        </a:rPr>
                        <a:t>ëýëò</a:t>
                      </a:r>
                      <a:endParaRPr lang="en-US" sz="1100" b="1" i="0" u="none" strike="noStrike" baseline="0" dirty="0">
                        <a:effectLst/>
                        <a:latin typeface="Arial Mon" pitchFamily="34" charset="0"/>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baseline="0">
                        <a:effectLst/>
                        <a:latin typeface="Arial Mon" pitchFamily="34" charset="0"/>
                      </a:endParaRPr>
                    </a:p>
                  </a:txBody>
                  <a:tcPr marL="9525" marR="9525" marT="9525" marB="0" anchor="b"/>
                </a:tc>
                <a:tc>
                  <a:txBody>
                    <a:bodyPr/>
                    <a:lstStyle/>
                    <a:p>
                      <a:pPr algn="l" fontAlgn="b"/>
                      <a:endParaRPr lang="en-US" sz="1100" b="1" i="0" u="none" strike="noStrike" baseline="0">
                        <a:effectLst/>
                        <a:latin typeface="Arial Mon" pitchFamily="34" charset="0"/>
                      </a:endParaRPr>
                    </a:p>
                  </a:txBody>
                  <a:tcPr marL="9525" marR="9525" marT="9525" marB="0" anchor="b"/>
                </a:tc>
                <a:tc>
                  <a:txBody>
                    <a:bodyPr/>
                    <a:lstStyle/>
                    <a:p>
                      <a:pPr algn="l" fontAlgn="b"/>
                      <a:endParaRPr lang="en-US" sz="1100" b="1" i="0" u="none" strike="noStrike" baseline="0">
                        <a:effectLst/>
                        <a:latin typeface="Arial Mon" pitchFamily="34" charset="0"/>
                      </a:endParaRPr>
                    </a:p>
                  </a:txBody>
                  <a:tcPr marL="9525" marR="9525" marT="9525" marB="0" anchor="b"/>
                </a:tc>
              </a:tr>
              <a:tr h="284230">
                <a:tc>
                  <a:txBody>
                    <a:bodyPr/>
                    <a:lstStyle/>
                    <a:p>
                      <a:pPr algn="l" fontAlgn="b"/>
                      <a:endParaRPr lang="en-US" sz="1100" b="0" i="0" u="none" strike="noStrike" baseline="0">
                        <a:effectLst/>
                        <a:latin typeface="Arial Mon" pitchFamily="34" charset="0"/>
                      </a:endParaRPr>
                    </a:p>
                  </a:txBody>
                  <a:tcPr marL="9525" marR="9525" marT="9525" marB="0" anchor="b"/>
                </a:tc>
                <a:tc gridSpan="4">
                  <a:txBody>
                    <a:bodyPr/>
                    <a:lstStyle/>
                    <a:p>
                      <a:pPr algn="l" fontAlgn="b"/>
                      <a:r>
                        <a:rPr lang="en-US" sz="1100" u="none" strike="noStrike" baseline="0">
                          <a:effectLst/>
                          <a:latin typeface="Arial Mon" pitchFamily="34" charset="0"/>
                        </a:rPr>
                        <a:t>Functional indicators of Paraclinic, 2008-2012</a:t>
                      </a:r>
                      <a:endParaRPr lang="en-US" sz="1100" b="1" i="0" u="none" strike="noStrike" baseline="0">
                        <a:effectLst/>
                        <a:latin typeface="Arial Mon" pitchFamily="34" charset="0"/>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baseline="0">
                        <a:effectLst/>
                        <a:latin typeface="Arial Mon" pitchFamily="34" charset="0"/>
                      </a:endParaRPr>
                    </a:p>
                  </a:txBody>
                  <a:tcPr marL="9525" marR="9525" marT="9525" marB="0" anchor="b"/>
                </a:tc>
                <a:tc>
                  <a:txBody>
                    <a:bodyPr/>
                    <a:lstStyle/>
                    <a:p>
                      <a:pPr algn="l" fontAlgn="b"/>
                      <a:endParaRPr lang="en-US" sz="1100" b="0" i="0" u="none" strike="noStrike" baseline="0">
                        <a:effectLst/>
                        <a:latin typeface="Arial Mon" pitchFamily="34" charset="0"/>
                      </a:endParaRPr>
                    </a:p>
                  </a:txBody>
                  <a:tcPr marL="9525" marR="9525" marT="9525" marB="0" anchor="b"/>
                </a:tc>
                <a:tc>
                  <a:txBody>
                    <a:bodyPr/>
                    <a:lstStyle/>
                    <a:p>
                      <a:pPr algn="l" fontAlgn="b"/>
                      <a:endParaRPr lang="en-US" sz="1100" b="1" i="0" u="none" strike="noStrike" baseline="0">
                        <a:effectLst/>
                        <a:latin typeface="Arial Mon" pitchFamily="34" charset="0"/>
                      </a:endParaRPr>
                    </a:p>
                  </a:txBody>
                  <a:tcPr marL="9525" marR="9525" marT="9525" marB="0" anchor="b"/>
                </a:tc>
                <a:tc>
                  <a:txBody>
                    <a:bodyPr/>
                    <a:lstStyle/>
                    <a:p>
                      <a:pPr algn="l" fontAlgn="b"/>
                      <a:endParaRPr lang="en-US" sz="1100" b="1" i="0" u="none" strike="noStrike" baseline="0">
                        <a:effectLst/>
                        <a:latin typeface="Arial Mon" pitchFamily="34" charset="0"/>
                      </a:endParaRPr>
                    </a:p>
                  </a:txBody>
                  <a:tcPr marL="9525" marR="9525" marT="9525" marB="0" anchor="b"/>
                </a:tc>
              </a:tr>
              <a:tr h="568462">
                <a:tc>
                  <a:txBody>
                    <a:bodyPr/>
                    <a:lstStyle/>
                    <a:p>
                      <a:pPr algn="ctr" fontAlgn="b"/>
                      <a:r>
                        <a:rPr lang="en-US" sz="1100" u="none" strike="noStrike" baseline="0">
                          <a:effectLst/>
                          <a:latin typeface="Arial Mon" pitchFamily="34" charset="0"/>
                        </a:rPr>
                        <a:t>Òàñàã</a:t>
                      </a:r>
                      <a:endParaRPr lang="en-US" sz="1100" b="0" i="0" u="none" strike="noStrike" baseline="0">
                        <a:effectLst/>
                        <a:latin typeface="Arial Mon" pitchFamily="34" charset="0"/>
                      </a:endParaRPr>
                    </a:p>
                  </a:txBody>
                  <a:tcPr marL="9525" marR="9525" marT="9525" marB="0" anchor="b"/>
                </a:tc>
                <a:tc>
                  <a:txBody>
                    <a:bodyPr/>
                    <a:lstStyle/>
                    <a:p>
                      <a:pPr algn="ctr" fontAlgn="b"/>
                      <a:r>
                        <a:rPr lang="en-US" sz="1100" u="none" strike="noStrike" baseline="0">
                          <a:effectLst/>
                          <a:latin typeface="Arial Mon" pitchFamily="34" charset="0"/>
                        </a:rPr>
                        <a:t>¯ç¿¿ëýëò</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2008</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2009</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2010</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2011</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2012</a:t>
                      </a:r>
                      <a:endParaRPr lang="en-US" sz="1100" b="0" i="0" u="none" strike="noStrike" baseline="0">
                        <a:effectLst/>
                        <a:latin typeface="Arial Mon" pitchFamily="34" charset="0"/>
                      </a:endParaRPr>
                    </a:p>
                  </a:txBody>
                  <a:tcPr marL="9525" marR="9525" marT="9525" marB="0" anchor="b"/>
                </a:tc>
                <a:tc>
                  <a:txBody>
                    <a:bodyPr/>
                    <a:lstStyle/>
                    <a:p>
                      <a:pPr algn="l" fontAlgn="b"/>
                      <a:r>
                        <a:rPr lang="en-US" sz="1100" u="none" strike="noStrike" baseline="0">
                          <a:effectLst/>
                          <a:latin typeface="Arial Mon" pitchFamily="34" charset="0"/>
                        </a:rPr>
                        <a:t>Íèéò ä¿í</a:t>
                      </a:r>
                      <a:endParaRPr lang="en-US" sz="1100" b="1" i="0" u="none" strike="noStrike" baseline="0">
                        <a:effectLst/>
                        <a:latin typeface="Arial Mon" pitchFamily="34" charset="0"/>
                      </a:endParaRPr>
                    </a:p>
                  </a:txBody>
                  <a:tcPr marL="9525" marR="9525" marT="9525" marB="0" anchor="b"/>
                </a:tc>
                <a:tc>
                  <a:txBody>
                    <a:bodyPr/>
                    <a:lstStyle/>
                    <a:p>
                      <a:pPr algn="l" fontAlgn="b"/>
                      <a:r>
                        <a:rPr lang="mn-MN" sz="1100" u="none" strike="noStrike" baseline="0">
                          <a:effectLst/>
                          <a:latin typeface="Arial Mon" pitchFamily="34" charset="0"/>
                        </a:rPr>
                        <a:t>5 жилийн дундаж</a:t>
                      </a:r>
                      <a:endParaRPr lang="mn-MN" sz="1100" b="1" i="0" u="none" strike="noStrike" baseline="0">
                        <a:effectLst/>
                        <a:latin typeface="Arial Mon" pitchFamily="34" charset="0"/>
                      </a:endParaRPr>
                    </a:p>
                  </a:txBody>
                  <a:tcPr marL="9525" marR="9525" marT="9525" marB="0" anchor="b"/>
                </a:tc>
              </a:tr>
              <a:tr h="373987">
                <a:tc rowSpan="10">
                  <a:txBody>
                    <a:bodyPr/>
                    <a:lstStyle/>
                    <a:p>
                      <a:pPr algn="r" fontAlgn="ctr"/>
                      <a:r>
                        <a:rPr lang="en-US" sz="1100" u="none" strike="noStrike" baseline="0" dirty="0" err="1">
                          <a:effectLst/>
                          <a:latin typeface="Arial Mon" pitchFamily="34" charset="0"/>
                        </a:rPr>
                        <a:t>Ëàáîðàòîðèéí</a:t>
                      </a:r>
                      <a:r>
                        <a:rPr lang="en-US" sz="1100" u="none" strike="noStrike" baseline="0" dirty="0">
                          <a:effectLst/>
                          <a:latin typeface="Arial Mon" pitchFamily="34" charset="0"/>
                        </a:rPr>
                        <a:t> ¿</a:t>
                      </a:r>
                      <a:r>
                        <a:rPr lang="en-US" sz="1100" u="none" strike="noStrike" baseline="0" dirty="0" err="1">
                          <a:effectLst/>
                          <a:latin typeface="Arial Mon" pitchFamily="34" charset="0"/>
                        </a:rPr>
                        <a:t>éë</a:t>
                      </a:r>
                      <a:r>
                        <a:rPr lang="en-US" sz="1100" u="none" strike="noStrike" baseline="0" dirty="0">
                          <a:effectLst/>
                          <a:latin typeface="Arial Mon" pitchFamily="34" charset="0"/>
                        </a:rPr>
                        <a:t> </a:t>
                      </a:r>
                      <a:r>
                        <a:rPr lang="en-US" sz="1100" u="none" strike="noStrike" baseline="0" dirty="0" err="1">
                          <a:effectLst/>
                          <a:latin typeface="Arial Mon" pitchFamily="34" charset="0"/>
                        </a:rPr>
                        <a:t>àæèëëàãàà</a:t>
                      </a:r>
                      <a:endParaRPr lang="en-US" sz="1100" b="1" i="0" u="none" strike="noStrike" baseline="0" dirty="0">
                        <a:effectLst/>
                        <a:latin typeface="Arial Mon" pitchFamily="34" charset="0"/>
                      </a:endParaRPr>
                    </a:p>
                  </a:txBody>
                  <a:tcPr marL="9525" marR="9525" marT="9525" marB="0" vert="vert270" anchor="ctr"/>
                </a:tc>
                <a:tc>
                  <a:txBody>
                    <a:bodyPr/>
                    <a:lstStyle/>
                    <a:p>
                      <a:pPr algn="l" fontAlgn="b"/>
                      <a:r>
                        <a:rPr lang="en-US" sz="1100" u="none" strike="noStrike" baseline="0">
                          <a:effectLst/>
                          <a:latin typeface="Arial Mon" pitchFamily="34" charset="0"/>
                        </a:rPr>
                        <a:t>Ãåìàòîëîãè</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14136</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13965</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15804</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17546</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18432</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79883</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15977</a:t>
                      </a:r>
                      <a:endParaRPr lang="en-US" sz="1100" b="1" i="0" u="none" strike="noStrike" baseline="0">
                        <a:effectLst/>
                        <a:latin typeface="Arial Mon" pitchFamily="34" charset="0"/>
                      </a:endParaRPr>
                    </a:p>
                  </a:txBody>
                  <a:tcPr marL="9525" marR="9525" marT="9525" marB="0" anchor="b"/>
                </a:tc>
              </a:tr>
              <a:tr h="373987">
                <a:tc vMerge="1">
                  <a:txBody>
                    <a:bodyPr/>
                    <a:lstStyle/>
                    <a:p>
                      <a:endParaRPr lang="en-US"/>
                    </a:p>
                  </a:txBody>
                  <a:tcPr/>
                </a:tc>
                <a:tc>
                  <a:txBody>
                    <a:bodyPr/>
                    <a:lstStyle/>
                    <a:p>
                      <a:pPr algn="l" fontAlgn="b"/>
                      <a:r>
                        <a:rPr lang="en-US" sz="1100" u="none" strike="noStrike" baseline="0">
                          <a:effectLst/>
                          <a:latin typeface="Arial Mon" pitchFamily="34" charset="0"/>
                        </a:rPr>
                        <a:t>Êîàãóëëîãðàìì</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8653</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9016</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14688</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12771</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14912</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60040</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12008</a:t>
                      </a:r>
                      <a:endParaRPr lang="en-US" sz="1100" b="1" i="0" u="none" strike="noStrike" baseline="0">
                        <a:effectLst/>
                        <a:latin typeface="Arial Mon" pitchFamily="34" charset="0"/>
                      </a:endParaRPr>
                    </a:p>
                  </a:txBody>
                  <a:tcPr marL="9525" marR="9525" marT="9525" marB="0" anchor="b"/>
                </a:tc>
              </a:tr>
              <a:tr h="373987">
                <a:tc vMerge="1">
                  <a:txBody>
                    <a:bodyPr/>
                    <a:lstStyle/>
                    <a:p>
                      <a:endParaRPr lang="en-US"/>
                    </a:p>
                  </a:txBody>
                  <a:tcPr/>
                </a:tc>
                <a:tc>
                  <a:txBody>
                    <a:bodyPr/>
                    <a:lstStyle/>
                    <a:p>
                      <a:pPr algn="l" fontAlgn="b"/>
                      <a:r>
                        <a:rPr lang="en-US" sz="1100" u="none" strike="noStrike" baseline="0">
                          <a:effectLst/>
                          <a:latin typeface="Arial Mon" pitchFamily="34" charset="0"/>
                        </a:rPr>
                        <a:t>Òàðõè íóãàñíû øèíãýí</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80</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69</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108</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113</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108</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478</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96</a:t>
                      </a:r>
                      <a:endParaRPr lang="en-US" sz="1100" b="1" i="0" u="none" strike="noStrike" baseline="0">
                        <a:effectLst/>
                        <a:latin typeface="Arial Mon" pitchFamily="34" charset="0"/>
                      </a:endParaRPr>
                    </a:p>
                  </a:txBody>
                  <a:tcPr marL="9525" marR="9525" marT="9525" marB="0" anchor="b"/>
                </a:tc>
              </a:tr>
              <a:tr h="373987">
                <a:tc vMerge="1">
                  <a:txBody>
                    <a:bodyPr/>
                    <a:lstStyle/>
                    <a:p>
                      <a:endParaRPr lang="en-US"/>
                    </a:p>
                  </a:txBody>
                  <a:tcPr/>
                </a:tc>
                <a:tc>
                  <a:txBody>
                    <a:bodyPr/>
                    <a:lstStyle/>
                    <a:p>
                      <a:pPr algn="l" fontAlgn="b"/>
                      <a:r>
                        <a:rPr lang="en-US" sz="1100" u="none" strike="noStrike" baseline="0">
                          <a:effectLst/>
                          <a:latin typeface="Arial Mon" pitchFamily="34" charset="0"/>
                        </a:rPr>
                        <a:t>Øýýñíèé øèíæèëãýý</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10263</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12009</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12212</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12211</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11470</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58165</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11633</a:t>
                      </a:r>
                      <a:endParaRPr lang="en-US" sz="1100" b="1" i="0" u="none" strike="noStrike" baseline="0">
                        <a:effectLst/>
                        <a:latin typeface="Arial Mon" pitchFamily="34" charset="0"/>
                      </a:endParaRPr>
                    </a:p>
                  </a:txBody>
                  <a:tcPr marL="9525" marR="9525" marT="9525" marB="0" anchor="b"/>
                </a:tc>
              </a:tr>
              <a:tr h="373987">
                <a:tc vMerge="1">
                  <a:txBody>
                    <a:bodyPr/>
                    <a:lstStyle/>
                    <a:p>
                      <a:endParaRPr lang="en-US"/>
                    </a:p>
                  </a:txBody>
                  <a:tcPr/>
                </a:tc>
                <a:tc>
                  <a:txBody>
                    <a:bodyPr/>
                    <a:lstStyle/>
                    <a:p>
                      <a:pPr algn="l" fontAlgn="b"/>
                      <a:r>
                        <a:rPr lang="en-US" sz="1100" u="none" strike="noStrike" baseline="0">
                          <a:effectLst/>
                          <a:latin typeface="Arial Mon" pitchFamily="34" charset="0"/>
                        </a:rPr>
                        <a:t>Áèîõèìè</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13417</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14167</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15768</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16879</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19234</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79465</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15893</a:t>
                      </a:r>
                      <a:endParaRPr lang="en-US" sz="1100" b="1" i="0" u="none" strike="noStrike" baseline="0">
                        <a:effectLst/>
                        <a:latin typeface="Arial Mon" pitchFamily="34" charset="0"/>
                      </a:endParaRPr>
                    </a:p>
                  </a:txBody>
                  <a:tcPr marL="9525" marR="9525" marT="9525" marB="0" anchor="b"/>
                </a:tc>
              </a:tr>
              <a:tr h="373987">
                <a:tc vMerge="1">
                  <a:txBody>
                    <a:bodyPr/>
                    <a:lstStyle/>
                    <a:p>
                      <a:endParaRPr lang="en-US"/>
                    </a:p>
                  </a:txBody>
                  <a:tcPr/>
                </a:tc>
                <a:tc>
                  <a:txBody>
                    <a:bodyPr/>
                    <a:lstStyle/>
                    <a:p>
                      <a:pPr algn="l" fontAlgn="b"/>
                      <a:r>
                        <a:rPr lang="en-US" sz="1100" u="none" strike="noStrike" baseline="0">
                          <a:effectLst/>
                          <a:latin typeface="Arial Mon" pitchFamily="34" charset="0"/>
                        </a:rPr>
                        <a:t>Áàêòåðèîëîãè</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893</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1472</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1676</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1230</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1394</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6665</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1333</a:t>
                      </a:r>
                      <a:endParaRPr lang="en-US" sz="1100" b="1" i="0" u="none" strike="noStrike" baseline="0">
                        <a:effectLst/>
                        <a:latin typeface="Arial Mon" pitchFamily="34" charset="0"/>
                      </a:endParaRPr>
                    </a:p>
                  </a:txBody>
                  <a:tcPr marL="9525" marR="9525" marT="9525" marB="0" anchor="b"/>
                </a:tc>
              </a:tr>
              <a:tr h="373987">
                <a:tc vMerge="1">
                  <a:txBody>
                    <a:bodyPr/>
                    <a:lstStyle/>
                    <a:p>
                      <a:endParaRPr lang="en-US"/>
                    </a:p>
                  </a:txBody>
                  <a:tcPr/>
                </a:tc>
                <a:tc>
                  <a:txBody>
                    <a:bodyPr/>
                    <a:lstStyle/>
                    <a:p>
                      <a:pPr algn="l" fontAlgn="b"/>
                      <a:r>
                        <a:rPr lang="en-US" sz="1100" u="none" strike="noStrike" baseline="0">
                          <a:effectLst/>
                          <a:latin typeface="Arial Mon" pitchFamily="34" charset="0"/>
                        </a:rPr>
                        <a:t>èììóíîëîãè</a:t>
                      </a:r>
                      <a:endParaRPr lang="en-US" sz="1100" b="0" i="0" u="none" strike="noStrike" baseline="0">
                        <a:effectLst/>
                        <a:latin typeface="Arial Mon" pitchFamily="34" charset="0"/>
                      </a:endParaRPr>
                    </a:p>
                  </a:txBody>
                  <a:tcPr marL="9525" marR="9525" marT="9525" marB="0" anchor="b"/>
                </a:tc>
                <a:tc>
                  <a:txBody>
                    <a:bodyPr/>
                    <a:lstStyle/>
                    <a:p>
                      <a:pPr algn="l" fontAlgn="b"/>
                      <a:r>
                        <a:rPr lang="en-US" sz="1100" u="none" strike="noStrike" baseline="0">
                          <a:effectLst/>
                          <a:latin typeface="Arial Mon" pitchFamily="34" charset="0"/>
                        </a:rPr>
                        <a:t> </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2011</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512</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4909</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11753</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19185</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3837</a:t>
                      </a:r>
                      <a:endParaRPr lang="en-US" sz="1100" b="1" i="0" u="none" strike="noStrike" baseline="0">
                        <a:effectLst/>
                        <a:latin typeface="Arial Mon" pitchFamily="34" charset="0"/>
                      </a:endParaRPr>
                    </a:p>
                  </a:txBody>
                  <a:tcPr marL="9525" marR="9525" marT="9525" marB="0" anchor="b"/>
                </a:tc>
              </a:tr>
              <a:tr h="373987">
                <a:tc vMerge="1">
                  <a:txBody>
                    <a:bodyPr/>
                    <a:lstStyle/>
                    <a:p>
                      <a:endParaRPr lang="en-US"/>
                    </a:p>
                  </a:txBody>
                  <a:tcPr/>
                </a:tc>
                <a:tc>
                  <a:txBody>
                    <a:bodyPr/>
                    <a:lstStyle/>
                    <a:p>
                      <a:pPr algn="l" fontAlgn="b"/>
                      <a:r>
                        <a:rPr lang="en-US" sz="1100" u="none" strike="noStrike" baseline="0">
                          <a:effectLst/>
                          <a:latin typeface="Arial Mon" pitchFamily="34" charset="0"/>
                        </a:rPr>
                        <a:t>ñåðîëîãè</a:t>
                      </a:r>
                      <a:endParaRPr lang="en-US" sz="1100" b="0" i="0" u="none" strike="noStrike" baseline="0">
                        <a:effectLst/>
                        <a:latin typeface="Arial Mon" pitchFamily="34" charset="0"/>
                      </a:endParaRPr>
                    </a:p>
                  </a:txBody>
                  <a:tcPr marL="9525" marR="9525" marT="9525" marB="0" anchor="b"/>
                </a:tc>
                <a:tc>
                  <a:txBody>
                    <a:bodyPr/>
                    <a:lstStyle/>
                    <a:p>
                      <a:pPr algn="l" fontAlgn="b"/>
                      <a:r>
                        <a:rPr lang="en-US" sz="1100" u="none" strike="noStrike" baseline="0">
                          <a:effectLst/>
                          <a:latin typeface="Arial Mon" pitchFamily="34" charset="0"/>
                        </a:rPr>
                        <a:t> </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2719</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5768</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16879</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16880</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42246</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8449</a:t>
                      </a:r>
                      <a:endParaRPr lang="en-US" sz="1100" b="1" i="0" u="none" strike="noStrike" baseline="0">
                        <a:effectLst/>
                        <a:latin typeface="Arial Mon" pitchFamily="34" charset="0"/>
                      </a:endParaRPr>
                    </a:p>
                  </a:txBody>
                  <a:tcPr marL="9525" marR="9525" marT="9525" marB="0" anchor="b"/>
                </a:tc>
              </a:tr>
              <a:tr h="373987">
                <a:tc vMerge="1">
                  <a:txBody>
                    <a:bodyPr/>
                    <a:lstStyle/>
                    <a:p>
                      <a:endParaRPr lang="en-US"/>
                    </a:p>
                  </a:txBody>
                  <a:tcPr/>
                </a:tc>
                <a:tc>
                  <a:txBody>
                    <a:bodyPr/>
                    <a:lstStyle/>
                    <a:p>
                      <a:pPr algn="l" fontAlgn="b"/>
                      <a:r>
                        <a:rPr lang="en-US" sz="1100" u="none" strike="noStrike" baseline="0">
                          <a:effectLst/>
                          <a:latin typeface="Arial Mon" pitchFamily="34" charset="0"/>
                        </a:rPr>
                        <a:t>òðàíññóäàò, ýêññóäàíò</a:t>
                      </a:r>
                      <a:endParaRPr lang="en-US" sz="1100" b="0" i="0" u="none" strike="noStrike" baseline="0">
                        <a:effectLst/>
                        <a:latin typeface="Arial Mon" pitchFamily="34" charset="0"/>
                      </a:endParaRPr>
                    </a:p>
                  </a:txBody>
                  <a:tcPr marL="9525" marR="9525" marT="9525" marB="0" anchor="b"/>
                </a:tc>
                <a:tc>
                  <a:txBody>
                    <a:bodyPr/>
                    <a:lstStyle/>
                    <a:p>
                      <a:pPr algn="l" fontAlgn="b"/>
                      <a:r>
                        <a:rPr lang="en-US" sz="1100" u="none" strike="noStrike" baseline="0">
                          <a:effectLst/>
                          <a:latin typeface="Arial Mon" pitchFamily="34" charset="0"/>
                        </a:rPr>
                        <a:t> </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6</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108</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6</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6</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126</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25</a:t>
                      </a:r>
                      <a:endParaRPr lang="en-US" sz="1100" b="1" i="0" u="none" strike="noStrike" baseline="0">
                        <a:effectLst/>
                        <a:latin typeface="Arial Mon" pitchFamily="34" charset="0"/>
                      </a:endParaRPr>
                    </a:p>
                  </a:txBody>
                  <a:tcPr marL="9525" marR="9525" marT="9525" marB="0" anchor="b"/>
                </a:tc>
              </a:tr>
              <a:tr h="373987">
                <a:tc vMerge="1">
                  <a:txBody>
                    <a:bodyPr/>
                    <a:lstStyle/>
                    <a:p>
                      <a:endParaRPr lang="en-US"/>
                    </a:p>
                  </a:txBody>
                  <a:tcPr/>
                </a:tc>
                <a:tc>
                  <a:txBody>
                    <a:bodyPr/>
                    <a:lstStyle/>
                    <a:p>
                      <a:pPr algn="l" fontAlgn="b"/>
                      <a:r>
                        <a:rPr lang="en-US" sz="1100" u="none" strike="noStrike" baseline="0">
                          <a:effectLst/>
                          <a:latin typeface="Arial Mon" pitchFamily="34" charset="0"/>
                        </a:rPr>
                        <a:t>Á¿ãä</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47442</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55434</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66644</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82544</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b="1" u="none" strike="noStrike" baseline="0" dirty="0">
                          <a:solidFill>
                            <a:srgbClr val="FF0000"/>
                          </a:solidFill>
                          <a:effectLst/>
                          <a:latin typeface="Arial Mon" pitchFamily="34" charset="0"/>
                        </a:rPr>
                        <a:t>94189</a:t>
                      </a:r>
                      <a:endParaRPr lang="en-US" sz="1100" b="1" i="0" u="none" strike="noStrike" baseline="0" dirty="0">
                        <a:solidFill>
                          <a:srgbClr val="FF0000"/>
                        </a:solidFill>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252064</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u="none" strike="noStrike" baseline="0" dirty="0">
                          <a:effectLst/>
                          <a:latin typeface="Arial Mon" pitchFamily="34" charset="0"/>
                        </a:rPr>
                        <a:t>50413</a:t>
                      </a:r>
                      <a:endParaRPr lang="en-US" sz="1100" b="1" i="0" u="none" strike="noStrike" baseline="0" dirty="0">
                        <a:effectLst/>
                        <a:latin typeface="Arial Mon" pitchFamily="34" charset="0"/>
                      </a:endParaRPr>
                    </a:p>
                  </a:txBody>
                  <a:tcPr marL="9525" marR="9525" marT="9525" marB="0" anchor="b"/>
                </a:tc>
              </a:tr>
            </a:tbl>
          </a:graphicData>
        </a:graphic>
      </p:graphicFrame>
      <p:sp>
        <p:nvSpPr>
          <p:cNvPr id="5" name="Rectangle 4"/>
          <p:cNvSpPr/>
          <p:nvPr/>
        </p:nvSpPr>
        <p:spPr>
          <a:xfrm>
            <a:off x="185058" y="5791200"/>
            <a:ext cx="8218714" cy="584775"/>
          </a:xfrm>
          <a:prstGeom prst="rect">
            <a:avLst/>
          </a:prstGeom>
        </p:spPr>
        <p:txBody>
          <a:bodyPr wrap="square">
            <a:spAutoFit/>
          </a:bodyPr>
          <a:lstStyle/>
          <a:p>
            <a:pPr algn="just"/>
            <a:r>
              <a:rPr lang="mn-MN" sz="1600" dirty="0" smtClean="0">
                <a:latin typeface="Arial" pitchFamily="34" charset="0"/>
                <a:cs typeface="Arial" pitchFamily="34" charset="0"/>
              </a:rPr>
              <a:t>Лабораторийн тасагт 2012 онд 94189 хүн шинжилгээ хийлгэсэн ба өмнө онтой харьцуулахад 11645-аар, 5 жилийн дунджаас 43776-аар тус тус өссөн байна.</a:t>
            </a:r>
            <a:endParaRPr lang="en-US" sz="1600" dirty="0">
              <a:latin typeface="Arial Mon" pitchFamily="34" charset="0"/>
              <a:cs typeface="Arial" pitchFamily="34" charset="0"/>
            </a:endParaRPr>
          </a:p>
        </p:txBody>
      </p:sp>
    </p:spTree>
    <p:extLst>
      <p:ext uri="{BB962C8B-B14F-4D97-AF65-F5344CB8AC3E}">
        <p14:creationId xmlns:p14="http://schemas.microsoft.com/office/powerpoint/2010/main" xmlns="" val="6548077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7620000" cy="1143000"/>
          </a:xfrm>
        </p:spPr>
        <p:txBody>
          <a:bodyPr>
            <a:normAutofit/>
          </a:bodyPr>
          <a:lstStyle/>
          <a:p>
            <a:r>
              <a:rPr lang="mn-MN" sz="2800" dirty="0" smtClean="0">
                <a:latin typeface="Arial" pitchFamily="34" charset="0"/>
                <a:cs typeface="Arial" pitchFamily="34" charset="0"/>
              </a:rPr>
              <a:t>Параклиникийн үйл ажиллагаа</a:t>
            </a:r>
            <a:br>
              <a:rPr lang="mn-MN" sz="2800" dirty="0" smtClean="0">
                <a:latin typeface="Arial" pitchFamily="34" charset="0"/>
                <a:cs typeface="Arial" pitchFamily="34" charset="0"/>
              </a:rPr>
            </a:br>
            <a:r>
              <a:rPr lang="mn-MN" sz="2800" dirty="0" smtClean="0">
                <a:latin typeface="Arial" pitchFamily="34" charset="0"/>
                <a:cs typeface="Arial" pitchFamily="34" charset="0"/>
              </a:rPr>
              <a:t>Сэргээн засах эмчилгээний тасаг</a:t>
            </a:r>
            <a:endParaRPr lang="en-US" sz="2800" dirty="0">
              <a:latin typeface="Arial" pitchFamily="34" charset="0"/>
              <a:cs typeface="Arial" pitchFamily="34"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xmlns="" val="818414108"/>
              </p:ext>
            </p:extLst>
          </p:nvPr>
        </p:nvGraphicFramePr>
        <p:xfrm>
          <a:off x="185058" y="1558082"/>
          <a:ext cx="7924800" cy="3819461"/>
        </p:xfrm>
        <a:graphic>
          <a:graphicData uri="http://schemas.openxmlformats.org/drawingml/2006/table">
            <a:tbl>
              <a:tblPr>
                <a:tableStyleId>{5C22544A-7EE6-4342-B048-85BDC9FD1C3A}</a:tableStyleId>
              </a:tblPr>
              <a:tblGrid>
                <a:gridCol w="571443"/>
                <a:gridCol w="1845284"/>
                <a:gridCol w="777797"/>
                <a:gridCol w="777797"/>
                <a:gridCol w="777797"/>
                <a:gridCol w="777797"/>
                <a:gridCol w="777797"/>
                <a:gridCol w="777797"/>
                <a:gridCol w="841291"/>
              </a:tblGrid>
              <a:tr h="847117">
                <a:tc>
                  <a:txBody>
                    <a:bodyPr/>
                    <a:lstStyle/>
                    <a:p>
                      <a:pPr algn="l" fontAlgn="ctr"/>
                      <a:r>
                        <a:rPr lang="en-US" sz="1100" u="none" strike="noStrike" baseline="0" dirty="0">
                          <a:effectLst/>
                          <a:latin typeface="Arial Mon" pitchFamily="34" charset="0"/>
                        </a:rPr>
                        <a:t> </a:t>
                      </a:r>
                      <a:endParaRPr lang="en-US" sz="1100" b="1" i="0" u="none" strike="noStrike" baseline="0" dirty="0">
                        <a:effectLst/>
                        <a:latin typeface="Arial Mon" pitchFamily="34" charset="0"/>
                      </a:endParaRPr>
                    </a:p>
                  </a:txBody>
                  <a:tcPr marL="9525" marR="9525" marT="9525" marB="0" vert="vert270" anchor="ctr"/>
                </a:tc>
                <a:tc>
                  <a:txBody>
                    <a:bodyPr/>
                    <a:lstStyle/>
                    <a:p>
                      <a:pPr algn="l" fontAlgn="b"/>
                      <a:r>
                        <a:rPr lang="mn-MN" sz="1100" u="none" strike="noStrike" baseline="0">
                          <a:effectLst/>
                          <a:latin typeface="Arial Mon" pitchFamily="34" charset="0"/>
                        </a:rPr>
                        <a:t>Үзүүлэлт</a:t>
                      </a:r>
                      <a:endParaRPr lang="mn-MN" sz="1100" b="1" i="0" u="none" strike="noStrike" baseline="0">
                        <a:effectLst/>
                        <a:latin typeface="Arial Mon" pitchFamily="34" charset="0"/>
                      </a:endParaRPr>
                    </a:p>
                  </a:txBody>
                  <a:tcPr marL="9525" marR="9525" marT="9525" marB="0" anchor="b"/>
                </a:tc>
                <a:tc>
                  <a:txBody>
                    <a:bodyPr/>
                    <a:lstStyle/>
                    <a:p>
                      <a:pPr algn="r" fontAlgn="b"/>
                      <a:r>
                        <a:rPr lang="en-US" sz="1100" u="none" strike="noStrike" baseline="0" dirty="0">
                          <a:effectLst/>
                          <a:latin typeface="Arial Mon" pitchFamily="34" charset="0"/>
                        </a:rPr>
                        <a:t>2008</a:t>
                      </a:r>
                      <a:endParaRPr lang="en-US" sz="1100" b="1" i="0" u="none" strike="noStrike" baseline="0" dirty="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2009</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2010</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2011</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2012</a:t>
                      </a:r>
                      <a:endParaRPr lang="en-US" sz="1100" b="1" i="0" u="none" strike="noStrike" baseline="0">
                        <a:effectLst/>
                        <a:latin typeface="Arial Mon" pitchFamily="34" charset="0"/>
                      </a:endParaRPr>
                    </a:p>
                  </a:txBody>
                  <a:tcPr marL="9525" marR="9525" marT="9525" marB="0" anchor="b"/>
                </a:tc>
                <a:tc>
                  <a:txBody>
                    <a:bodyPr/>
                    <a:lstStyle/>
                    <a:p>
                      <a:pPr algn="l" fontAlgn="b"/>
                      <a:r>
                        <a:rPr lang="mn-MN" sz="1100" u="none" strike="noStrike" baseline="0">
                          <a:effectLst/>
                          <a:latin typeface="Arial Mon" pitchFamily="34" charset="0"/>
                        </a:rPr>
                        <a:t>Дүн</a:t>
                      </a:r>
                      <a:endParaRPr lang="mn-MN" sz="1100" b="1" i="0" u="none" strike="noStrike" baseline="0">
                        <a:effectLst/>
                        <a:latin typeface="Arial Mon" pitchFamily="34" charset="0"/>
                      </a:endParaRPr>
                    </a:p>
                  </a:txBody>
                  <a:tcPr marL="9525" marR="9525" marT="9525" marB="0" anchor="b"/>
                </a:tc>
                <a:tc>
                  <a:txBody>
                    <a:bodyPr/>
                    <a:lstStyle/>
                    <a:p>
                      <a:pPr algn="l" fontAlgn="b"/>
                      <a:r>
                        <a:rPr lang="mn-MN" sz="1100" u="none" strike="noStrike" baseline="0">
                          <a:effectLst/>
                          <a:latin typeface="Arial Mon" pitchFamily="34" charset="0"/>
                        </a:rPr>
                        <a:t>5 жилийн дундаж</a:t>
                      </a:r>
                      <a:endParaRPr lang="mn-MN" sz="1100" b="1" i="0" u="none" strike="noStrike" baseline="0">
                        <a:effectLst/>
                        <a:latin typeface="Arial Mon" pitchFamily="34" charset="0"/>
                      </a:endParaRPr>
                    </a:p>
                  </a:txBody>
                  <a:tcPr marL="9525" marR="9525" marT="9525" marB="0" anchor="b"/>
                </a:tc>
              </a:tr>
              <a:tr h="371543">
                <a:tc rowSpan="8">
                  <a:txBody>
                    <a:bodyPr/>
                    <a:lstStyle/>
                    <a:p>
                      <a:pPr algn="ctr" fontAlgn="ctr"/>
                      <a:r>
                        <a:rPr lang="en-US" sz="1100" u="none" strike="noStrike" baseline="0" dirty="0" err="1">
                          <a:effectLst/>
                          <a:latin typeface="Arial Mon" pitchFamily="34" charset="0"/>
                        </a:rPr>
                        <a:t>Ñýðãýýí</a:t>
                      </a:r>
                      <a:r>
                        <a:rPr lang="en-US" sz="1100" u="none" strike="noStrike" baseline="0" dirty="0">
                          <a:effectLst/>
                          <a:latin typeface="Arial Mon" pitchFamily="34" charset="0"/>
                        </a:rPr>
                        <a:t> </a:t>
                      </a:r>
                      <a:r>
                        <a:rPr lang="en-US" sz="1100" u="none" strike="noStrike" baseline="0" dirty="0" err="1">
                          <a:effectLst/>
                          <a:latin typeface="Arial Mon" pitchFamily="34" charset="0"/>
                        </a:rPr>
                        <a:t>çàñàõ</a:t>
                      </a:r>
                      <a:r>
                        <a:rPr lang="en-US" sz="1100" u="none" strike="noStrike" baseline="0" dirty="0">
                          <a:effectLst/>
                          <a:latin typeface="Arial Mon" pitchFamily="34" charset="0"/>
                        </a:rPr>
                        <a:t> </a:t>
                      </a:r>
                      <a:r>
                        <a:rPr lang="en-US" sz="1100" u="none" strike="noStrike" baseline="0" dirty="0" err="1">
                          <a:effectLst/>
                          <a:latin typeface="Arial Mon" pitchFamily="34" charset="0"/>
                        </a:rPr>
                        <a:t>ýì÷èëãýý</a:t>
                      </a:r>
                      <a:r>
                        <a:rPr lang="en-US" sz="1100" u="none" strike="noStrike" baseline="0" dirty="0">
                          <a:effectLst/>
                          <a:latin typeface="Arial Mon" pitchFamily="34" charset="0"/>
                        </a:rPr>
                        <a:t> </a:t>
                      </a:r>
                      <a:r>
                        <a:rPr lang="en-US" sz="1100" u="none" strike="noStrike" baseline="0" dirty="0" err="1">
                          <a:effectLst/>
                          <a:latin typeface="Arial Mon" pitchFamily="34" charset="0"/>
                        </a:rPr>
                        <a:t>õèéëãýñýí</a:t>
                      </a:r>
                      <a:r>
                        <a:rPr lang="en-US" sz="1100" u="none" strike="noStrike" baseline="0" dirty="0">
                          <a:effectLst/>
                          <a:latin typeface="Arial Mon" pitchFamily="34" charset="0"/>
                        </a:rPr>
                        <a:t> </a:t>
                      </a:r>
                      <a:r>
                        <a:rPr lang="en-US" sz="1100" u="none" strike="noStrike" baseline="0" dirty="0" err="1">
                          <a:effectLst/>
                          <a:latin typeface="Arial Mon" pitchFamily="34" charset="0"/>
                        </a:rPr>
                        <a:t>õ¿íèé</a:t>
                      </a:r>
                      <a:r>
                        <a:rPr lang="en-US" sz="1100" u="none" strike="noStrike" baseline="0" dirty="0">
                          <a:effectLst/>
                          <a:latin typeface="Arial Mon" pitchFamily="34" charset="0"/>
                        </a:rPr>
                        <a:t> </a:t>
                      </a:r>
                      <a:r>
                        <a:rPr lang="en-US" sz="1100" u="none" strike="noStrike" baseline="0" dirty="0" err="1">
                          <a:effectLst/>
                          <a:latin typeface="Arial Mon" pitchFamily="34" charset="0"/>
                        </a:rPr>
                        <a:t>òîî</a:t>
                      </a:r>
                      <a:endParaRPr lang="en-US" sz="1100" b="1" i="0" u="none" strike="noStrike" baseline="0" dirty="0">
                        <a:effectLst/>
                        <a:latin typeface="Arial Mon" pitchFamily="34" charset="0"/>
                      </a:endParaRPr>
                    </a:p>
                  </a:txBody>
                  <a:tcPr marL="9525" marR="9525" marT="9525" marB="0" vert="vert270" anchor="ctr"/>
                </a:tc>
                <a:tc>
                  <a:txBody>
                    <a:bodyPr/>
                    <a:lstStyle/>
                    <a:p>
                      <a:pPr algn="l" fontAlgn="b"/>
                      <a:r>
                        <a:rPr lang="en-US" sz="1100" u="none" strike="noStrike" baseline="0">
                          <a:effectLst/>
                          <a:latin typeface="Arial Mon" pitchFamily="34" charset="0"/>
                        </a:rPr>
                        <a:t>Öàõèëãààí ýì÷èëãýý</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4227</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4460</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3727</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2866</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3335</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18615</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3723</a:t>
                      </a:r>
                      <a:endParaRPr lang="en-US" sz="1100" b="1" i="0" u="none" strike="noStrike" baseline="0">
                        <a:effectLst/>
                        <a:latin typeface="Arial Mon" pitchFamily="34" charset="0"/>
                      </a:endParaRPr>
                    </a:p>
                  </a:txBody>
                  <a:tcPr marL="9525" marR="9525" marT="9525" marB="0" anchor="b"/>
                </a:tc>
              </a:tr>
              <a:tr h="371543">
                <a:tc vMerge="1">
                  <a:txBody>
                    <a:bodyPr/>
                    <a:lstStyle/>
                    <a:p>
                      <a:endParaRPr lang="en-US"/>
                    </a:p>
                  </a:txBody>
                  <a:tcPr/>
                </a:tc>
                <a:tc>
                  <a:txBody>
                    <a:bodyPr/>
                    <a:lstStyle/>
                    <a:p>
                      <a:pPr algn="l" fontAlgn="b"/>
                      <a:r>
                        <a:rPr lang="en-US" sz="1100" u="none" strike="noStrike" baseline="0">
                          <a:effectLst/>
                          <a:latin typeface="Arial Mon" pitchFamily="34" charset="0"/>
                        </a:rPr>
                        <a:t>Òîñîí ýì÷èëãýý</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2167</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2707</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dirty="0">
                          <a:effectLst/>
                          <a:latin typeface="Arial Mon" pitchFamily="34" charset="0"/>
                        </a:rPr>
                        <a:t>1956</a:t>
                      </a:r>
                      <a:endParaRPr lang="en-US" sz="1100" b="0" i="0" u="none" strike="noStrike" baseline="0" dirty="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2094</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1350</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10274</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2055</a:t>
                      </a:r>
                      <a:endParaRPr lang="en-US" sz="1100" b="1" i="0" u="none" strike="noStrike" baseline="0">
                        <a:effectLst/>
                        <a:latin typeface="Arial Mon" pitchFamily="34" charset="0"/>
                      </a:endParaRPr>
                    </a:p>
                  </a:txBody>
                  <a:tcPr marL="9525" marR="9525" marT="9525" marB="0" anchor="b"/>
                </a:tc>
              </a:tr>
              <a:tr h="371543">
                <a:tc vMerge="1">
                  <a:txBody>
                    <a:bodyPr/>
                    <a:lstStyle/>
                    <a:p>
                      <a:endParaRPr lang="en-US"/>
                    </a:p>
                  </a:txBody>
                  <a:tcPr/>
                </a:tc>
                <a:tc>
                  <a:txBody>
                    <a:bodyPr/>
                    <a:lstStyle/>
                    <a:p>
                      <a:pPr algn="l" fontAlgn="b"/>
                      <a:r>
                        <a:rPr lang="en-US" sz="1100" u="none" strike="noStrike" baseline="0">
                          <a:effectLst/>
                          <a:latin typeface="Arial Mon" pitchFamily="34" charset="0"/>
                        </a:rPr>
                        <a:t>Èëëýã</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1771</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1800</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2621</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1105</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752</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8049</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1610</a:t>
                      </a:r>
                      <a:endParaRPr lang="en-US" sz="1100" b="1" i="0" u="none" strike="noStrike" baseline="0">
                        <a:effectLst/>
                        <a:latin typeface="Arial Mon" pitchFamily="34" charset="0"/>
                      </a:endParaRPr>
                    </a:p>
                  </a:txBody>
                  <a:tcPr marL="9525" marR="9525" marT="9525" marB="0" anchor="b"/>
                </a:tc>
              </a:tr>
              <a:tr h="371543">
                <a:tc vMerge="1">
                  <a:txBody>
                    <a:bodyPr/>
                    <a:lstStyle/>
                    <a:p>
                      <a:endParaRPr lang="en-US"/>
                    </a:p>
                  </a:txBody>
                  <a:tcPr/>
                </a:tc>
                <a:tc>
                  <a:txBody>
                    <a:bodyPr/>
                    <a:lstStyle/>
                    <a:p>
                      <a:pPr algn="l" fontAlgn="b"/>
                      <a:r>
                        <a:rPr lang="en-US" sz="1100" u="none" strike="noStrike" baseline="0">
                          <a:effectLst/>
                          <a:latin typeface="Arial Mon" pitchFamily="34" charset="0"/>
                        </a:rPr>
                        <a:t>Ç¿¿ ýì÷èëãýý</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634</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399</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461</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377</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189</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2060</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412</a:t>
                      </a:r>
                      <a:endParaRPr lang="en-US" sz="1100" b="1" i="0" u="none" strike="noStrike" baseline="0">
                        <a:effectLst/>
                        <a:latin typeface="Arial Mon" pitchFamily="34" charset="0"/>
                      </a:endParaRPr>
                    </a:p>
                  </a:txBody>
                  <a:tcPr marL="9525" marR="9525" marT="9525" marB="0" anchor="b"/>
                </a:tc>
              </a:tr>
              <a:tr h="371543">
                <a:tc vMerge="1">
                  <a:txBody>
                    <a:bodyPr/>
                    <a:lstStyle/>
                    <a:p>
                      <a:endParaRPr lang="en-US"/>
                    </a:p>
                  </a:txBody>
                  <a:tcPr/>
                </a:tc>
                <a:tc>
                  <a:txBody>
                    <a:bodyPr/>
                    <a:lstStyle/>
                    <a:p>
                      <a:pPr algn="l" fontAlgn="b"/>
                      <a:r>
                        <a:rPr lang="en-US" sz="1100" u="none" strike="noStrike" baseline="0">
                          <a:effectLst/>
                          <a:latin typeface="Arial Mon" pitchFamily="34" charset="0"/>
                        </a:rPr>
                        <a:t>Áàðèà çàñàë</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799</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112</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533</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96</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10</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1550</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310</a:t>
                      </a:r>
                      <a:endParaRPr lang="en-US" sz="1100" b="1" i="0" u="none" strike="noStrike" baseline="0">
                        <a:effectLst/>
                        <a:latin typeface="Arial Mon" pitchFamily="34" charset="0"/>
                      </a:endParaRPr>
                    </a:p>
                  </a:txBody>
                  <a:tcPr marL="9525" marR="9525" marT="9525" marB="0" anchor="b"/>
                </a:tc>
              </a:tr>
              <a:tr h="371543">
                <a:tc vMerge="1">
                  <a:txBody>
                    <a:bodyPr/>
                    <a:lstStyle/>
                    <a:p>
                      <a:endParaRPr lang="en-US"/>
                    </a:p>
                  </a:txBody>
                  <a:tcPr/>
                </a:tc>
                <a:tc>
                  <a:txBody>
                    <a:bodyPr/>
                    <a:lstStyle/>
                    <a:p>
                      <a:pPr algn="l" fontAlgn="b"/>
                      <a:r>
                        <a:rPr lang="en-US" sz="1100" u="none" strike="noStrike" baseline="0">
                          <a:effectLst/>
                          <a:latin typeface="Arial Mon" pitchFamily="34" charset="0"/>
                        </a:rPr>
                        <a:t>Áèåèéí òàìèð ýì÷èëãýý</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817</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1011</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1416</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1827</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386</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5457</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1091</a:t>
                      </a:r>
                      <a:endParaRPr lang="en-US" sz="1100" b="1" i="0" u="none" strike="noStrike" baseline="0">
                        <a:effectLst/>
                        <a:latin typeface="Arial Mon" pitchFamily="34" charset="0"/>
                      </a:endParaRPr>
                    </a:p>
                  </a:txBody>
                  <a:tcPr marL="9525" marR="9525" marT="9525" marB="0" anchor="b"/>
                </a:tc>
              </a:tr>
              <a:tr h="371543">
                <a:tc vMerge="1">
                  <a:txBody>
                    <a:bodyPr/>
                    <a:lstStyle/>
                    <a:p>
                      <a:endParaRPr lang="en-US"/>
                    </a:p>
                  </a:txBody>
                  <a:tcPr/>
                </a:tc>
                <a:tc>
                  <a:txBody>
                    <a:bodyPr/>
                    <a:lstStyle/>
                    <a:p>
                      <a:pPr algn="l" fontAlgn="b"/>
                      <a:r>
                        <a:rPr lang="en-US" sz="1100" u="none" strike="noStrike" baseline="0">
                          <a:effectLst/>
                          <a:latin typeface="Arial Mon" pitchFamily="34" charset="0"/>
                        </a:rPr>
                        <a:t>Áóñàä ýì÷èëãýý</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757</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1909</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2619</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1313</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614</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7212</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1442</a:t>
                      </a:r>
                      <a:endParaRPr lang="en-US" sz="1100" b="1" i="0" u="none" strike="noStrike" baseline="0">
                        <a:effectLst/>
                        <a:latin typeface="Arial Mon" pitchFamily="34" charset="0"/>
                      </a:endParaRPr>
                    </a:p>
                  </a:txBody>
                  <a:tcPr marL="9525" marR="9525" marT="9525" marB="0" anchor="b"/>
                </a:tc>
              </a:tr>
              <a:tr h="371543">
                <a:tc vMerge="1">
                  <a:txBody>
                    <a:bodyPr/>
                    <a:lstStyle/>
                    <a:p>
                      <a:endParaRPr lang="en-US"/>
                    </a:p>
                  </a:txBody>
                  <a:tcPr/>
                </a:tc>
                <a:tc>
                  <a:txBody>
                    <a:bodyPr/>
                    <a:lstStyle/>
                    <a:p>
                      <a:pPr algn="l" fontAlgn="b"/>
                      <a:r>
                        <a:rPr lang="en-US" sz="1100" u="none" strike="noStrike" baseline="0">
                          <a:effectLst/>
                          <a:latin typeface="Arial Mon" pitchFamily="34" charset="0"/>
                        </a:rPr>
                        <a:t>Á¿ãä</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11172</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12398</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13333</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9678</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b="1" u="none" strike="noStrike" baseline="0" dirty="0">
                          <a:solidFill>
                            <a:srgbClr val="FF0000"/>
                          </a:solidFill>
                          <a:effectLst/>
                          <a:latin typeface="Arial Mon" pitchFamily="34" charset="0"/>
                        </a:rPr>
                        <a:t>6636</a:t>
                      </a:r>
                      <a:endParaRPr lang="en-US" sz="1100" b="1" i="0" u="none" strike="noStrike" baseline="0" dirty="0">
                        <a:solidFill>
                          <a:srgbClr val="FF0000"/>
                        </a:solidFill>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46581</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u="none" strike="noStrike" baseline="0" dirty="0">
                          <a:effectLst/>
                          <a:latin typeface="Arial Mon" pitchFamily="34" charset="0"/>
                        </a:rPr>
                        <a:t>9316</a:t>
                      </a:r>
                      <a:endParaRPr lang="en-US" sz="1100" b="1" i="0" u="none" strike="noStrike" baseline="0" dirty="0">
                        <a:effectLst/>
                        <a:latin typeface="Arial Mon" pitchFamily="34" charset="0"/>
                      </a:endParaRPr>
                    </a:p>
                  </a:txBody>
                  <a:tcPr marL="9525" marR="9525" marT="9525" marB="0" anchor="b"/>
                </a:tc>
              </a:tr>
            </a:tbl>
          </a:graphicData>
        </a:graphic>
      </p:graphicFrame>
      <p:sp>
        <p:nvSpPr>
          <p:cNvPr id="9" name="Rectangle 8"/>
          <p:cNvSpPr/>
          <p:nvPr/>
        </p:nvSpPr>
        <p:spPr>
          <a:xfrm>
            <a:off x="185058" y="5562600"/>
            <a:ext cx="8218714" cy="830997"/>
          </a:xfrm>
          <a:prstGeom prst="rect">
            <a:avLst/>
          </a:prstGeom>
        </p:spPr>
        <p:txBody>
          <a:bodyPr wrap="square">
            <a:spAutoFit/>
          </a:bodyPr>
          <a:lstStyle/>
          <a:p>
            <a:pPr algn="just"/>
            <a:r>
              <a:rPr lang="mn-MN" sz="1600" dirty="0" smtClean="0">
                <a:latin typeface="Arial" pitchFamily="34" charset="0"/>
                <a:cs typeface="Arial" pitchFamily="34" charset="0"/>
              </a:rPr>
              <a:t>Сэргээн засах эмчилгээний тасагт 2012 онд 6636 хүн эмчилгээ хийлгэсэн ба өмнө оны үзүүлэлттэй харьцуулахад 3042-р, 5 жилийн дундажтай харьцуулахад 2680-аар тус тус буурсан байна.</a:t>
            </a:r>
            <a:endParaRPr lang="en-US" sz="1600" dirty="0">
              <a:latin typeface="Arial Mon" pitchFamily="34" charset="0"/>
              <a:cs typeface="Arial" pitchFamily="34" charset="0"/>
            </a:endParaRPr>
          </a:p>
        </p:txBody>
      </p:sp>
    </p:spTree>
    <p:extLst>
      <p:ext uri="{BB962C8B-B14F-4D97-AF65-F5344CB8AC3E}">
        <p14:creationId xmlns:p14="http://schemas.microsoft.com/office/powerpoint/2010/main" xmlns="" val="6548077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1143000"/>
          </a:xfrm>
        </p:spPr>
        <p:txBody>
          <a:bodyPr>
            <a:normAutofit/>
          </a:bodyPr>
          <a:lstStyle/>
          <a:p>
            <a:r>
              <a:rPr lang="mn-MN" sz="2800" dirty="0" smtClean="0">
                <a:latin typeface="Arial" pitchFamily="34" charset="0"/>
                <a:cs typeface="Arial" pitchFamily="34" charset="0"/>
              </a:rPr>
              <a:t>Параклиникийн үйл ажиллагаа –Дүрс оношлогоо</a:t>
            </a:r>
            <a:endParaRPr lang="en-US" sz="2800" dirty="0">
              <a:latin typeface="Arial" pitchFamily="34" charset="0"/>
              <a:cs typeface="Arial"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183700463"/>
              </p:ext>
            </p:extLst>
          </p:nvPr>
        </p:nvGraphicFramePr>
        <p:xfrm>
          <a:off x="228600" y="1371600"/>
          <a:ext cx="8077196" cy="3657597"/>
        </p:xfrm>
        <a:graphic>
          <a:graphicData uri="http://schemas.openxmlformats.org/drawingml/2006/table">
            <a:tbl>
              <a:tblPr>
                <a:tableStyleId>{5C22544A-7EE6-4342-B048-85BDC9FD1C3A}</a:tableStyleId>
              </a:tblPr>
              <a:tblGrid>
                <a:gridCol w="582432"/>
                <a:gridCol w="1880771"/>
                <a:gridCol w="792754"/>
                <a:gridCol w="792754"/>
                <a:gridCol w="792754"/>
                <a:gridCol w="792754"/>
                <a:gridCol w="792754"/>
                <a:gridCol w="792754"/>
                <a:gridCol w="857469"/>
              </a:tblGrid>
              <a:tr h="900037">
                <a:tc rowSpan="7">
                  <a:txBody>
                    <a:bodyPr/>
                    <a:lstStyle/>
                    <a:p>
                      <a:pPr algn="ctr" fontAlgn="ctr"/>
                      <a:r>
                        <a:rPr lang="en-US" sz="1100" u="none" strike="noStrike" baseline="0" dirty="0" err="1">
                          <a:effectLst/>
                          <a:latin typeface="Arial Mon" pitchFamily="34" charset="0"/>
                        </a:rPr>
                        <a:t>Ä¿ðñ</a:t>
                      </a:r>
                      <a:r>
                        <a:rPr lang="en-US" sz="1100" u="none" strike="noStrike" baseline="0" dirty="0">
                          <a:effectLst/>
                          <a:latin typeface="Arial Mon" pitchFamily="34" charset="0"/>
                        </a:rPr>
                        <a:t> </a:t>
                      </a:r>
                      <a:r>
                        <a:rPr lang="en-US" sz="1100" u="none" strike="noStrike" baseline="0" dirty="0" err="1">
                          <a:effectLst/>
                          <a:latin typeface="Arial Mon" pitchFamily="34" charset="0"/>
                        </a:rPr>
                        <a:t>îíîøëîãîî</a:t>
                      </a:r>
                      <a:endParaRPr lang="en-US" sz="1100" b="1" i="0" u="none" strike="noStrike" baseline="0" dirty="0">
                        <a:effectLst/>
                        <a:latin typeface="Arial Mon" pitchFamily="34" charset="0"/>
                      </a:endParaRPr>
                    </a:p>
                  </a:txBody>
                  <a:tcPr marL="9525" marR="9525" marT="9525" marB="0" vert="vert270" anchor="ctr"/>
                </a:tc>
                <a:tc>
                  <a:txBody>
                    <a:bodyPr/>
                    <a:lstStyle/>
                    <a:p>
                      <a:pPr algn="l" fontAlgn="b"/>
                      <a:r>
                        <a:rPr lang="mn-MN" sz="1100" u="none" strike="noStrike" baseline="0" dirty="0">
                          <a:effectLst/>
                          <a:latin typeface="Arial Mon" pitchFamily="34" charset="0"/>
                        </a:rPr>
                        <a:t>Үзүүлэлт</a:t>
                      </a:r>
                      <a:endParaRPr lang="mn-MN" sz="1100" b="1" i="0" u="none" strike="noStrike" baseline="0" dirty="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2008</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u="none" strike="noStrike" baseline="0" dirty="0">
                          <a:effectLst/>
                          <a:latin typeface="Arial Mon" pitchFamily="34" charset="0"/>
                        </a:rPr>
                        <a:t>2009</a:t>
                      </a:r>
                      <a:endParaRPr lang="en-US" sz="1100" b="1" i="0" u="none" strike="noStrike" baseline="0" dirty="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2010</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2011</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2012</a:t>
                      </a:r>
                      <a:endParaRPr lang="en-US" sz="1100" b="1" i="0" u="none" strike="noStrike" baseline="0">
                        <a:effectLst/>
                        <a:latin typeface="Arial Mon" pitchFamily="34" charset="0"/>
                      </a:endParaRPr>
                    </a:p>
                  </a:txBody>
                  <a:tcPr marL="9525" marR="9525" marT="9525" marB="0" anchor="b"/>
                </a:tc>
                <a:tc>
                  <a:txBody>
                    <a:bodyPr/>
                    <a:lstStyle/>
                    <a:p>
                      <a:pPr algn="ctr" fontAlgn="b"/>
                      <a:r>
                        <a:rPr lang="mn-MN" sz="1100" u="none" strike="noStrike" baseline="0" dirty="0">
                          <a:effectLst/>
                          <a:latin typeface="Arial Mon" pitchFamily="34" charset="0"/>
                        </a:rPr>
                        <a:t>Дүн</a:t>
                      </a:r>
                      <a:endParaRPr lang="mn-MN" sz="1100" b="1" i="0" u="none" strike="noStrike" baseline="0" dirty="0">
                        <a:effectLst/>
                        <a:latin typeface="Arial Mon" pitchFamily="34" charset="0"/>
                      </a:endParaRPr>
                    </a:p>
                  </a:txBody>
                  <a:tcPr marL="9525" marR="9525" marT="9525" marB="0" anchor="b"/>
                </a:tc>
                <a:tc>
                  <a:txBody>
                    <a:bodyPr/>
                    <a:lstStyle/>
                    <a:p>
                      <a:pPr algn="l" fontAlgn="b"/>
                      <a:r>
                        <a:rPr lang="mn-MN" sz="1100" u="none" strike="noStrike" baseline="0">
                          <a:effectLst/>
                          <a:latin typeface="Arial Mon" pitchFamily="34" charset="0"/>
                        </a:rPr>
                        <a:t>5 жилийн дундаж</a:t>
                      </a:r>
                      <a:endParaRPr lang="mn-MN" sz="1100" b="1" i="0" u="none" strike="noStrike" baseline="0">
                        <a:effectLst/>
                        <a:latin typeface="Arial Mon" pitchFamily="34" charset="0"/>
                      </a:endParaRPr>
                    </a:p>
                  </a:txBody>
                  <a:tcPr marL="9525" marR="9525" marT="9525" marB="0" anchor="b"/>
                </a:tc>
              </a:tr>
              <a:tr h="478743">
                <a:tc vMerge="1">
                  <a:txBody>
                    <a:bodyPr/>
                    <a:lstStyle/>
                    <a:p>
                      <a:endParaRPr lang="en-US"/>
                    </a:p>
                  </a:txBody>
                  <a:tcPr/>
                </a:tc>
                <a:tc>
                  <a:txBody>
                    <a:bodyPr/>
                    <a:lstStyle/>
                    <a:p>
                      <a:pPr algn="l" fontAlgn="b"/>
                      <a:r>
                        <a:rPr lang="en-US" sz="1100" u="none" strike="noStrike" baseline="0">
                          <a:effectLst/>
                          <a:latin typeface="Arial Mon" pitchFamily="34" charset="0"/>
                        </a:rPr>
                        <a:t>Ðåíòãåí çóðàã, </a:t>
                      </a:r>
                      <a:r>
                        <a:rPr lang="mn-MN" sz="1100" u="none" strike="noStrike" baseline="0">
                          <a:effectLst/>
                          <a:latin typeface="Arial Mon" pitchFamily="34" charset="0"/>
                        </a:rPr>
                        <a:t>харалт</a:t>
                      </a:r>
                      <a:endParaRPr lang="mn-MN"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112785</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111763</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125898</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156982</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83859</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591287</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118257</a:t>
                      </a:r>
                      <a:endParaRPr lang="en-US" sz="1100" b="1" i="0" u="none" strike="noStrike" baseline="0">
                        <a:effectLst/>
                        <a:latin typeface="Arial Mon" pitchFamily="34" charset="0"/>
                      </a:endParaRPr>
                    </a:p>
                  </a:txBody>
                  <a:tcPr marL="9525" marR="9525" marT="9525" marB="0" anchor="b"/>
                </a:tc>
              </a:tr>
              <a:tr h="478743">
                <a:tc vMerge="1">
                  <a:txBody>
                    <a:bodyPr/>
                    <a:lstStyle/>
                    <a:p>
                      <a:endParaRPr lang="en-US"/>
                    </a:p>
                  </a:txBody>
                  <a:tcPr/>
                </a:tc>
                <a:tc>
                  <a:txBody>
                    <a:bodyPr/>
                    <a:lstStyle/>
                    <a:p>
                      <a:pPr algn="l" fontAlgn="b"/>
                      <a:r>
                        <a:rPr lang="en-US" sz="1100" u="none" strike="noStrike" baseline="0">
                          <a:effectLst/>
                          <a:latin typeface="Arial Mon" pitchFamily="34" charset="0"/>
                        </a:rPr>
                        <a:t>ÝÕÎ</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9253</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8631</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7822</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8111</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12899</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46716</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9343</a:t>
                      </a:r>
                      <a:endParaRPr lang="en-US" sz="1100" b="1" i="0" u="none" strike="noStrike" baseline="0">
                        <a:effectLst/>
                        <a:latin typeface="Arial Mon" pitchFamily="34" charset="0"/>
                      </a:endParaRPr>
                    </a:p>
                  </a:txBody>
                  <a:tcPr marL="9525" marR="9525" marT="9525" marB="0" anchor="b"/>
                </a:tc>
              </a:tr>
              <a:tr h="478743">
                <a:tc vMerge="1">
                  <a:txBody>
                    <a:bodyPr/>
                    <a:lstStyle/>
                    <a:p>
                      <a:endParaRPr lang="en-US"/>
                    </a:p>
                  </a:txBody>
                  <a:tcPr/>
                </a:tc>
                <a:tc>
                  <a:txBody>
                    <a:bodyPr/>
                    <a:lstStyle/>
                    <a:p>
                      <a:pPr algn="l" fontAlgn="b"/>
                      <a:r>
                        <a:rPr lang="en-US" sz="1100" u="none" strike="noStrike" baseline="0">
                          <a:effectLst/>
                          <a:latin typeface="Arial Mon" pitchFamily="34" charset="0"/>
                        </a:rPr>
                        <a:t>ÊÒÃðàìì</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4059</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4359</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6562</a:t>
                      </a:r>
                      <a:endParaRPr lang="en-US" sz="1100" b="0" i="0" u="none" strike="noStrike" baseline="0">
                        <a:effectLst/>
                        <a:latin typeface="Arial Mon" pitchFamily="34" charset="0"/>
                      </a:endParaRPr>
                    </a:p>
                  </a:txBody>
                  <a:tcPr marL="9525" marR="9525" marT="9525" marB="0" anchor="b"/>
                </a:tc>
                <a:tc>
                  <a:txBody>
                    <a:bodyPr/>
                    <a:lstStyle/>
                    <a:p>
                      <a:pPr algn="l" fontAlgn="b"/>
                      <a:r>
                        <a:rPr lang="en-US" sz="1100" u="none" strike="noStrike" baseline="0">
                          <a:effectLst/>
                          <a:latin typeface="Arial Mon" pitchFamily="34" charset="0"/>
                        </a:rPr>
                        <a:t> </a:t>
                      </a:r>
                      <a:endParaRPr lang="en-US" sz="1100" b="0" i="0" u="none" strike="noStrike" baseline="0">
                        <a:effectLst/>
                        <a:latin typeface="Arial Mon" pitchFamily="34" charset="0"/>
                      </a:endParaRPr>
                    </a:p>
                  </a:txBody>
                  <a:tcPr marL="9525" marR="9525" marT="9525" marB="0" anchor="b"/>
                </a:tc>
                <a:tc>
                  <a:txBody>
                    <a:bodyPr/>
                    <a:lstStyle/>
                    <a:p>
                      <a:pPr algn="l" fontAlgn="b"/>
                      <a:r>
                        <a:rPr lang="en-US" sz="1100" u="none" strike="noStrike" baseline="0">
                          <a:effectLst/>
                          <a:latin typeface="Arial Mon" pitchFamily="34" charset="0"/>
                        </a:rPr>
                        <a:t> </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14980</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2996</a:t>
                      </a:r>
                      <a:endParaRPr lang="en-US" sz="1100" b="1" i="0" u="none" strike="noStrike" baseline="0">
                        <a:effectLst/>
                        <a:latin typeface="Arial Mon" pitchFamily="34" charset="0"/>
                      </a:endParaRPr>
                    </a:p>
                  </a:txBody>
                  <a:tcPr marL="9525" marR="9525" marT="9525" marB="0" anchor="b"/>
                </a:tc>
              </a:tr>
              <a:tr h="478743">
                <a:tc vMerge="1">
                  <a:txBody>
                    <a:bodyPr/>
                    <a:lstStyle/>
                    <a:p>
                      <a:endParaRPr lang="en-US"/>
                    </a:p>
                  </a:txBody>
                  <a:tcPr/>
                </a:tc>
                <a:tc>
                  <a:txBody>
                    <a:bodyPr/>
                    <a:lstStyle/>
                    <a:p>
                      <a:pPr algn="l" fontAlgn="b"/>
                      <a:r>
                        <a:rPr lang="en-US" sz="1100" u="none" strike="noStrike" baseline="0">
                          <a:effectLst/>
                          <a:latin typeface="Arial Mon" pitchFamily="34" charset="0"/>
                        </a:rPr>
                        <a:t>ÝÊÃðàìì</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21</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34</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28</a:t>
                      </a:r>
                      <a:endParaRPr lang="en-US" sz="1100" b="0" i="0" u="none" strike="noStrike" baseline="0">
                        <a:effectLst/>
                        <a:latin typeface="Arial Mon" pitchFamily="34" charset="0"/>
                      </a:endParaRPr>
                    </a:p>
                  </a:txBody>
                  <a:tcPr marL="9525" marR="9525" marT="9525" marB="0" anchor="b"/>
                </a:tc>
                <a:tc>
                  <a:txBody>
                    <a:bodyPr/>
                    <a:lstStyle/>
                    <a:p>
                      <a:pPr algn="l" fontAlgn="b"/>
                      <a:r>
                        <a:rPr lang="en-US" sz="1100" u="none" strike="noStrike" baseline="0">
                          <a:effectLst/>
                          <a:latin typeface="Arial Mon" pitchFamily="34" charset="0"/>
                        </a:rPr>
                        <a:t> </a:t>
                      </a:r>
                      <a:endParaRPr lang="en-US" sz="1100" b="0" i="0" u="none" strike="noStrike" baseline="0">
                        <a:effectLst/>
                        <a:latin typeface="Arial Mon" pitchFamily="34" charset="0"/>
                      </a:endParaRPr>
                    </a:p>
                  </a:txBody>
                  <a:tcPr marL="9525" marR="9525" marT="9525" marB="0" anchor="b"/>
                </a:tc>
                <a:tc>
                  <a:txBody>
                    <a:bodyPr/>
                    <a:lstStyle/>
                    <a:p>
                      <a:pPr algn="l" fontAlgn="b"/>
                      <a:r>
                        <a:rPr lang="en-US" sz="1100" u="none" strike="noStrike" baseline="0">
                          <a:effectLst/>
                          <a:latin typeface="Arial Mon" pitchFamily="34" charset="0"/>
                        </a:rPr>
                        <a:t> </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83</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17</a:t>
                      </a:r>
                      <a:endParaRPr lang="en-US" sz="1100" b="1" i="0" u="none" strike="noStrike" baseline="0">
                        <a:effectLst/>
                        <a:latin typeface="Arial Mon" pitchFamily="34" charset="0"/>
                      </a:endParaRPr>
                    </a:p>
                  </a:txBody>
                  <a:tcPr marL="9525" marR="9525" marT="9525" marB="0" anchor="b"/>
                </a:tc>
              </a:tr>
              <a:tr h="478743">
                <a:tc vMerge="1">
                  <a:txBody>
                    <a:bodyPr/>
                    <a:lstStyle/>
                    <a:p>
                      <a:endParaRPr lang="en-US"/>
                    </a:p>
                  </a:txBody>
                  <a:tcPr/>
                </a:tc>
                <a:tc>
                  <a:txBody>
                    <a:bodyPr/>
                    <a:lstStyle/>
                    <a:p>
                      <a:pPr algn="l" fontAlgn="b"/>
                      <a:r>
                        <a:rPr lang="en-US" sz="1100" u="none" strike="noStrike" baseline="0">
                          <a:effectLst/>
                          <a:latin typeface="Arial Mon" pitchFamily="34" charset="0"/>
                        </a:rPr>
                        <a:t>MRI</a:t>
                      </a:r>
                      <a:endParaRPr lang="en-US" sz="1100" b="0" i="0" u="none" strike="noStrike" baseline="0">
                        <a:effectLst/>
                        <a:latin typeface="Arial Mon" pitchFamily="34" charset="0"/>
                      </a:endParaRPr>
                    </a:p>
                  </a:txBody>
                  <a:tcPr marL="9525" marR="9525" marT="9525" marB="0" anchor="b"/>
                </a:tc>
                <a:tc>
                  <a:txBody>
                    <a:bodyPr/>
                    <a:lstStyle/>
                    <a:p>
                      <a:pPr algn="l" fontAlgn="b"/>
                      <a:r>
                        <a:rPr lang="en-US" sz="1100" u="none" strike="noStrike" baseline="0">
                          <a:effectLst/>
                          <a:latin typeface="Arial Mon" pitchFamily="34" charset="0"/>
                        </a:rPr>
                        <a:t> </a:t>
                      </a:r>
                      <a:endParaRPr lang="en-US" sz="1100" b="0" i="0" u="none" strike="noStrike" baseline="0">
                        <a:effectLst/>
                        <a:latin typeface="Arial Mon" pitchFamily="34" charset="0"/>
                      </a:endParaRPr>
                    </a:p>
                  </a:txBody>
                  <a:tcPr marL="9525" marR="9525" marT="9525" marB="0" anchor="b"/>
                </a:tc>
                <a:tc>
                  <a:txBody>
                    <a:bodyPr/>
                    <a:lstStyle/>
                    <a:p>
                      <a:pPr algn="l" fontAlgn="b"/>
                      <a:r>
                        <a:rPr lang="en-US" sz="1100" u="none" strike="noStrike" baseline="0">
                          <a:effectLst/>
                          <a:latin typeface="Arial Mon" pitchFamily="34" charset="0"/>
                        </a:rPr>
                        <a:t> </a:t>
                      </a:r>
                      <a:endParaRPr lang="en-US" sz="1100" b="0" i="0" u="none" strike="noStrike" baseline="0">
                        <a:effectLst/>
                        <a:latin typeface="Arial Mon" pitchFamily="34" charset="0"/>
                      </a:endParaRPr>
                    </a:p>
                  </a:txBody>
                  <a:tcPr marL="9525" marR="9525" marT="9525" marB="0" anchor="b"/>
                </a:tc>
                <a:tc>
                  <a:txBody>
                    <a:bodyPr/>
                    <a:lstStyle/>
                    <a:p>
                      <a:pPr algn="l" fontAlgn="b"/>
                      <a:r>
                        <a:rPr lang="en-US" sz="1100" u="none" strike="noStrike" baseline="0">
                          <a:effectLst/>
                          <a:latin typeface="Arial Mon" pitchFamily="34" charset="0"/>
                        </a:rPr>
                        <a:t> </a:t>
                      </a:r>
                      <a:endParaRPr lang="en-US" sz="1100" b="0" i="0" u="none" strike="noStrike" baseline="0">
                        <a:effectLst/>
                        <a:latin typeface="Arial Mon" pitchFamily="34" charset="0"/>
                      </a:endParaRPr>
                    </a:p>
                  </a:txBody>
                  <a:tcPr marL="9525" marR="9525" marT="9525" marB="0" anchor="b"/>
                </a:tc>
                <a:tc>
                  <a:txBody>
                    <a:bodyPr/>
                    <a:lstStyle/>
                    <a:p>
                      <a:pPr algn="l" fontAlgn="b"/>
                      <a:r>
                        <a:rPr lang="en-US" sz="1100" u="none" strike="noStrike" baseline="0">
                          <a:effectLst/>
                          <a:latin typeface="Arial Mon" pitchFamily="34" charset="0"/>
                        </a:rPr>
                        <a:t> </a:t>
                      </a:r>
                      <a:endParaRPr lang="en-US" sz="1100" b="0"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638</a:t>
                      </a:r>
                      <a:endParaRPr lang="en-US" sz="1100" b="0" i="0" u="none" strike="noStrike" baseline="0">
                        <a:effectLst/>
                        <a:latin typeface="Arial Mon" pitchFamily="34" charset="0"/>
                      </a:endParaRPr>
                    </a:p>
                  </a:txBody>
                  <a:tcPr marL="9525" marR="9525" marT="9525" marB="0" anchor="b"/>
                </a:tc>
                <a:tc>
                  <a:txBody>
                    <a:bodyPr/>
                    <a:lstStyle/>
                    <a:p>
                      <a:pPr algn="l" fontAlgn="b"/>
                      <a:r>
                        <a:rPr lang="en-US" sz="1100" u="none" strike="noStrike" baseline="0">
                          <a:effectLst/>
                          <a:latin typeface="Arial Mon" pitchFamily="34" charset="0"/>
                        </a:rPr>
                        <a:t> </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0</a:t>
                      </a:r>
                      <a:endParaRPr lang="en-US" sz="1100" b="1" i="0" u="none" strike="noStrike" baseline="0">
                        <a:effectLst/>
                        <a:latin typeface="Arial Mon" pitchFamily="34" charset="0"/>
                      </a:endParaRPr>
                    </a:p>
                  </a:txBody>
                  <a:tcPr marL="9525" marR="9525" marT="9525" marB="0" anchor="b"/>
                </a:tc>
              </a:tr>
              <a:tr h="363845">
                <a:tc vMerge="1">
                  <a:txBody>
                    <a:bodyPr/>
                    <a:lstStyle/>
                    <a:p>
                      <a:endParaRPr lang="en-US"/>
                    </a:p>
                  </a:txBody>
                  <a:tcPr/>
                </a:tc>
                <a:tc>
                  <a:txBody>
                    <a:bodyPr/>
                    <a:lstStyle/>
                    <a:p>
                      <a:pPr algn="l" fontAlgn="b"/>
                      <a:r>
                        <a:rPr lang="en-US" sz="1100" u="none" strike="noStrike" baseline="0">
                          <a:effectLst/>
                          <a:latin typeface="Arial Mon" pitchFamily="34" charset="0"/>
                        </a:rPr>
                        <a:t>Á¿ãä</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126118</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124787</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140310</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165093</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b="1" u="none" strike="noStrike" baseline="0" dirty="0">
                          <a:solidFill>
                            <a:srgbClr val="FF0000"/>
                          </a:solidFill>
                          <a:effectLst/>
                          <a:latin typeface="Arial Mon" pitchFamily="34" charset="0"/>
                        </a:rPr>
                        <a:t>96758</a:t>
                      </a:r>
                      <a:endParaRPr lang="en-US" sz="1100" b="1" i="0" u="none" strike="noStrike" baseline="0" dirty="0">
                        <a:solidFill>
                          <a:srgbClr val="FF0000"/>
                        </a:solidFill>
                        <a:effectLst/>
                        <a:latin typeface="Arial Mon" pitchFamily="34" charset="0"/>
                      </a:endParaRPr>
                    </a:p>
                  </a:txBody>
                  <a:tcPr marL="9525" marR="9525" marT="9525" marB="0" anchor="b"/>
                </a:tc>
                <a:tc>
                  <a:txBody>
                    <a:bodyPr/>
                    <a:lstStyle/>
                    <a:p>
                      <a:pPr algn="r" fontAlgn="b"/>
                      <a:r>
                        <a:rPr lang="en-US" sz="1100" u="none" strike="noStrike" baseline="0">
                          <a:effectLst/>
                          <a:latin typeface="Arial Mon" pitchFamily="34" charset="0"/>
                        </a:rPr>
                        <a:t>556308</a:t>
                      </a:r>
                      <a:endParaRPr lang="en-US" sz="1100" b="1" i="0" u="none" strike="noStrike" baseline="0">
                        <a:effectLst/>
                        <a:latin typeface="Arial Mon" pitchFamily="34" charset="0"/>
                      </a:endParaRPr>
                    </a:p>
                  </a:txBody>
                  <a:tcPr marL="9525" marR="9525" marT="9525" marB="0" anchor="b"/>
                </a:tc>
                <a:tc>
                  <a:txBody>
                    <a:bodyPr/>
                    <a:lstStyle/>
                    <a:p>
                      <a:pPr algn="r" fontAlgn="b"/>
                      <a:r>
                        <a:rPr lang="en-US" sz="1100" u="none" strike="noStrike" baseline="0" dirty="0">
                          <a:effectLst/>
                          <a:latin typeface="Arial Mon" pitchFamily="34" charset="0"/>
                        </a:rPr>
                        <a:t>111262</a:t>
                      </a:r>
                      <a:endParaRPr lang="en-US" sz="1100" b="1" i="0" u="none" strike="noStrike" baseline="0" dirty="0">
                        <a:effectLst/>
                        <a:latin typeface="Arial Mon" pitchFamily="34" charset="0"/>
                      </a:endParaRPr>
                    </a:p>
                  </a:txBody>
                  <a:tcPr marL="9525" marR="9525" marT="9525" marB="0" anchor="b"/>
                </a:tc>
              </a:tr>
            </a:tbl>
          </a:graphicData>
        </a:graphic>
      </p:graphicFrame>
      <p:sp>
        <p:nvSpPr>
          <p:cNvPr id="6" name="Rectangle 5"/>
          <p:cNvSpPr/>
          <p:nvPr/>
        </p:nvSpPr>
        <p:spPr>
          <a:xfrm>
            <a:off x="185058" y="5487926"/>
            <a:ext cx="8218714" cy="830997"/>
          </a:xfrm>
          <a:prstGeom prst="rect">
            <a:avLst/>
          </a:prstGeom>
        </p:spPr>
        <p:txBody>
          <a:bodyPr wrap="square">
            <a:spAutoFit/>
          </a:bodyPr>
          <a:lstStyle/>
          <a:p>
            <a:pPr algn="just"/>
            <a:r>
              <a:rPr lang="mn-MN" sz="1600" dirty="0" smtClean="0">
                <a:latin typeface="Arial" pitchFamily="34" charset="0"/>
                <a:cs typeface="Arial" pitchFamily="34" charset="0"/>
              </a:rPr>
              <a:t>Дүрс оношлогооны тасагт 2012 онд 96758 хүн оношлогоо хийлгэсэн ба өмнө онтой харьцуулахад 68335-аар буурсан байна. 2012 оноос </a:t>
            </a:r>
            <a:r>
              <a:rPr lang="en-US" sz="1600" dirty="0" smtClean="0">
                <a:latin typeface="Arial" pitchFamily="34" charset="0"/>
                <a:cs typeface="Arial" pitchFamily="34" charset="0"/>
              </a:rPr>
              <a:t>MRI </a:t>
            </a:r>
            <a:r>
              <a:rPr lang="mn-MN" sz="1600" dirty="0" smtClean="0">
                <a:latin typeface="Arial" pitchFamily="34" charset="0"/>
                <a:cs typeface="Arial" pitchFamily="34" charset="0"/>
              </a:rPr>
              <a:t> аппараттай болсон ба 638 хүнд оношлогоо хийсэн  байна.</a:t>
            </a:r>
            <a:endParaRPr lang="en-US" sz="1600" dirty="0">
              <a:latin typeface="Arial Mon" pitchFamily="34" charset="0"/>
              <a:cs typeface="Arial" pitchFamily="34" charset="0"/>
            </a:endParaRPr>
          </a:p>
        </p:txBody>
      </p:sp>
    </p:spTree>
    <p:extLst>
      <p:ext uri="{BB962C8B-B14F-4D97-AF65-F5344CB8AC3E}">
        <p14:creationId xmlns:p14="http://schemas.microsoft.com/office/powerpoint/2010/main" xmlns="" val="65480770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533400" y="838200"/>
            <a:ext cx="7620000" cy="4800600"/>
          </a:xfrm>
        </p:spPr>
        <p:txBody>
          <a:bodyPr>
            <a:normAutofit/>
          </a:bodyPr>
          <a:lstStyle/>
          <a:p>
            <a:pPr marL="114300" indent="0" algn="just">
              <a:buNone/>
            </a:pPr>
            <a:r>
              <a:rPr lang="mn-MN" sz="1800" dirty="0">
                <a:solidFill>
                  <a:schemeClr val="accent6">
                    <a:lumMod val="50000"/>
                  </a:schemeClr>
                </a:solidFill>
                <a:latin typeface="Arial" pitchFamily="34" charset="0"/>
                <a:cs typeface="Arial" pitchFamily="34" charset="0"/>
              </a:rPr>
              <a:t>СТМАлба нь зөвхөн төвийн хэмжээний мэдээ мэдээллийг нэгтгэж, үйл ажиллагааны тайлан гаргаж, холбогдох байгууллагад тайлагнадаг байсан бол Эрүүл Мэндийн Сайдын 2011 оны 12 сарын 23-ны 434 тоот тушаалаар Осол гэмтлийн тандалтын тогтолцоог бүрдүүлэх шаардлага бий болсонтой холбогдуулан бүтэц, зохион байгуулалтаа өргөжүүлж, улсын хэмжээний осол гэмтлийн бүртгэл мэдээллийг ГССҮТөвд нэгтгэх үйл ажиллагааны бэлтгэл ажил хийгдэж байна. Осол гэмтлийн тандалтын тогтолцооны гарын авлагыг ДЭМБ, ЭМЯ, ГССҮТөвийн сургалт судалгааны төв хамтран орчуулж, өөрийн орны онцлогт тохируулсан Осол гэмтлийн тохиолдлыг бүртгэх маягт, хөтлөх заавар, мэдээ мэдээллийн урсгал, мэдээлэх журам зэргийг боловсруулсан бөгөөд  ЭМ-ийн сайдын  тушаалаар батлуулаад байна. Мөн эрүүл мэндийн мэдээллийн </a:t>
            </a:r>
            <a:r>
              <a:rPr lang="en-US" sz="1800" dirty="0">
                <a:solidFill>
                  <a:schemeClr val="accent6">
                    <a:lumMod val="50000"/>
                  </a:schemeClr>
                </a:solidFill>
                <a:latin typeface="Arial" pitchFamily="34" charset="0"/>
                <a:cs typeface="Arial" pitchFamily="34" charset="0"/>
              </a:rPr>
              <a:t>Health-info</a:t>
            </a:r>
            <a:r>
              <a:rPr lang="mn-MN" sz="1800" dirty="0">
                <a:solidFill>
                  <a:schemeClr val="accent6">
                    <a:lumMod val="50000"/>
                  </a:schemeClr>
                </a:solidFill>
                <a:latin typeface="Arial" pitchFamily="34" charset="0"/>
                <a:cs typeface="Arial" pitchFamily="34" charset="0"/>
              </a:rPr>
              <a:t> программд Осол гэмтлийн тохиолдлыг бүртгэх маягт,  тайлангийн маягтыг нэмэлтээр оруулж байгаа ба Улаанбаатар хотын болон орон нутгийн статистикч эмч нарт сургалт явуулахаар төлөвлөн ажиллаж байна. </a:t>
            </a:r>
            <a:endParaRPr lang="en-US" sz="1800" dirty="0">
              <a:solidFill>
                <a:schemeClr val="accent6">
                  <a:lumMod val="50000"/>
                </a:schemeClr>
              </a:solidFill>
              <a:latin typeface="Arial" pitchFamily="34" charset="0"/>
              <a:cs typeface="Arial" pitchFamily="34" charset="0"/>
            </a:endParaRPr>
          </a:p>
        </p:txBody>
      </p:sp>
    </p:spTree>
    <p:extLst>
      <p:ext uri="{BB962C8B-B14F-4D97-AF65-F5344CB8AC3E}">
        <p14:creationId xmlns:p14="http://schemas.microsoft.com/office/powerpoint/2010/main" xmlns="" val="18919747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838200"/>
            <a:ext cx="7620000" cy="4800600"/>
          </a:xfrm>
        </p:spPr>
        <p:txBody>
          <a:bodyPr>
            <a:normAutofit/>
          </a:bodyPr>
          <a:lstStyle/>
          <a:p>
            <a:pPr marL="114300" indent="0" algn="ctr">
              <a:buNone/>
            </a:pPr>
            <a:endParaRPr lang="mn-MN" sz="3600" b="1" dirty="0" smtClean="0">
              <a:solidFill>
                <a:schemeClr val="accent6">
                  <a:lumMod val="50000"/>
                </a:schemeClr>
              </a:solidFill>
              <a:latin typeface="Arial" pitchFamily="34" charset="0"/>
              <a:cs typeface="Arial" pitchFamily="34" charset="0"/>
            </a:endParaRPr>
          </a:p>
          <a:p>
            <a:pPr marL="114300" indent="0" algn="ctr">
              <a:buNone/>
            </a:pPr>
            <a:endParaRPr lang="mn-MN" sz="3600" b="1" dirty="0">
              <a:solidFill>
                <a:schemeClr val="accent6">
                  <a:lumMod val="50000"/>
                </a:schemeClr>
              </a:solidFill>
              <a:latin typeface="Arial" pitchFamily="34" charset="0"/>
              <a:cs typeface="Arial" pitchFamily="34" charset="0"/>
            </a:endParaRPr>
          </a:p>
          <a:p>
            <a:pPr marL="114300" indent="0" algn="ctr">
              <a:buNone/>
            </a:pPr>
            <a:endParaRPr lang="mn-MN" sz="3600" b="1" dirty="0" smtClean="0">
              <a:solidFill>
                <a:schemeClr val="accent6">
                  <a:lumMod val="50000"/>
                </a:schemeClr>
              </a:solidFill>
              <a:latin typeface="Arial" pitchFamily="34" charset="0"/>
              <a:cs typeface="Arial" pitchFamily="34" charset="0"/>
            </a:endParaRPr>
          </a:p>
          <a:p>
            <a:pPr marL="114300" indent="0" algn="ctr">
              <a:buNone/>
            </a:pPr>
            <a:r>
              <a:rPr lang="mn-MN" sz="3600" b="1" smtClean="0">
                <a:solidFill>
                  <a:schemeClr val="accent6">
                    <a:lumMod val="50000"/>
                  </a:schemeClr>
                </a:solidFill>
                <a:latin typeface="Arial" pitchFamily="34" charset="0"/>
                <a:cs typeface="Arial" pitchFamily="34" charset="0"/>
              </a:rPr>
              <a:t>Анхаарал тавьсанд баярлалаа.</a:t>
            </a:r>
            <a:endParaRPr lang="en-US" sz="3600" b="1" dirty="0">
              <a:solidFill>
                <a:schemeClr val="accent6">
                  <a:lumMod val="50000"/>
                </a:schemeClr>
              </a:solidFill>
              <a:latin typeface="Arial" pitchFamily="34" charset="0"/>
              <a:cs typeface="Arial" pitchFamily="34" charset="0"/>
            </a:endParaRPr>
          </a:p>
        </p:txBody>
      </p:sp>
    </p:spTree>
    <p:extLst>
      <p:ext uri="{BB962C8B-B14F-4D97-AF65-F5344CB8AC3E}">
        <p14:creationId xmlns:p14="http://schemas.microsoft.com/office/powerpoint/2010/main" xmlns="" val="3022352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mn-MN" sz="2800" dirty="0" smtClean="0">
                <a:latin typeface="Arial" pitchFamily="34" charset="0"/>
                <a:cs typeface="Arial" pitchFamily="34" charset="0"/>
              </a:rPr>
              <a:t>Орны тоо – гэмтлийн чиглэлээр</a:t>
            </a:r>
            <a:endParaRPr lang="en-US" sz="28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mn-MN" sz="2000" dirty="0" smtClean="0">
                <a:latin typeface="Arial" pitchFamily="34" charset="0"/>
                <a:cs typeface="Arial" pitchFamily="34" charset="0"/>
              </a:rPr>
              <a:t>Насанд хүрэгчдийн гэмтэл согог /доод мөчний гэмтэл/ - 80</a:t>
            </a:r>
          </a:p>
          <a:p>
            <a:r>
              <a:rPr lang="mn-MN" sz="2000" dirty="0" smtClean="0">
                <a:latin typeface="Arial" pitchFamily="34" charset="0"/>
                <a:cs typeface="Arial" pitchFamily="34" charset="0"/>
              </a:rPr>
              <a:t>Тархи нуруу нугасны тасаг – 40</a:t>
            </a:r>
          </a:p>
          <a:p>
            <a:r>
              <a:rPr lang="mn-MN" sz="2000" dirty="0" smtClean="0">
                <a:latin typeface="Arial" pitchFamily="34" charset="0"/>
                <a:cs typeface="Arial" pitchFamily="34" charset="0"/>
              </a:rPr>
              <a:t>Хүүхдийн гэмтэл согогийн тасаг -80</a:t>
            </a:r>
          </a:p>
          <a:p>
            <a:r>
              <a:rPr lang="mn-MN" sz="2000" dirty="0" smtClean="0">
                <a:latin typeface="Arial" pitchFamily="34" charset="0"/>
                <a:cs typeface="Arial" pitchFamily="34" charset="0"/>
              </a:rPr>
              <a:t>Гар сарвуу, бичил мэс заслын тасаг -40</a:t>
            </a:r>
          </a:p>
          <a:p>
            <a:r>
              <a:rPr lang="mn-MN" sz="2000" dirty="0" smtClean="0">
                <a:latin typeface="Arial" pitchFamily="34" charset="0"/>
                <a:cs typeface="Arial" pitchFamily="34" charset="0"/>
              </a:rPr>
              <a:t>Хавсарсан гэмтлийн тасаг – 45</a:t>
            </a:r>
          </a:p>
          <a:p>
            <a:r>
              <a:rPr lang="mn-MN" sz="2000" dirty="0" smtClean="0">
                <a:latin typeface="Arial" pitchFamily="34" charset="0"/>
                <a:cs typeface="Arial" pitchFamily="34" charset="0"/>
              </a:rPr>
              <a:t>Эрчимт эмчилгээ, мэдээгүйжүүлгийн тасаг -15</a:t>
            </a:r>
          </a:p>
          <a:p>
            <a:r>
              <a:rPr lang="mn-MN" sz="2000" dirty="0" smtClean="0">
                <a:latin typeface="Arial" pitchFamily="34" charset="0"/>
                <a:cs typeface="Arial" pitchFamily="34" charset="0"/>
              </a:rPr>
              <a:t>Үений эмгэгийн тасаг - 40</a:t>
            </a:r>
          </a:p>
          <a:p>
            <a:r>
              <a:rPr lang="mn-MN" sz="2000" dirty="0" smtClean="0">
                <a:latin typeface="Arial" pitchFamily="34" charset="0"/>
                <a:cs typeface="Arial" pitchFamily="34" charset="0"/>
              </a:rPr>
              <a:t>Түлэнхийн тасаг -80</a:t>
            </a:r>
          </a:p>
          <a:p>
            <a:endParaRPr lang="mn-MN" sz="2000" dirty="0">
              <a:latin typeface="Arial" pitchFamily="34" charset="0"/>
              <a:cs typeface="Arial" pitchFamily="34" charset="0"/>
            </a:endParaRPr>
          </a:p>
          <a:p>
            <a:pPr marL="0" indent="0">
              <a:buNone/>
            </a:pPr>
            <a:r>
              <a:rPr lang="mn-MN" sz="2000" dirty="0" smtClean="0">
                <a:latin typeface="Arial" pitchFamily="34" charset="0"/>
                <a:cs typeface="Arial" pitchFamily="34" charset="0"/>
              </a:rPr>
              <a:t>Нийт -420</a:t>
            </a:r>
            <a:endParaRPr lang="en-US" sz="2000" dirty="0">
              <a:latin typeface="Arial" pitchFamily="34" charset="0"/>
              <a:cs typeface="Arial" pitchFamily="34" charset="0"/>
            </a:endParaRPr>
          </a:p>
        </p:txBody>
      </p:sp>
    </p:spTree>
    <p:extLst>
      <p:ext uri="{BB962C8B-B14F-4D97-AF65-F5344CB8AC3E}">
        <p14:creationId xmlns:p14="http://schemas.microsoft.com/office/powerpoint/2010/main" xmlns="" val="6548077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mn-MN" sz="2800" dirty="0" smtClean="0">
                <a:latin typeface="Arial" pitchFamily="34" charset="0"/>
                <a:cs typeface="Arial" pitchFamily="34" charset="0"/>
              </a:rPr>
              <a:t>Хүний нөөцийн байдал</a:t>
            </a:r>
            <a:r>
              <a:rPr lang="en-US" sz="2800" dirty="0" smtClean="0">
                <a:latin typeface="Arial" pitchFamily="34" charset="0"/>
                <a:cs typeface="Arial" pitchFamily="34" charset="0"/>
              </a:rPr>
              <a:t> -</a:t>
            </a:r>
            <a:r>
              <a:rPr lang="mn-MN" sz="2800" dirty="0" smtClean="0">
                <a:latin typeface="Arial" pitchFamily="34" charset="0"/>
                <a:cs typeface="Arial" pitchFamily="34" charset="0"/>
              </a:rPr>
              <a:t>2011-</a:t>
            </a:r>
            <a:r>
              <a:rPr lang="en-US" sz="2800" dirty="0" smtClean="0">
                <a:latin typeface="Arial" pitchFamily="34" charset="0"/>
                <a:cs typeface="Arial" pitchFamily="34" charset="0"/>
              </a:rPr>
              <a:t>2012</a:t>
            </a:r>
            <a:endParaRPr lang="en-US" sz="2800" dirty="0">
              <a:latin typeface="Arial" pitchFamily="34" charset="0"/>
              <a:cs typeface="Arial" pitchFamily="34" charset="0"/>
            </a:endParaRPr>
          </a:p>
        </p:txBody>
      </p:sp>
      <p:sp>
        <p:nvSpPr>
          <p:cNvPr id="3" name="Content Placeholder 2"/>
          <p:cNvSpPr>
            <a:spLocks noGrp="1"/>
          </p:cNvSpPr>
          <p:nvPr>
            <p:ph idx="1"/>
          </p:nvPr>
        </p:nvSpPr>
        <p:spPr>
          <a:xfrm>
            <a:off x="457200" y="1295400"/>
            <a:ext cx="7620000" cy="4800600"/>
          </a:xfrm>
        </p:spPr>
        <p:txBody>
          <a:bodyPr>
            <a:normAutofit fontScale="92500" lnSpcReduction="10000"/>
          </a:bodyPr>
          <a:lstStyle/>
          <a:p>
            <a:pPr marL="1554480" lvl="5" indent="0">
              <a:buNone/>
            </a:pPr>
            <a:r>
              <a:rPr lang="mn-MN" sz="1200" dirty="0" smtClean="0">
                <a:latin typeface="Arial" pitchFamily="34" charset="0"/>
                <a:cs typeface="Arial" pitchFamily="34" charset="0"/>
              </a:rPr>
              <a:t>		              </a:t>
            </a:r>
            <a:r>
              <a:rPr lang="mn-MN" sz="2000" dirty="0" smtClean="0">
                <a:latin typeface="Arial" pitchFamily="34" charset="0"/>
                <a:cs typeface="Arial" pitchFamily="34" charset="0"/>
              </a:rPr>
              <a:t>2011 он		2012 он</a:t>
            </a:r>
          </a:p>
          <a:p>
            <a:r>
              <a:rPr lang="mn-MN" sz="2000" dirty="0" smtClean="0">
                <a:latin typeface="Arial" pitchFamily="34" charset="0"/>
                <a:cs typeface="Arial" pitchFamily="34" charset="0"/>
              </a:rPr>
              <a:t>Нийт ажиллагсад               512    		   512</a:t>
            </a:r>
          </a:p>
          <a:p>
            <a:r>
              <a:rPr lang="mn-MN" sz="2000" dirty="0">
                <a:latin typeface="Arial" pitchFamily="34" charset="0"/>
                <a:cs typeface="Arial" pitchFamily="34" charset="0"/>
              </a:rPr>
              <a:t>Үүнээс – эмэгтэй </a:t>
            </a:r>
            <a:r>
              <a:rPr lang="mn-MN" sz="2000" dirty="0" smtClean="0">
                <a:latin typeface="Arial" pitchFamily="34" charset="0"/>
                <a:cs typeface="Arial" pitchFamily="34" charset="0"/>
              </a:rPr>
              <a:t>               412                          409</a:t>
            </a:r>
            <a:endParaRPr lang="mn-MN" sz="2000" dirty="0">
              <a:latin typeface="Arial" pitchFamily="34" charset="0"/>
              <a:cs typeface="Arial" pitchFamily="34" charset="0"/>
            </a:endParaRPr>
          </a:p>
          <a:p>
            <a:endParaRPr lang="mn-MN" sz="2000" dirty="0">
              <a:latin typeface="Arial" pitchFamily="34" charset="0"/>
              <a:cs typeface="Arial" pitchFamily="34" charset="0"/>
            </a:endParaRPr>
          </a:p>
          <a:p>
            <a:r>
              <a:rPr lang="mn-MN" sz="2000" dirty="0" smtClean="0">
                <a:latin typeface="Arial" pitchFamily="34" charset="0"/>
                <a:cs typeface="Arial" pitchFamily="34" charset="0"/>
              </a:rPr>
              <a:t>Их эмч </a:t>
            </a:r>
            <a:r>
              <a:rPr lang="mn-MN" sz="2000" dirty="0">
                <a:latin typeface="Arial" pitchFamily="34" charset="0"/>
                <a:cs typeface="Arial" pitchFamily="34" charset="0"/>
              </a:rPr>
              <a:t> </a:t>
            </a:r>
            <a:r>
              <a:rPr lang="mn-MN" sz="2000" dirty="0" smtClean="0">
                <a:latin typeface="Arial" pitchFamily="34" charset="0"/>
                <a:cs typeface="Arial" pitchFamily="34" charset="0"/>
              </a:rPr>
              <a:t>                                82                            96</a:t>
            </a:r>
            <a:endParaRPr lang="en-US" sz="2000" dirty="0" smtClean="0">
              <a:latin typeface="Arial" pitchFamily="34" charset="0"/>
              <a:cs typeface="Arial" pitchFamily="34" charset="0"/>
            </a:endParaRPr>
          </a:p>
          <a:p>
            <a:r>
              <a:rPr lang="mn-MN" sz="2000" dirty="0" smtClean="0">
                <a:latin typeface="Arial" pitchFamily="34" charset="0"/>
                <a:cs typeface="Arial" pitchFamily="34" charset="0"/>
              </a:rPr>
              <a:t>Үүнээс травматологич         52                            66	</a:t>
            </a:r>
          </a:p>
          <a:p>
            <a:r>
              <a:rPr lang="mn-MN" sz="2000" dirty="0" smtClean="0">
                <a:latin typeface="Arial" pitchFamily="34" charset="0"/>
                <a:cs typeface="Arial" pitchFamily="34" charset="0"/>
              </a:rPr>
              <a:t>Сувилагч                            172                           183</a:t>
            </a:r>
          </a:p>
          <a:p>
            <a:r>
              <a:rPr lang="mn-MN" sz="2000" dirty="0" smtClean="0">
                <a:latin typeface="Arial" pitchFamily="34" charset="0"/>
                <a:cs typeface="Arial" pitchFamily="34" charset="0"/>
              </a:rPr>
              <a:t>Бусад ажилтан                  193                            167</a:t>
            </a:r>
          </a:p>
          <a:p>
            <a:pPr marL="114300" indent="0">
              <a:buNone/>
            </a:pPr>
            <a:endParaRPr lang="mn-MN" sz="2000" dirty="0" smtClean="0">
              <a:latin typeface="Arial" pitchFamily="34" charset="0"/>
              <a:cs typeface="Arial" pitchFamily="34" charset="0"/>
            </a:endParaRPr>
          </a:p>
          <a:p>
            <a:r>
              <a:rPr lang="mn-MN" sz="2000" dirty="0" smtClean="0">
                <a:latin typeface="Arial" pitchFamily="34" charset="0"/>
                <a:cs typeface="Arial" pitchFamily="34" charset="0"/>
              </a:rPr>
              <a:t>Нэг эмчид ноогдох сувилагч – 2</a:t>
            </a:r>
          </a:p>
          <a:p>
            <a:r>
              <a:rPr lang="mn-MN" sz="2000" dirty="0" smtClean="0">
                <a:latin typeface="Arial" pitchFamily="34" charset="0"/>
                <a:cs typeface="Arial" pitchFamily="34" charset="0"/>
              </a:rPr>
              <a:t>Нэг их эмчид ноогдох үзлэг – 1499</a:t>
            </a:r>
          </a:p>
          <a:p>
            <a:r>
              <a:rPr lang="mn-MN" sz="2000" dirty="0" smtClean="0">
                <a:latin typeface="Arial" pitchFamily="34" charset="0"/>
                <a:cs typeface="Arial" pitchFamily="34" charset="0"/>
              </a:rPr>
              <a:t>Нэг өдөрт </a:t>
            </a:r>
            <a:r>
              <a:rPr lang="mn-MN" sz="2000" dirty="0">
                <a:latin typeface="Arial" pitchFamily="34" charset="0"/>
                <a:cs typeface="Arial" pitchFamily="34" charset="0"/>
              </a:rPr>
              <a:t>яаралтай тусламж авсан хүний тоо – 211</a:t>
            </a:r>
          </a:p>
          <a:p>
            <a:r>
              <a:rPr lang="mn-MN" sz="2000" dirty="0" smtClean="0">
                <a:latin typeface="Arial" pitchFamily="34" charset="0"/>
                <a:cs typeface="Arial" pitchFamily="34" charset="0"/>
              </a:rPr>
              <a:t>Нэг өдөрт хэвтэж </a:t>
            </a:r>
            <a:r>
              <a:rPr lang="mn-MN" sz="2000" dirty="0">
                <a:latin typeface="Arial" pitchFamily="34" charset="0"/>
                <a:cs typeface="Arial" pitchFamily="34" charset="0"/>
              </a:rPr>
              <a:t>эмчлүүлсэн – 32</a:t>
            </a:r>
          </a:p>
          <a:p>
            <a:r>
              <a:rPr lang="mn-MN" sz="2000" dirty="0" smtClean="0">
                <a:latin typeface="Arial" pitchFamily="34" charset="0"/>
                <a:cs typeface="Arial" pitchFamily="34" charset="0"/>
              </a:rPr>
              <a:t>Нэг өдөрт хийгдсэн мэс </a:t>
            </a:r>
            <a:r>
              <a:rPr lang="mn-MN" sz="2000" dirty="0">
                <a:latin typeface="Arial" pitchFamily="34" charset="0"/>
                <a:cs typeface="Arial" pitchFamily="34" charset="0"/>
              </a:rPr>
              <a:t>засал хийлгэсэн - 17</a:t>
            </a:r>
          </a:p>
          <a:p>
            <a:endParaRPr lang="en-US" sz="2000" dirty="0">
              <a:latin typeface="Arial" pitchFamily="34" charset="0"/>
              <a:cs typeface="Arial" pitchFamily="34" charset="0"/>
            </a:endParaRPr>
          </a:p>
        </p:txBody>
      </p:sp>
    </p:spTree>
    <p:extLst>
      <p:ext uri="{BB962C8B-B14F-4D97-AF65-F5344CB8AC3E}">
        <p14:creationId xmlns:p14="http://schemas.microsoft.com/office/powerpoint/2010/main" xmlns="" val="6548077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mn-MN" sz="2400" b="1" dirty="0" smtClean="0">
                <a:latin typeface="Arial" pitchFamily="34" charset="0"/>
                <a:cs typeface="Arial" pitchFamily="34" charset="0"/>
              </a:rPr>
              <a:t>ГССҮТөвд хөтлөгдөж буй бүртгэлийн маягт</a:t>
            </a:r>
            <a:endParaRPr lang="en-US" sz="2400" b="1" dirty="0">
              <a:latin typeface="Arial" pitchFamily="34" charset="0"/>
              <a:cs typeface="Arial" pitchFamily="34" charset="0"/>
            </a:endParaRPr>
          </a:p>
        </p:txBody>
      </p:sp>
      <p:sp>
        <p:nvSpPr>
          <p:cNvPr id="3" name="Content Placeholder 2"/>
          <p:cNvSpPr>
            <a:spLocks noGrp="1"/>
          </p:cNvSpPr>
          <p:nvPr>
            <p:ph idx="1"/>
          </p:nvPr>
        </p:nvSpPr>
        <p:spPr/>
        <p:txBody>
          <a:bodyPr/>
          <a:lstStyle/>
          <a:p>
            <a:pPr marL="571500" indent="-457200">
              <a:buAutoNum type="arabicPeriod"/>
            </a:pPr>
            <a:r>
              <a:rPr lang="mn-MN" b="1" dirty="0" smtClean="0">
                <a:solidFill>
                  <a:schemeClr val="accent6">
                    <a:lumMod val="50000"/>
                  </a:schemeClr>
                </a:solidFill>
                <a:latin typeface="Arial" pitchFamily="34" charset="0"/>
                <a:cs typeface="Arial" pitchFamily="34" charset="0"/>
              </a:rPr>
              <a:t>Амбулаторид: </a:t>
            </a:r>
          </a:p>
          <a:p>
            <a:pPr>
              <a:buFontTx/>
              <a:buChar char="-"/>
            </a:pPr>
            <a:r>
              <a:rPr lang="mn-MN" dirty="0" smtClean="0">
                <a:solidFill>
                  <a:schemeClr val="accent6">
                    <a:lumMod val="50000"/>
                  </a:schemeClr>
                </a:solidFill>
                <a:latin typeface="Arial" pitchFamily="34" charset="0"/>
                <a:cs typeface="Arial" pitchFamily="34" charset="0"/>
              </a:rPr>
              <a:t>Эмчийн үзлэгийн бүртгэл – АМ1Б</a:t>
            </a:r>
          </a:p>
          <a:p>
            <a:pPr>
              <a:buFontTx/>
              <a:buChar char="-"/>
            </a:pPr>
            <a:r>
              <a:rPr lang="mn-MN" dirty="0" smtClean="0">
                <a:solidFill>
                  <a:schemeClr val="accent6">
                    <a:lumMod val="50000"/>
                  </a:schemeClr>
                </a:solidFill>
                <a:latin typeface="Arial" pitchFamily="34" charset="0"/>
                <a:cs typeface="Arial" pitchFamily="34" charset="0"/>
              </a:rPr>
              <a:t>Халдварт бус өвчнийг бүртгэх хуудас – АМ6</a:t>
            </a:r>
          </a:p>
          <a:p>
            <a:pPr marL="114300" indent="0">
              <a:buNone/>
            </a:pPr>
            <a:endParaRPr lang="mn-MN" dirty="0" smtClean="0">
              <a:solidFill>
                <a:schemeClr val="accent6">
                  <a:lumMod val="50000"/>
                </a:schemeClr>
              </a:solidFill>
              <a:latin typeface="Arial" pitchFamily="34" charset="0"/>
              <a:cs typeface="Arial" pitchFamily="34" charset="0"/>
            </a:endParaRPr>
          </a:p>
          <a:p>
            <a:pPr marL="114300" indent="0">
              <a:buNone/>
            </a:pPr>
            <a:r>
              <a:rPr lang="mn-MN" b="1" dirty="0" smtClean="0">
                <a:solidFill>
                  <a:schemeClr val="accent6">
                    <a:lumMod val="50000"/>
                  </a:schemeClr>
                </a:solidFill>
                <a:latin typeface="Arial" pitchFamily="34" charset="0"/>
                <a:cs typeface="Arial" pitchFamily="34" charset="0"/>
              </a:rPr>
              <a:t>2. Стационарт:</a:t>
            </a:r>
          </a:p>
          <a:p>
            <a:pPr>
              <a:buFontTx/>
              <a:buChar char="-"/>
            </a:pPr>
            <a:r>
              <a:rPr lang="mn-MN" dirty="0" smtClean="0">
                <a:solidFill>
                  <a:schemeClr val="accent6">
                    <a:lumMod val="50000"/>
                  </a:schemeClr>
                </a:solidFill>
                <a:latin typeface="Arial" pitchFamily="34" charset="0"/>
                <a:cs typeface="Arial" pitchFamily="34" charset="0"/>
              </a:rPr>
              <a:t>Өвчний түүх – СТ-1А /Хавсралт 1-7/</a:t>
            </a:r>
          </a:p>
          <a:p>
            <a:pPr>
              <a:buFontTx/>
              <a:buChar char="-"/>
            </a:pPr>
            <a:r>
              <a:rPr lang="mn-MN" dirty="0" smtClean="0">
                <a:solidFill>
                  <a:schemeClr val="accent6">
                    <a:lumMod val="50000"/>
                  </a:schemeClr>
                </a:solidFill>
                <a:latin typeface="Arial" pitchFamily="34" charset="0"/>
                <a:cs typeface="Arial" pitchFamily="34" charset="0"/>
              </a:rPr>
              <a:t>Эмнэлгээс гарагчийн хуудас – СТ-2</a:t>
            </a:r>
          </a:p>
          <a:p>
            <a:pPr>
              <a:buFontTx/>
              <a:buChar char="-"/>
            </a:pPr>
            <a:r>
              <a:rPr lang="mn-MN" dirty="0" smtClean="0">
                <a:solidFill>
                  <a:schemeClr val="accent6">
                    <a:lumMod val="50000"/>
                  </a:schemeClr>
                </a:solidFill>
                <a:latin typeface="Arial" pitchFamily="34" charset="0"/>
                <a:cs typeface="Arial" pitchFamily="34" charset="0"/>
              </a:rPr>
              <a:t>Нас барсан тухай гэрчилгээ – АМ-7</a:t>
            </a:r>
          </a:p>
          <a:p>
            <a:pPr>
              <a:buFontTx/>
              <a:buChar char="-"/>
            </a:pPr>
            <a:endParaRPr lang="mn-MN" dirty="0" smtClean="0">
              <a:solidFill>
                <a:schemeClr val="accent6">
                  <a:lumMod val="50000"/>
                </a:schemeClr>
              </a:solidFill>
              <a:latin typeface="Arial" pitchFamily="34" charset="0"/>
              <a:cs typeface="Arial" pitchFamily="34" charset="0"/>
            </a:endParaRPr>
          </a:p>
          <a:p>
            <a:pPr marL="114300" indent="0">
              <a:buNone/>
            </a:pPr>
            <a:r>
              <a:rPr lang="mn-MN" b="1" i="1" dirty="0" smtClean="0">
                <a:solidFill>
                  <a:schemeClr val="accent6">
                    <a:lumMod val="50000"/>
                  </a:schemeClr>
                </a:solidFill>
                <a:latin typeface="Arial" pitchFamily="34" charset="0"/>
                <a:cs typeface="Arial" pitchFamily="34" charset="0"/>
              </a:rPr>
              <a:t>3. Осол гэмтлийн тохиолдлыг бүртгэх хуудас </a:t>
            </a:r>
          </a:p>
          <a:p>
            <a:pPr>
              <a:buFontTx/>
              <a:buChar char="-"/>
            </a:pPr>
            <a:endParaRPr lang="en-US" dirty="0">
              <a:solidFill>
                <a:schemeClr val="accent6">
                  <a:lumMod val="50000"/>
                </a:schemeClr>
              </a:solidFill>
              <a:latin typeface="Arial" pitchFamily="34" charset="0"/>
              <a:cs typeface="Arial" pitchFamily="34" charset="0"/>
            </a:endParaRPr>
          </a:p>
        </p:txBody>
      </p:sp>
    </p:spTree>
    <p:extLst>
      <p:ext uri="{BB962C8B-B14F-4D97-AF65-F5344CB8AC3E}">
        <p14:creationId xmlns:p14="http://schemas.microsoft.com/office/powerpoint/2010/main" xmlns="" val="1532287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1771"/>
            <a:ext cx="8077200" cy="1143000"/>
          </a:xfrm>
        </p:spPr>
        <p:txBody>
          <a:bodyPr>
            <a:normAutofit/>
          </a:bodyPr>
          <a:lstStyle/>
          <a:p>
            <a:r>
              <a:rPr lang="mn-MN" sz="2800" dirty="0" smtClean="0">
                <a:latin typeface="Arial" pitchFamily="34" charset="0"/>
                <a:cs typeface="Arial" pitchFamily="34" charset="0"/>
              </a:rPr>
              <a:t>Стационарын үйл ажиллагаа – 5 жилийн үзүүлэлт</a:t>
            </a:r>
            <a:endParaRPr lang="en-US" sz="2800" dirty="0">
              <a:latin typeface="Arial" pitchFamily="34" charset="0"/>
              <a:cs typeface="Arial"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799120763"/>
              </p:ext>
            </p:extLst>
          </p:nvPr>
        </p:nvGraphicFramePr>
        <p:xfrm>
          <a:off x="381000" y="1219200"/>
          <a:ext cx="7772401" cy="5105401"/>
        </p:xfrm>
        <a:graphic>
          <a:graphicData uri="http://schemas.openxmlformats.org/drawingml/2006/table">
            <a:tbl>
              <a:tblPr>
                <a:tableStyleId>{5C22544A-7EE6-4342-B048-85BDC9FD1C3A}</a:tableStyleId>
              </a:tblPr>
              <a:tblGrid>
                <a:gridCol w="452918"/>
                <a:gridCol w="345081"/>
                <a:gridCol w="442134"/>
                <a:gridCol w="442134"/>
                <a:gridCol w="347777"/>
                <a:gridCol w="347777"/>
                <a:gridCol w="463703"/>
                <a:gridCol w="377432"/>
                <a:gridCol w="463703"/>
                <a:gridCol w="269595"/>
                <a:gridCol w="291161"/>
                <a:gridCol w="452918"/>
                <a:gridCol w="452918"/>
                <a:gridCol w="380128"/>
                <a:gridCol w="452918"/>
                <a:gridCol w="452918"/>
                <a:gridCol w="452918"/>
                <a:gridCol w="452918"/>
                <a:gridCol w="431350"/>
              </a:tblGrid>
              <a:tr h="219983">
                <a:tc>
                  <a:txBody>
                    <a:bodyPr/>
                    <a:lstStyle/>
                    <a:p>
                      <a:pPr algn="l" fontAlgn="b"/>
                      <a:endParaRPr lang="en-US" sz="1000" b="0" i="0" u="none" strike="noStrike" baseline="0" dirty="0">
                        <a:effectLst/>
                        <a:latin typeface="Arial Mon" pitchFamily="34" charset="0"/>
                      </a:endParaRPr>
                    </a:p>
                  </a:txBody>
                  <a:tcPr marL="8126" marR="8126" marT="8126" marB="0" anchor="b"/>
                </a:tc>
                <a:tc>
                  <a:txBody>
                    <a:bodyPr/>
                    <a:lstStyle/>
                    <a:p>
                      <a:pPr algn="l" fontAlgn="b"/>
                      <a:endParaRPr lang="en-US" sz="1000" b="0" i="0" u="none" strike="noStrike" baseline="0">
                        <a:effectLst/>
                        <a:latin typeface="Arial Mon" pitchFamily="34" charset="0"/>
                      </a:endParaRPr>
                    </a:p>
                  </a:txBody>
                  <a:tcPr marL="8126" marR="8126" marT="8126" marB="0" anchor="b"/>
                </a:tc>
                <a:tc gridSpan="12">
                  <a:txBody>
                    <a:bodyPr/>
                    <a:lstStyle/>
                    <a:p>
                      <a:pPr algn="l" fontAlgn="b"/>
                      <a:r>
                        <a:rPr lang="en-US" sz="1200" u="none" strike="noStrike" baseline="0">
                          <a:effectLst/>
                          <a:latin typeface="Arial Mon" pitchFamily="34" charset="0"/>
                        </a:rPr>
                        <a:t>                   ÃÑÑ¯Òºâèéí ¿éë àæèëëàãààíû ¿íäñýí ¿ç¿¿ëýëò¿¿ä</a:t>
                      </a:r>
                      <a:endParaRPr lang="en-US" sz="1200" b="1" i="1" u="none" strike="noStrike" baseline="0">
                        <a:effectLst/>
                        <a:latin typeface="Arial Mon" pitchFamily="34" charset="0"/>
                      </a:endParaRPr>
                    </a:p>
                  </a:txBody>
                  <a:tcPr marL="8126" marR="8126" marT="8126"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baseline="0">
                        <a:effectLst/>
                        <a:latin typeface="Arial Mon" pitchFamily="34" charset="0"/>
                      </a:endParaRPr>
                    </a:p>
                  </a:txBody>
                  <a:tcPr marL="8126" marR="8126" marT="8126" marB="0" anchor="b"/>
                </a:tc>
                <a:tc>
                  <a:txBody>
                    <a:bodyPr/>
                    <a:lstStyle/>
                    <a:p>
                      <a:pPr algn="l" fontAlgn="b"/>
                      <a:endParaRPr lang="en-US" sz="1000" b="0" i="0" u="none" strike="noStrike" baseline="0">
                        <a:effectLst/>
                        <a:latin typeface="Arial Mon" pitchFamily="34" charset="0"/>
                      </a:endParaRPr>
                    </a:p>
                  </a:txBody>
                  <a:tcPr marL="8126" marR="8126" marT="8126" marB="0" anchor="b"/>
                </a:tc>
                <a:tc>
                  <a:txBody>
                    <a:bodyPr/>
                    <a:lstStyle/>
                    <a:p>
                      <a:pPr algn="l" fontAlgn="b"/>
                      <a:endParaRPr lang="en-US" sz="1000" b="0" i="0" u="none" strike="noStrike" baseline="0">
                        <a:effectLst/>
                        <a:latin typeface="Arial Mon" pitchFamily="34" charset="0"/>
                      </a:endParaRPr>
                    </a:p>
                  </a:txBody>
                  <a:tcPr marL="8126" marR="8126" marT="8126" marB="0" anchor="b"/>
                </a:tc>
                <a:tc>
                  <a:txBody>
                    <a:bodyPr/>
                    <a:lstStyle/>
                    <a:p>
                      <a:pPr algn="l" fontAlgn="b"/>
                      <a:endParaRPr lang="en-US" sz="1000" b="0" i="0" u="none" strike="noStrike" baseline="0">
                        <a:effectLst/>
                        <a:latin typeface="Arial Mon" pitchFamily="34" charset="0"/>
                      </a:endParaRPr>
                    </a:p>
                  </a:txBody>
                  <a:tcPr marL="8126" marR="8126" marT="8126" marB="0" anchor="b"/>
                </a:tc>
                <a:tc>
                  <a:txBody>
                    <a:bodyPr/>
                    <a:lstStyle/>
                    <a:p>
                      <a:pPr algn="l" fontAlgn="b"/>
                      <a:endParaRPr lang="en-US" sz="1000" b="0" i="0" u="none" strike="noStrike" baseline="0">
                        <a:effectLst/>
                        <a:latin typeface="Arial Mon" pitchFamily="34" charset="0"/>
                      </a:endParaRPr>
                    </a:p>
                  </a:txBody>
                  <a:tcPr marL="8126" marR="8126" marT="8126" marB="0" anchor="b"/>
                </a:tc>
              </a:tr>
              <a:tr h="201649">
                <a:tc>
                  <a:txBody>
                    <a:bodyPr/>
                    <a:lstStyle/>
                    <a:p>
                      <a:pPr algn="l" fontAlgn="b"/>
                      <a:endParaRPr lang="en-US" sz="1000" b="0" i="0" u="none" strike="noStrike" baseline="0">
                        <a:effectLst/>
                        <a:latin typeface="Arial Mon" pitchFamily="34" charset="0"/>
                      </a:endParaRPr>
                    </a:p>
                  </a:txBody>
                  <a:tcPr marL="8126" marR="8126" marT="8126" marB="0" anchor="b"/>
                </a:tc>
                <a:tc>
                  <a:txBody>
                    <a:bodyPr/>
                    <a:lstStyle/>
                    <a:p>
                      <a:pPr algn="l" fontAlgn="b"/>
                      <a:endParaRPr lang="en-US" sz="1000" b="0" i="0" u="none" strike="noStrike" baseline="0">
                        <a:effectLst/>
                        <a:latin typeface="Arial Mon" pitchFamily="34" charset="0"/>
                      </a:endParaRPr>
                    </a:p>
                  </a:txBody>
                  <a:tcPr marL="8126" marR="8126" marT="8126" marB="0" anchor="b"/>
                </a:tc>
                <a:tc>
                  <a:txBody>
                    <a:bodyPr/>
                    <a:lstStyle/>
                    <a:p>
                      <a:pPr algn="l" fontAlgn="b"/>
                      <a:endParaRPr lang="en-US" sz="1000" b="0" i="0" u="none" strike="noStrike" baseline="0">
                        <a:effectLst/>
                        <a:latin typeface="Arial Mon" pitchFamily="34" charset="0"/>
                      </a:endParaRPr>
                    </a:p>
                  </a:txBody>
                  <a:tcPr marL="8126" marR="8126" marT="8126" marB="0" anchor="b"/>
                </a:tc>
                <a:tc>
                  <a:txBody>
                    <a:bodyPr/>
                    <a:lstStyle/>
                    <a:p>
                      <a:pPr algn="l" fontAlgn="b"/>
                      <a:endParaRPr lang="en-US" sz="1000" b="0" i="0" u="none" strike="noStrike" baseline="0">
                        <a:effectLst/>
                        <a:latin typeface="Arial Mon" pitchFamily="34" charset="0"/>
                      </a:endParaRPr>
                    </a:p>
                  </a:txBody>
                  <a:tcPr marL="8126" marR="8126" marT="8126" marB="0" anchor="b"/>
                </a:tc>
                <a:tc gridSpan="8">
                  <a:txBody>
                    <a:bodyPr/>
                    <a:lstStyle/>
                    <a:p>
                      <a:pPr algn="l" fontAlgn="b"/>
                      <a:r>
                        <a:rPr lang="en-US" sz="1000" u="none" strike="noStrike" baseline="0">
                          <a:effectLst/>
                          <a:latin typeface="Arial Mon" pitchFamily="34" charset="0"/>
                        </a:rPr>
                        <a:t>Indicators of medical services, NTORC, 2008-2012</a:t>
                      </a:r>
                      <a:endParaRPr lang="en-US" sz="1000" b="1" i="0" u="none" strike="noStrike" baseline="0">
                        <a:effectLst/>
                        <a:latin typeface="Arial Mon" pitchFamily="34" charset="0"/>
                      </a:endParaRPr>
                    </a:p>
                  </a:txBody>
                  <a:tcPr marL="8126" marR="8126" marT="8126"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baseline="0">
                        <a:effectLst/>
                        <a:latin typeface="Arial Mon" pitchFamily="34" charset="0"/>
                      </a:endParaRPr>
                    </a:p>
                  </a:txBody>
                  <a:tcPr marL="8126" marR="8126" marT="8126" marB="0" anchor="b"/>
                </a:tc>
                <a:tc>
                  <a:txBody>
                    <a:bodyPr/>
                    <a:lstStyle/>
                    <a:p>
                      <a:pPr algn="l" fontAlgn="b"/>
                      <a:endParaRPr lang="en-US" sz="1000" b="0" i="0" u="none" strike="noStrike" baseline="0">
                        <a:effectLst/>
                        <a:latin typeface="Arial Mon" pitchFamily="34" charset="0"/>
                      </a:endParaRPr>
                    </a:p>
                  </a:txBody>
                  <a:tcPr marL="8126" marR="8126" marT="8126" marB="0" anchor="b"/>
                </a:tc>
                <a:tc>
                  <a:txBody>
                    <a:bodyPr/>
                    <a:lstStyle/>
                    <a:p>
                      <a:pPr algn="l" fontAlgn="b"/>
                      <a:endParaRPr lang="en-US" sz="1000" b="0" i="0" u="none" strike="noStrike" baseline="0">
                        <a:effectLst/>
                        <a:latin typeface="Arial Mon" pitchFamily="34" charset="0"/>
                      </a:endParaRPr>
                    </a:p>
                  </a:txBody>
                  <a:tcPr marL="8126" marR="8126" marT="8126" marB="0" anchor="b"/>
                </a:tc>
                <a:tc>
                  <a:txBody>
                    <a:bodyPr/>
                    <a:lstStyle/>
                    <a:p>
                      <a:pPr algn="l" fontAlgn="b"/>
                      <a:endParaRPr lang="en-US" sz="1000" b="0" i="0" u="none" strike="noStrike" baseline="0">
                        <a:effectLst/>
                        <a:latin typeface="Arial Mon" pitchFamily="34" charset="0"/>
                      </a:endParaRPr>
                    </a:p>
                  </a:txBody>
                  <a:tcPr marL="8126" marR="8126" marT="8126" marB="0" anchor="b"/>
                </a:tc>
                <a:tc>
                  <a:txBody>
                    <a:bodyPr/>
                    <a:lstStyle/>
                    <a:p>
                      <a:pPr algn="l" fontAlgn="b"/>
                      <a:endParaRPr lang="en-US" sz="1000" b="0" i="1" u="none" strike="noStrike" baseline="0">
                        <a:effectLst/>
                        <a:latin typeface="Arial Mon" pitchFamily="34" charset="0"/>
                      </a:endParaRPr>
                    </a:p>
                  </a:txBody>
                  <a:tcPr marL="8126" marR="8126" marT="8126" marB="0" anchor="b"/>
                </a:tc>
                <a:tc>
                  <a:txBody>
                    <a:bodyPr/>
                    <a:lstStyle/>
                    <a:p>
                      <a:pPr algn="l" fontAlgn="b"/>
                      <a:endParaRPr lang="en-US" sz="1000" b="0" i="0" u="none" strike="noStrike" baseline="0">
                        <a:effectLst/>
                        <a:latin typeface="Arial Mon" pitchFamily="34" charset="0"/>
                      </a:endParaRPr>
                    </a:p>
                  </a:txBody>
                  <a:tcPr marL="8126" marR="8126" marT="8126" marB="0" anchor="b"/>
                </a:tc>
                <a:tc>
                  <a:txBody>
                    <a:bodyPr/>
                    <a:lstStyle/>
                    <a:p>
                      <a:pPr algn="l" fontAlgn="b"/>
                      <a:endParaRPr lang="en-US" sz="1000" b="0" i="0" u="none" strike="noStrike" baseline="0">
                        <a:effectLst/>
                        <a:latin typeface="Arial Mon" pitchFamily="34" charset="0"/>
                      </a:endParaRPr>
                    </a:p>
                  </a:txBody>
                  <a:tcPr marL="8126" marR="8126" marT="8126" marB="0" anchor="b"/>
                </a:tc>
              </a:tr>
              <a:tr h="2043993">
                <a:tc>
                  <a:txBody>
                    <a:bodyPr/>
                    <a:lstStyle/>
                    <a:p>
                      <a:pPr algn="ctr" fontAlgn="b"/>
                      <a:r>
                        <a:rPr lang="en-US" sz="900" u="none" strike="noStrike" baseline="0">
                          <a:effectLst/>
                          <a:latin typeface="Arial Mon" pitchFamily="34" charset="0"/>
                        </a:rPr>
                        <a:t>Îí</a:t>
                      </a:r>
                      <a:endParaRPr lang="en-US" sz="900" b="1" i="0" u="none" strike="noStrike" baseline="0">
                        <a:effectLst/>
                        <a:latin typeface="Arial Mon" pitchFamily="34" charset="0"/>
                      </a:endParaRPr>
                    </a:p>
                  </a:txBody>
                  <a:tcPr marL="8126" marR="8126" marT="8126" marB="0" anchor="b"/>
                </a:tc>
                <a:tc>
                  <a:txBody>
                    <a:bodyPr/>
                    <a:lstStyle/>
                    <a:p>
                      <a:pPr algn="r" fontAlgn="b"/>
                      <a:r>
                        <a:rPr lang="en-US" sz="900" u="none" strike="noStrike" baseline="0">
                          <a:effectLst/>
                          <a:latin typeface="Arial Mon" pitchFamily="34" charset="0"/>
                        </a:rPr>
                        <a:t>Îðíû òîî,  Number of Hospital beds</a:t>
                      </a:r>
                      <a:endParaRPr lang="en-US" sz="900" b="0" i="0" u="none" strike="noStrike" baseline="0">
                        <a:effectLst/>
                        <a:latin typeface="Arial Mon" pitchFamily="34" charset="0"/>
                      </a:endParaRPr>
                    </a:p>
                  </a:txBody>
                  <a:tcPr marL="8126" marR="8126" marT="8126" marB="0" vert="vert270" anchor="b"/>
                </a:tc>
                <a:tc>
                  <a:txBody>
                    <a:bodyPr/>
                    <a:lstStyle/>
                    <a:p>
                      <a:pPr algn="r" fontAlgn="b"/>
                      <a:r>
                        <a:rPr lang="en-US" sz="900" u="none" strike="noStrike" baseline="0">
                          <a:effectLst/>
                          <a:latin typeface="Arial Mon" pitchFamily="34" charset="0"/>
                        </a:rPr>
                        <a:t>Õýâòñýí ºâ÷òºí, Number of inpatients</a:t>
                      </a:r>
                      <a:endParaRPr lang="en-US" sz="900" b="0" i="0" u="none" strike="noStrike" baseline="0">
                        <a:effectLst/>
                        <a:latin typeface="Arial Mon" pitchFamily="34" charset="0"/>
                      </a:endParaRPr>
                    </a:p>
                  </a:txBody>
                  <a:tcPr marL="8126" marR="8126" marT="8126" marB="0" vert="vert270" anchor="b"/>
                </a:tc>
                <a:tc>
                  <a:txBody>
                    <a:bodyPr/>
                    <a:lstStyle/>
                    <a:p>
                      <a:pPr algn="r" fontAlgn="b"/>
                      <a:r>
                        <a:rPr lang="en-US" sz="900" u="none" strike="noStrike" baseline="0">
                          <a:effectLst/>
                          <a:latin typeface="Arial Mon" pitchFamily="34" charset="0"/>
                        </a:rPr>
                        <a:t>Ãàðñàí ºâ÷òºí, Discharged patients </a:t>
                      </a:r>
                      <a:endParaRPr lang="en-US" sz="900" b="0" i="0" u="none" strike="noStrike" baseline="0">
                        <a:effectLst/>
                        <a:latin typeface="Arial Mon" pitchFamily="34" charset="0"/>
                      </a:endParaRPr>
                    </a:p>
                  </a:txBody>
                  <a:tcPr marL="8126" marR="8126" marT="8126" marB="0" vert="vert270" anchor="b"/>
                </a:tc>
                <a:tc>
                  <a:txBody>
                    <a:bodyPr/>
                    <a:lstStyle/>
                    <a:p>
                      <a:pPr algn="r" fontAlgn="b"/>
                      <a:r>
                        <a:rPr lang="en-US" sz="900" u="none" strike="noStrike" baseline="0">
                          <a:effectLst/>
                          <a:latin typeface="Arial Mon" pitchFamily="34" charset="0"/>
                        </a:rPr>
                        <a:t>Íàñ áàðñàí, Death</a:t>
                      </a:r>
                      <a:endParaRPr lang="en-US" sz="900" b="0" i="0" u="none" strike="noStrike" baseline="0">
                        <a:effectLst/>
                        <a:latin typeface="Arial Mon" pitchFamily="34" charset="0"/>
                      </a:endParaRPr>
                    </a:p>
                  </a:txBody>
                  <a:tcPr marL="8126" marR="8126" marT="8126" marB="0" vert="vert270" anchor="b"/>
                </a:tc>
                <a:tc>
                  <a:txBody>
                    <a:bodyPr/>
                    <a:lstStyle/>
                    <a:p>
                      <a:pPr algn="r" fontAlgn="b"/>
                      <a:r>
                        <a:rPr lang="en-US" sz="900" u="none" strike="noStrike" baseline="0" dirty="0" err="1">
                          <a:effectLst/>
                          <a:latin typeface="Arial Mon" pitchFamily="34" charset="0"/>
                        </a:rPr>
                        <a:t>Íàñ</a:t>
                      </a:r>
                      <a:r>
                        <a:rPr lang="en-US" sz="900" u="none" strike="noStrike" baseline="0" dirty="0">
                          <a:effectLst/>
                          <a:latin typeface="Arial Mon" pitchFamily="34" charset="0"/>
                        </a:rPr>
                        <a:t> </a:t>
                      </a:r>
                      <a:r>
                        <a:rPr lang="en-US" sz="900" u="none" strike="noStrike" baseline="0" dirty="0" err="1">
                          <a:effectLst/>
                          <a:latin typeface="Arial Mon" pitchFamily="34" charset="0"/>
                        </a:rPr>
                        <a:t>áàðàëòûí</a:t>
                      </a:r>
                      <a:r>
                        <a:rPr lang="en-US" sz="900" u="none" strike="noStrike" baseline="0" dirty="0">
                          <a:effectLst/>
                          <a:latin typeface="Arial Mon" pitchFamily="34" charset="0"/>
                        </a:rPr>
                        <a:t> </a:t>
                      </a:r>
                      <a:r>
                        <a:rPr lang="en-US" sz="900" u="none" strike="noStrike" baseline="0" dirty="0" err="1">
                          <a:effectLst/>
                          <a:latin typeface="Arial Mon" pitchFamily="34" charset="0"/>
                        </a:rPr>
                        <a:t>õóâü</a:t>
                      </a:r>
                      <a:r>
                        <a:rPr lang="en-US" sz="900" u="none" strike="noStrike" baseline="0" dirty="0">
                          <a:effectLst/>
                          <a:latin typeface="Arial Mon" pitchFamily="34" charset="0"/>
                        </a:rPr>
                        <a:t>, Percentage of Deaths</a:t>
                      </a:r>
                      <a:endParaRPr lang="en-US" sz="900" b="0" i="0" u="none" strike="noStrike" baseline="0" dirty="0">
                        <a:effectLst/>
                        <a:latin typeface="Arial Mon" pitchFamily="34" charset="0"/>
                      </a:endParaRPr>
                    </a:p>
                  </a:txBody>
                  <a:tcPr marL="8126" marR="8126" marT="8126" marB="0" vert="vert270" anchor="b"/>
                </a:tc>
                <a:tc>
                  <a:txBody>
                    <a:bodyPr/>
                    <a:lstStyle/>
                    <a:p>
                      <a:pPr algn="r" fontAlgn="b"/>
                      <a:r>
                        <a:rPr lang="en-US" sz="900" u="none" strike="noStrike" baseline="0">
                          <a:effectLst/>
                          <a:latin typeface="Arial Mon" pitchFamily="34" charset="0"/>
                        </a:rPr>
                        <a:t>0-24 öàãò íàñ áàðñàí, Percentage of death occurred within 24 hours</a:t>
                      </a:r>
                      <a:endParaRPr lang="en-US" sz="900" b="0" i="0" u="none" strike="noStrike" baseline="0">
                        <a:effectLst/>
                        <a:latin typeface="Arial Mon" pitchFamily="34" charset="0"/>
                      </a:endParaRPr>
                    </a:p>
                  </a:txBody>
                  <a:tcPr marL="8126" marR="8126" marT="8126" marB="0" vert="vert270" anchor="b"/>
                </a:tc>
                <a:tc>
                  <a:txBody>
                    <a:bodyPr/>
                    <a:lstStyle/>
                    <a:p>
                      <a:pPr algn="r" fontAlgn="b"/>
                      <a:r>
                        <a:rPr lang="en-US" sz="900" u="none" strike="noStrike" baseline="0">
                          <a:effectLst/>
                          <a:latin typeface="Arial Mon" pitchFamily="34" charset="0"/>
                        </a:rPr>
                        <a:t>Çàäëàí øèíæèëãýý õèéãäñýí, Pathologic Anatomy</a:t>
                      </a:r>
                      <a:endParaRPr lang="en-US" sz="900" b="0" i="0" u="none" strike="noStrike" baseline="0">
                        <a:effectLst/>
                        <a:latin typeface="Arial Mon" pitchFamily="34" charset="0"/>
                      </a:endParaRPr>
                    </a:p>
                  </a:txBody>
                  <a:tcPr marL="8126" marR="8126" marT="8126" marB="0" vert="vert270" anchor="b"/>
                </a:tc>
                <a:tc>
                  <a:txBody>
                    <a:bodyPr/>
                    <a:lstStyle/>
                    <a:p>
                      <a:pPr algn="r" fontAlgn="b"/>
                      <a:r>
                        <a:rPr lang="en-US" sz="900" u="none" strike="noStrike" baseline="0" dirty="0" err="1">
                          <a:effectLst/>
                          <a:latin typeface="Arial Mon" pitchFamily="34" charset="0"/>
                        </a:rPr>
                        <a:t>Çàäëàí</a:t>
                      </a:r>
                      <a:r>
                        <a:rPr lang="en-US" sz="900" u="none" strike="noStrike" baseline="0" dirty="0">
                          <a:effectLst/>
                          <a:latin typeface="Arial Mon" pitchFamily="34" charset="0"/>
                        </a:rPr>
                        <a:t> </a:t>
                      </a:r>
                      <a:r>
                        <a:rPr lang="en-US" sz="900" u="none" strike="noStrike" baseline="0" dirty="0" err="1">
                          <a:effectLst/>
                          <a:latin typeface="Arial Mon" pitchFamily="34" charset="0"/>
                        </a:rPr>
                        <a:t>øèíæèëãýýíèé</a:t>
                      </a:r>
                      <a:r>
                        <a:rPr lang="en-US" sz="900" u="none" strike="noStrike" baseline="0" dirty="0">
                          <a:effectLst/>
                          <a:latin typeface="Arial Mon" pitchFamily="34" charset="0"/>
                        </a:rPr>
                        <a:t> </a:t>
                      </a:r>
                      <a:r>
                        <a:rPr lang="en-US" sz="900" u="none" strike="noStrike" baseline="0" dirty="0" err="1">
                          <a:effectLst/>
                          <a:latin typeface="Arial Mon" pitchFamily="34" charset="0"/>
                        </a:rPr>
                        <a:t>õóâü</a:t>
                      </a:r>
                      <a:r>
                        <a:rPr lang="en-US" sz="900" u="none" strike="noStrike" baseline="0" dirty="0">
                          <a:effectLst/>
                          <a:latin typeface="Arial Mon" pitchFamily="34" charset="0"/>
                        </a:rPr>
                        <a:t>, Percentage of Pathologic Anatomy</a:t>
                      </a:r>
                      <a:endParaRPr lang="en-US" sz="900" b="0" i="0" u="none" strike="noStrike" baseline="0" dirty="0">
                        <a:effectLst/>
                        <a:latin typeface="Arial Mon" pitchFamily="34" charset="0"/>
                      </a:endParaRPr>
                    </a:p>
                  </a:txBody>
                  <a:tcPr marL="8126" marR="8126" marT="8126" marB="0" vert="vert270" anchor="b"/>
                </a:tc>
                <a:tc>
                  <a:txBody>
                    <a:bodyPr/>
                    <a:lstStyle/>
                    <a:p>
                      <a:pPr algn="r" fontAlgn="b"/>
                      <a:r>
                        <a:rPr lang="en-US" sz="900" u="none" strike="noStrike" baseline="0" dirty="0" err="1">
                          <a:effectLst/>
                          <a:latin typeface="Arial Mon" pitchFamily="34" charset="0"/>
                        </a:rPr>
                        <a:t>Îíîø</a:t>
                      </a:r>
                      <a:r>
                        <a:rPr lang="en-US" sz="900" u="none" strike="noStrike" baseline="0" dirty="0">
                          <a:effectLst/>
                          <a:latin typeface="Arial Mon" pitchFamily="34" charset="0"/>
                        </a:rPr>
                        <a:t> </a:t>
                      </a:r>
                      <a:r>
                        <a:rPr lang="en-US" sz="900" u="none" strike="noStrike" baseline="0" dirty="0" err="1">
                          <a:effectLst/>
                          <a:latin typeface="Arial Mon" pitchFamily="34" charset="0"/>
                        </a:rPr>
                        <a:t>çºðñºí</a:t>
                      </a:r>
                      <a:endParaRPr lang="en-US" sz="900" b="0" i="0" u="none" strike="noStrike" baseline="0" dirty="0">
                        <a:effectLst/>
                        <a:latin typeface="Arial Mon" pitchFamily="34" charset="0"/>
                      </a:endParaRPr>
                    </a:p>
                  </a:txBody>
                  <a:tcPr marL="8126" marR="8126" marT="8126" marB="0" vert="vert270" anchor="b"/>
                </a:tc>
                <a:tc>
                  <a:txBody>
                    <a:bodyPr/>
                    <a:lstStyle/>
                    <a:p>
                      <a:pPr algn="r" fontAlgn="b"/>
                      <a:r>
                        <a:rPr lang="en-US" sz="900" u="none" strike="noStrike" baseline="0" dirty="0" err="1">
                          <a:effectLst/>
                          <a:latin typeface="Arial Mon" pitchFamily="34" charset="0"/>
                        </a:rPr>
                        <a:t>Îíîøèéí</a:t>
                      </a:r>
                      <a:r>
                        <a:rPr lang="en-US" sz="900" u="none" strike="noStrike" baseline="0" dirty="0">
                          <a:effectLst/>
                          <a:latin typeface="Arial Mon" pitchFamily="34" charset="0"/>
                        </a:rPr>
                        <a:t> </a:t>
                      </a:r>
                      <a:r>
                        <a:rPr lang="en-US" sz="900" u="none" strike="noStrike" baseline="0" dirty="0" err="1">
                          <a:effectLst/>
                          <a:latin typeface="Arial Mon" pitchFamily="34" charset="0"/>
                        </a:rPr>
                        <a:t>çºð</a:t>
                      </a:r>
                      <a:r>
                        <a:rPr lang="en-US" sz="900" u="none" strike="noStrike" baseline="0" dirty="0">
                          <a:effectLst/>
                          <a:latin typeface="Arial Mon" pitchFamily="34" charset="0"/>
                        </a:rPr>
                        <a:t>ºº</a:t>
                      </a:r>
                      <a:r>
                        <a:rPr lang="en-US" sz="900" u="none" strike="noStrike" baseline="0" dirty="0" err="1">
                          <a:effectLst/>
                          <a:latin typeface="Arial Mon" pitchFamily="34" charset="0"/>
                        </a:rPr>
                        <a:t>íèé</a:t>
                      </a:r>
                      <a:r>
                        <a:rPr lang="en-US" sz="900" u="none" strike="noStrike" baseline="0" dirty="0">
                          <a:effectLst/>
                          <a:latin typeface="Arial Mon" pitchFamily="34" charset="0"/>
                        </a:rPr>
                        <a:t> </a:t>
                      </a:r>
                      <a:r>
                        <a:rPr lang="en-US" sz="900" u="none" strike="noStrike" baseline="0" dirty="0" err="1">
                          <a:effectLst/>
                          <a:latin typeface="Arial Mon" pitchFamily="34" charset="0"/>
                        </a:rPr>
                        <a:t>õóâü</a:t>
                      </a:r>
                      <a:endParaRPr lang="en-US" sz="900" b="0" i="0" u="none" strike="noStrike" baseline="0" dirty="0">
                        <a:effectLst/>
                        <a:latin typeface="Arial Mon" pitchFamily="34" charset="0"/>
                      </a:endParaRPr>
                    </a:p>
                  </a:txBody>
                  <a:tcPr marL="8126" marR="8126" marT="8126" marB="0" vert="vert270" anchor="b"/>
                </a:tc>
                <a:tc>
                  <a:txBody>
                    <a:bodyPr/>
                    <a:lstStyle/>
                    <a:p>
                      <a:pPr algn="r" fontAlgn="b"/>
                      <a:r>
                        <a:rPr lang="en-US" sz="900" u="none" strike="noStrike" baseline="0">
                          <a:effectLst/>
                          <a:latin typeface="Arial Mon" pitchFamily="34" charset="0"/>
                        </a:rPr>
                        <a:t>Ýì÷ëýãäñýí äóíäàæ ºâ÷òºí, Number of Admissions</a:t>
                      </a:r>
                      <a:endParaRPr lang="en-US" sz="900" b="0" i="0" u="none" strike="noStrike" baseline="0">
                        <a:effectLst/>
                        <a:latin typeface="Arial Mon" pitchFamily="34" charset="0"/>
                      </a:endParaRPr>
                    </a:p>
                  </a:txBody>
                  <a:tcPr marL="8126" marR="8126" marT="8126" marB="0" vert="vert270" anchor="b"/>
                </a:tc>
                <a:tc>
                  <a:txBody>
                    <a:bodyPr/>
                    <a:lstStyle/>
                    <a:p>
                      <a:pPr algn="r" fontAlgn="b"/>
                      <a:r>
                        <a:rPr lang="en-US" sz="900" u="none" strike="noStrike" baseline="0">
                          <a:effectLst/>
                          <a:latin typeface="Arial Mon" pitchFamily="34" charset="0"/>
                        </a:rPr>
                        <a:t>Äóíäàæ îð õîíîã, Average Length of Stay</a:t>
                      </a:r>
                      <a:endParaRPr lang="en-US" sz="900" b="0" i="0" u="none" strike="noStrike" baseline="0">
                        <a:effectLst/>
                        <a:latin typeface="Arial Mon" pitchFamily="34" charset="0"/>
                      </a:endParaRPr>
                    </a:p>
                  </a:txBody>
                  <a:tcPr marL="8126" marR="8126" marT="8126" marB="0" vert="vert270" anchor="b"/>
                </a:tc>
                <a:tc>
                  <a:txBody>
                    <a:bodyPr/>
                    <a:lstStyle/>
                    <a:p>
                      <a:pPr algn="r" fontAlgn="b"/>
                      <a:r>
                        <a:rPr lang="en-US" sz="900" u="none" strike="noStrike" baseline="0">
                          <a:effectLst/>
                          <a:latin typeface="Arial Mon" pitchFamily="34" charset="0"/>
                        </a:rPr>
                        <a:t>Îðíû ýðãýëò, Number of Patients per bed per year</a:t>
                      </a:r>
                      <a:endParaRPr lang="en-US" sz="900" b="0" i="0" u="none" strike="noStrike" baseline="0">
                        <a:effectLst/>
                        <a:latin typeface="Arial Mon" pitchFamily="34" charset="0"/>
                      </a:endParaRPr>
                    </a:p>
                  </a:txBody>
                  <a:tcPr marL="8126" marR="8126" marT="8126" marB="0" vert="vert270" anchor="b"/>
                </a:tc>
                <a:tc>
                  <a:txBody>
                    <a:bodyPr/>
                    <a:lstStyle/>
                    <a:p>
                      <a:pPr algn="r" fontAlgn="b"/>
                      <a:r>
                        <a:rPr lang="en-US" sz="900" u="none" strike="noStrike" baseline="0">
                          <a:effectLst/>
                          <a:latin typeface="Arial Mon" pitchFamily="34" charset="0"/>
                        </a:rPr>
                        <a:t>Ñòàöèîíàðûí îð õîíîã</a:t>
                      </a:r>
                      <a:endParaRPr lang="en-US" sz="900" b="0" i="0" u="none" strike="noStrike" baseline="0">
                        <a:effectLst/>
                        <a:latin typeface="Arial Mon" pitchFamily="34" charset="0"/>
                      </a:endParaRPr>
                    </a:p>
                  </a:txBody>
                  <a:tcPr marL="8126" marR="8126" marT="8126" marB="0" vert="vert270" anchor="b"/>
                </a:tc>
                <a:tc>
                  <a:txBody>
                    <a:bodyPr/>
                    <a:lstStyle/>
                    <a:p>
                      <a:pPr algn="r" fontAlgn="b"/>
                      <a:r>
                        <a:rPr lang="en-US" sz="900" u="none" strike="noStrike" baseline="0">
                          <a:effectLst/>
                          <a:latin typeface="Arial Mon" pitchFamily="34" charset="0"/>
                        </a:rPr>
                        <a:t>Õºäººíèé îð õîíîã</a:t>
                      </a:r>
                      <a:endParaRPr lang="en-US" sz="900" b="0" i="0" u="none" strike="noStrike" baseline="0">
                        <a:effectLst/>
                        <a:latin typeface="Arial Mon" pitchFamily="34" charset="0"/>
                      </a:endParaRPr>
                    </a:p>
                  </a:txBody>
                  <a:tcPr marL="8126" marR="8126" marT="8126" marB="0" vert="vert270" anchor="b"/>
                </a:tc>
                <a:tc>
                  <a:txBody>
                    <a:bodyPr/>
                    <a:lstStyle/>
                    <a:p>
                      <a:pPr algn="r" fontAlgn="b"/>
                      <a:r>
                        <a:rPr lang="en-US" sz="900" u="none" strike="noStrike" baseline="0">
                          <a:effectLst/>
                          <a:latin typeface="Arial Mon" pitchFamily="34" charset="0"/>
                        </a:rPr>
                        <a:t>ßàðàëòàé òóñëàìæèéí òîî, Number of emergency care</a:t>
                      </a:r>
                      <a:endParaRPr lang="en-US" sz="900" b="0" i="0" u="none" strike="noStrike" baseline="0">
                        <a:effectLst/>
                        <a:latin typeface="Arial Mon" pitchFamily="34" charset="0"/>
                      </a:endParaRPr>
                    </a:p>
                  </a:txBody>
                  <a:tcPr marL="8126" marR="8126" marT="8126" marB="0" vert="vert270" anchor="b"/>
                </a:tc>
                <a:tc>
                  <a:txBody>
                    <a:bodyPr/>
                    <a:lstStyle/>
                    <a:p>
                      <a:pPr algn="r" fontAlgn="b"/>
                      <a:r>
                        <a:rPr lang="en-US" sz="900" u="none" strike="noStrike" baseline="0">
                          <a:effectLst/>
                          <a:latin typeface="Arial Mon" pitchFamily="34" charset="0"/>
                        </a:rPr>
                        <a:t>Á¿ãä ¿çëýã, Number of Outpatients Visits</a:t>
                      </a:r>
                      <a:endParaRPr lang="en-US" sz="900" b="0" i="0" u="none" strike="noStrike" baseline="0">
                        <a:effectLst/>
                        <a:latin typeface="Arial Mon" pitchFamily="34" charset="0"/>
                      </a:endParaRPr>
                    </a:p>
                  </a:txBody>
                  <a:tcPr marL="8126" marR="8126" marT="8126" marB="0" vert="vert270" anchor="b"/>
                </a:tc>
                <a:tc>
                  <a:txBody>
                    <a:bodyPr/>
                    <a:lstStyle/>
                    <a:p>
                      <a:pPr algn="r" fontAlgn="b"/>
                      <a:r>
                        <a:rPr lang="en-US" sz="900" u="none" strike="noStrike" baseline="0">
                          <a:effectLst/>
                          <a:latin typeface="Arial Mon" pitchFamily="34" charset="0"/>
                        </a:rPr>
                        <a:t>Ôîíä àøèãëàëò, Utilization of bed funds</a:t>
                      </a:r>
                      <a:endParaRPr lang="en-US" sz="900" b="0" i="0" u="none" strike="noStrike" baseline="0">
                        <a:effectLst/>
                        <a:latin typeface="Arial Mon" pitchFamily="34" charset="0"/>
                      </a:endParaRPr>
                    </a:p>
                  </a:txBody>
                  <a:tcPr marL="8126" marR="8126" marT="8126" marB="0" vert="vert270" anchor="b"/>
                </a:tc>
              </a:tr>
              <a:tr h="339138">
                <a:tc>
                  <a:txBody>
                    <a:bodyPr/>
                    <a:lstStyle/>
                    <a:p>
                      <a:pPr algn="ctr" fontAlgn="b"/>
                      <a:r>
                        <a:rPr lang="en-US" sz="900" u="none" strike="noStrike" baseline="0">
                          <a:effectLst/>
                          <a:latin typeface="Arial Mon" pitchFamily="34" charset="0"/>
                        </a:rPr>
                        <a:t>2008</a:t>
                      </a:r>
                      <a:endParaRPr lang="en-US" sz="900" b="1"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420</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11147</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10913</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279</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2.50</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76</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225</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80.6</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3</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1.3</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11170</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13.98</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26.6</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156109</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44275</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58721</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69649</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371.7</a:t>
                      </a:r>
                      <a:endParaRPr lang="en-US" sz="1000" b="0" i="0" u="none" strike="noStrike" baseline="0">
                        <a:effectLst/>
                        <a:latin typeface="Arial Mon" pitchFamily="34" charset="0"/>
                      </a:endParaRPr>
                    </a:p>
                  </a:txBody>
                  <a:tcPr marL="8126" marR="8126" marT="8126" marB="0" anchor="b"/>
                </a:tc>
              </a:tr>
              <a:tr h="339138">
                <a:tc>
                  <a:txBody>
                    <a:bodyPr/>
                    <a:lstStyle/>
                    <a:p>
                      <a:pPr algn="ctr" fontAlgn="b"/>
                      <a:r>
                        <a:rPr lang="en-US" sz="900" u="none" strike="noStrike" baseline="0">
                          <a:effectLst/>
                          <a:latin typeface="Arial Mon" pitchFamily="34" charset="0"/>
                        </a:rPr>
                        <a:t>2009</a:t>
                      </a:r>
                      <a:endParaRPr lang="en-US" sz="900" b="1"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420</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11183</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10932</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256</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2.29</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74</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191</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74.6</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1</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0.5</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11186</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13.35</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26.6</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149337</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47345</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61137</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74626</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355.6</a:t>
                      </a:r>
                      <a:endParaRPr lang="en-US" sz="1000" b="0" i="0" u="none" strike="noStrike" baseline="0">
                        <a:effectLst/>
                        <a:latin typeface="Arial Mon" pitchFamily="34" charset="0"/>
                      </a:endParaRPr>
                    </a:p>
                  </a:txBody>
                  <a:tcPr marL="8126" marR="8126" marT="8126" marB="0" anchor="b"/>
                </a:tc>
              </a:tr>
              <a:tr h="339138">
                <a:tc>
                  <a:txBody>
                    <a:bodyPr/>
                    <a:lstStyle/>
                    <a:p>
                      <a:pPr algn="ctr" fontAlgn="b"/>
                      <a:r>
                        <a:rPr lang="en-US" sz="900" u="none" strike="noStrike" baseline="0">
                          <a:effectLst/>
                          <a:latin typeface="Arial Mon" pitchFamily="34" charset="0"/>
                        </a:rPr>
                        <a:t>2010</a:t>
                      </a:r>
                      <a:endParaRPr lang="en-US" sz="900" b="1"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420</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11847</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11603</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275</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2.32</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78</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190</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69.1</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3</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1.6</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11863</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13.49</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28.2</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159993</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46520</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71078</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89219</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380.9</a:t>
                      </a:r>
                      <a:endParaRPr lang="en-US" sz="1000" b="0" i="0" u="none" strike="noStrike" baseline="0">
                        <a:effectLst/>
                        <a:latin typeface="Arial Mon" pitchFamily="34" charset="0"/>
                      </a:endParaRPr>
                    </a:p>
                  </a:txBody>
                  <a:tcPr marL="8126" marR="8126" marT="8126" marB="0" anchor="b"/>
                </a:tc>
              </a:tr>
              <a:tr h="339138">
                <a:tc>
                  <a:txBody>
                    <a:bodyPr/>
                    <a:lstStyle/>
                    <a:p>
                      <a:pPr algn="ctr" fontAlgn="b"/>
                      <a:r>
                        <a:rPr lang="en-US" sz="900" u="none" strike="noStrike" baseline="0">
                          <a:effectLst/>
                          <a:latin typeface="Arial Mon" pitchFamily="34" charset="0"/>
                        </a:rPr>
                        <a:t>2011</a:t>
                      </a:r>
                      <a:endParaRPr lang="en-US" sz="900" b="1"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420</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12170</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11857</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281</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2.31</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84</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215</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76.5</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4</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1.9</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12154</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12.96</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28.9</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157484</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53656</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72135</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90128</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375</a:t>
                      </a:r>
                      <a:endParaRPr lang="en-US" sz="1000" b="0" i="0" u="none" strike="noStrike" baseline="0">
                        <a:effectLst/>
                        <a:latin typeface="Arial Mon" pitchFamily="34" charset="0"/>
                      </a:endParaRPr>
                    </a:p>
                  </a:txBody>
                  <a:tcPr marL="8126" marR="8126" marT="8126" marB="0" anchor="b"/>
                </a:tc>
              </a:tr>
              <a:tr h="339138">
                <a:tc>
                  <a:txBody>
                    <a:bodyPr/>
                    <a:lstStyle/>
                    <a:p>
                      <a:pPr algn="ctr" fontAlgn="b"/>
                      <a:r>
                        <a:rPr lang="en-US" sz="900" u="none" strike="noStrike" baseline="0">
                          <a:effectLst/>
                          <a:latin typeface="Arial Mon" pitchFamily="34" charset="0"/>
                        </a:rPr>
                        <a:t>2012</a:t>
                      </a:r>
                      <a:endParaRPr lang="en-US" sz="900" b="1"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420</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11996</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11653</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340</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2.83</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95</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262</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77.1</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2</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0.8</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11994</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12.54</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28.6</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150402</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49112</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77169</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98937</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358.1</a:t>
                      </a:r>
                      <a:endParaRPr lang="en-US" sz="1000" b="0" i="0" u="none" strike="noStrike" baseline="0">
                        <a:effectLst/>
                        <a:latin typeface="Arial Mon" pitchFamily="34" charset="0"/>
                      </a:endParaRPr>
                    </a:p>
                  </a:txBody>
                  <a:tcPr marL="8126" marR="8126" marT="8126" marB="0" anchor="b"/>
                </a:tc>
              </a:tr>
              <a:tr h="339138">
                <a:tc>
                  <a:txBody>
                    <a:bodyPr/>
                    <a:lstStyle/>
                    <a:p>
                      <a:pPr algn="ctr" fontAlgn="b"/>
                      <a:r>
                        <a:rPr lang="en-US" sz="900" u="none" strike="noStrike" baseline="0">
                          <a:effectLst/>
                          <a:latin typeface="Arial Mon" pitchFamily="34" charset="0"/>
                        </a:rPr>
                        <a:t>Á¿ãä</a:t>
                      </a:r>
                      <a:endParaRPr lang="en-US" sz="900" b="1"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2100</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58343</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56958</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1431</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12.3</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407</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1083</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377.9</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13</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6.1</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58366</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66.32</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138.9</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773325</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240908</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340240</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422559</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1841.3</a:t>
                      </a:r>
                      <a:endParaRPr lang="en-US" sz="1000" b="0" i="0" u="none" strike="noStrike" baseline="0">
                        <a:effectLst/>
                        <a:latin typeface="Arial Mon" pitchFamily="34" charset="0"/>
                      </a:endParaRPr>
                    </a:p>
                  </a:txBody>
                  <a:tcPr marL="8126" marR="8126" marT="8126" marB="0" anchor="b"/>
                </a:tc>
              </a:tr>
              <a:tr h="604948">
                <a:tc>
                  <a:txBody>
                    <a:bodyPr/>
                    <a:lstStyle/>
                    <a:p>
                      <a:pPr algn="ctr" fontAlgn="b"/>
                      <a:r>
                        <a:rPr lang="en-US" sz="900" u="none" strike="noStrike" baseline="0">
                          <a:effectLst/>
                          <a:latin typeface="Arial Mon" pitchFamily="34" charset="0"/>
                        </a:rPr>
                        <a:t>5 æèëèéí äóíäàæ</a:t>
                      </a:r>
                      <a:endParaRPr lang="en-US" sz="900" b="1"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420</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11669</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11392</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286</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2.45</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dirty="0">
                          <a:effectLst/>
                          <a:latin typeface="Arial Mon" pitchFamily="34" charset="0"/>
                        </a:rPr>
                        <a:t>81.4</a:t>
                      </a:r>
                      <a:endParaRPr lang="en-US" sz="1000" b="0" i="0" u="none" strike="noStrike" baseline="0" dirty="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216.6</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75.58</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2.6</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1.2</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11673</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13.264</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27.78</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154665</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48182</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68048</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a:effectLst/>
                          <a:latin typeface="Arial Mon" pitchFamily="34" charset="0"/>
                        </a:rPr>
                        <a:t>84512</a:t>
                      </a:r>
                      <a:endParaRPr lang="en-US" sz="1000" b="0" i="0" u="none" strike="noStrike" baseline="0">
                        <a:effectLst/>
                        <a:latin typeface="Arial Mon" pitchFamily="34" charset="0"/>
                      </a:endParaRPr>
                    </a:p>
                  </a:txBody>
                  <a:tcPr marL="8126" marR="8126" marT="8126" marB="0" anchor="b"/>
                </a:tc>
                <a:tc>
                  <a:txBody>
                    <a:bodyPr/>
                    <a:lstStyle/>
                    <a:p>
                      <a:pPr algn="r" fontAlgn="b"/>
                      <a:r>
                        <a:rPr lang="en-US" sz="1000" u="none" strike="noStrike" baseline="0" dirty="0">
                          <a:effectLst/>
                          <a:latin typeface="Arial Mon" pitchFamily="34" charset="0"/>
                        </a:rPr>
                        <a:t>368.26</a:t>
                      </a:r>
                      <a:endParaRPr lang="en-US" sz="1000" b="0" i="0" u="none" strike="noStrike" baseline="0" dirty="0">
                        <a:effectLst/>
                        <a:latin typeface="Arial Mon" pitchFamily="34" charset="0"/>
                      </a:endParaRPr>
                    </a:p>
                  </a:txBody>
                  <a:tcPr marL="8126" marR="8126" marT="8126" marB="0" anchor="b"/>
                </a:tc>
              </a:tr>
            </a:tbl>
          </a:graphicData>
        </a:graphic>
      </p:graphicFrame>
    </p:spTree>
    <p:extLst>
      <p:ext uri="{BB962C8B-B14F-4D97-AF65-F5344CB8AC3E}">
        <p14:creationId xmlns:p14="http://schemas.microsoft.com/office/powerpoint/2010/main" xmlns="" val="6548077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mn-MN" sz="2800" dirty="0" smtClean="0">
                <a:latin typeface="Arial" pitchFamily="34" charset="0"/>
                <a:cs typeface="Arial" pitchFamily="34" charset="0"/>
              </a:rPr>
              <a:t>Стационарын үйл ажиллагаа – Үндсэн үзүүлэлт</a:t>
            </a:r>
            <a:endParaRPr lang="en-US" sz="2800" dirty="0">
              <a:latin typeface="Arial" pitchFamily="34" charset="0"/>
              <a:cs typeface="Arial"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692302002"/>
              </p:ext>
            </p:extLst>
          </p:nvPr>
        </p:nvGraphicFramePr>
        <p:xfrm>
          <a:off x="76200" y="990600"/>
          <a:ext cx="8382000" cy="396240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152400" y="5105400"/>
            <a:ext cx="8305800" cy="1323439"/>
          </a:xfrm>
          <a:prstGeom prst="rect">
            <a:avLst/>
          </a:prstGeom>
        </p:spPr>
        <p:txBody>
          <a:bodyPr wrap="square">
            <a:spAutoFit/>
          </a:bodyPr>
          <a:lstStyle/>
          <a:p>
            <a:pPr algn="just"/>
            <a:r>
              <a:rPr lang="mn-MN" sz="1600" dirty="0" smtClean="0">
                <a:latin typeface="Arial" pitchFamily="34" charset="0"/>
                <a:cs typeface="Arial" pitchFamily="34" charset="0"/>
              </a:rPr>
              <a:t>ГССҮТөвд осол гэмтлийн улмаас яаралтай тусламж авсан үйлчлүүлэгчийн сүүлийн 5 жилд байнга өсөн нэмэгдэж байгаа бөгөөд, хэвтэж эмчлүүлсэн үйлчлүүлэгчийн тоо 2012 онд өмнөх оныхоос бага зэрэг буурсан боловч  сүүлийн 5 жилийн дунджаас 321, 2008 оныхоос </a:t>
            </a:r>
            <a:r>
              <a:rPr lang="en-US" sz="1600" smtClean="0">
                <a:latin typeface="Arial" pitchFamily="34" charset="0"/>
                <a:cs typeface="Arial" pitchFamily="34" charset="0"/>
              </a:rPr>
              <a:t>824-</a:t>
            </a:r>
            <a:r>
              <a:rPr lang="mn-MN" sz="1600" smtClean="0">
                <a:latin typeface="Arial" pitchFamily="34" charset="0"/>
                <a:cs typeface="Arial" pitchFamily="34" charset="0"/>
              </a:rPr>
              <a:t>р </a:t>
            </a:r>
            <a:r>
              <a:rPr lang="mn-MN" sz="1600" dirty="0" smtClean="0">
                <a:latin typeface="Arial" pitchFamily="34" charset="0"/>
                <a:cs typeface="Arial" pitchFamily="34" charset="0"/>
              </a:rPr>
              <a:t>нэмэгдсэн байна.  Стационарт хийгдэж байгаа мэс засал эмчилгээ 2012 онд өмнөх оноос 499-р нэмэгдсэн байна.</a:t>
            </a:r>
            <a:endParaRPr lang="en-US" sz="1600" dirty="0">
              <a:latin typeface="Arial" pitchFamily="34" charset="0"/>
              <a:cs typeface="Arial" pitchFamily="34" charset="0"/>
            </a:endParaRPr>
          </a:p>
        </p:txBody>
      </p:sp>
    </p:spTree>
    <p:extLst>
      <p:ext uri="{BB962C8B-B14F-4D97-AF65-F5344CB8AC3E}">
        <p14:creationId xmlns:p14="http://schemas.microsoft.com/office/powerpoint/2010/main" xmlns="" val="6548077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886"/>
            <a:ext cx="8229600" cy="1143000"/>
          </a:xfrm>
        </p:spPr>
        <p:txBody>
          <a:bodyPr>
            <a:normAutofit/>
          </a:bodyPr>
          <a:lstStyle/>
          <a:p>
            <a:r>
              <a:rPr lang="mn-MN" sz="2800" dirty="0" smtClean="0">
                <a:latin typeface="Arial" pitchFamily="34" charset="0"/>
                <a:cs typeface="Arial" pitchFamily="34" charset="0"/>
              </a:rPr>
              <a:t>Стационарын үйл ажиллагаа – Эмчлэгдсэн өвчтөн</a:t>
            </a:r>
            <a:endParaRPr lang="en-US" sz="2800" dirty="0">
              <a:latin typeface="Arial" pitchFamily="34" charset="0"/>
              <a:cs typeface="Arial"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869425475"/>
              </p:ext>
            </p:extLst>
          </p:nvPr>
        </p:nvGraphicFramePr>
        <p:xfrm>
          <a:off x="571500" y="914400"/>
          <a:ext cx="79248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119743" y="4876800"/>
            <a:ext cx="8305800" cy="1569660"/>
          </a:xfrm>
          <a:prstGeom prst="rect">
            <a:avLst/>
          </a:prstGeom>
        </p:spPr>
        <p:txBody>
          <a:bodyPr wrap="square">
            <a:spAutoFit/>
          </a:bodyPr>
          <a:lstStyle/>
          <a:p>
            <a:pPr algn="just"/>
            <a:r>
              <a:rPr lang="mn-MN" sz="1600" dirty="0">
                <a:latin typeface="Arial" pitchFamily="34" charset="0"/>
                <a:cs typeface="Arial" pitchFamily="34" charset="0"/>
              </a:rPr>
              <a:t>ГССҮТөвийн </a:t>
            </a:r>
            <a:r>
              <a:rPr lang="mn-MN" sz="1600" dirty="0" smtClean="0">
                <a:latin typeface="Arial" pitchFamily="34" charset="0"/>
                <a:cs typeface="Arial" pitchFamily="34" charset="0"/>
              </a:rPr>
              <a:t>стационарт 2012 </a:t>
            </a:r>
            <a:r>
              <a:rPr lang="mn-MN" sz="1600" dirty="0">
                <a:latin typeface="Arial" pitchFamily="34" charset="0"/>
                <a:cs typeface="Arial" pitchFamily="34" charset="0"/>
              </a:rPr>
              <a:t>онд </a:t>
            </a:r>
            <a:r>
              <a:rPr lang="en-US" sz="1600" dirty="0">
                <a:latin typeface="Arial" pitchFamily="34" charset="0"/>
                <a:cs typeface="Arial" pitchFamily="34" charset="0"/>
              </a:rPr>
              <a:t>11996</a:t>
            </a:r>
            <a:r>
              <a:rPr lang="mn-MN" sz="1600" dirty="0">
                <a:latin typeface="Arial" pitchFamily="34" charset="0"/>
                <a:cs typeface="Arial" pitchFamily="34" charset="0"/>
              </a:rPr>
              <a:t> үйлчлүүлэгч хэвтэн эмчлүүлж, 116</a:t>
            </a:r>
            <a:r>
              <a:rPr lang="en-US" sz="1600" dirty="0">
                <a:latin typeface="Arial" pitchFamily="34" charset="0"/>
                <a:cs typeface="Arial" pitchFamily="34" charset="0"/>
              </a:rPr>
              <a:t>53</a:t>
            </a:r>
            <a:r>
              <a:rPr lang="mn-MN" sz="1600" dirty="0">
                <a:latin typeface="Arial" pitchFamily="34" charset="0"/>
                <a:cs typeface="Arial" pitchFamily="34" charset="0"/>
              </a:rPr>
              <a:t> үйлчлүүлэгч эмнэлгээс гарсан ба эмчлэгдсэн дундаж өвчтөн 1</a:t>
            </a:r>
            <a:r>
              <a:rPr lang="en-US" sz="1600" dirty="0">
                <a:latin typeface="Arial" pitchFamily="34" charset="0"/>
                <a:cs typeface="Arial" pitchFamily="34" charset="0"/>
              </a:rPr>
              <a:t>1994</a:t>
            </a:r>
            <a:r>
              <a:rPr lang="mn-MN" sz="1600" dirty="0">
                <a:latin typeface="Arial" pitchFamily="34" charset="0"/>
                <a:cs typeface="Arial" pitchFamily="34" charset="0"/>
              </a:rPr>
              <a:t> байна.  Стационарт 3</a:t>
            </a:r>
            <a:r>
              <a:rPr lang="en-US" sz="1600" dirty="0">
                <a:latin typeface="Arial" pitchFamily="34" charset="0"/>
                <a:cs typeface="Arial" pitchFamily="34" charset="0"/>
              </a:rPr>
              <a:t>40 </a:t>
            </a:r>
            <a:r>
              <a:rPr lang="mn-MN" sz="1600" dirty="0">
                <a:latin typeface="Arial" pitchFamily="34" charset="0"/>
                <a:cs typeface="Arial" pitchFamily="34" charset="0"/>
              </a:rPr>
              <a:t>хүн нас барсан ба дундаж ор хоног 1</a:t>
            </a:r>
            <a:r>
              <a:rPr lang="en-US" sz="1600" dirty="0">
                <a:latin typeface="Arial" pitchFamily="34" charset="0"/>
                <a:cs typeface="Arial" pitchFamily="34" charset="0"/>
              </a:rPr>
              <a:t>2.5</a:t>
            </a:r>
            <a:r>
              <a:rPr lang="mn-MN" sz="1600" dirty="0">
                <a:latin typeface="Arial" pitchFamily="34" charset="0"/>
                <a:cs typeface="Arial" pitchFamily="34" charset="0"/>
              </a:rPr>
              <a:t>, орны эргэлт 2</a:t>
            </a:r>
            <a:r>
              <a:rPr lang="en-US" sz="1600" dirty="0">
                <a:latin typeface="Arial" pitchFamily="34" charset="0"/>
                <a:cs typeface="Arial" pitchFamily="34" charset="0"/>
              </a:rPr>
              <a:t>8.6</a:t>
            </a:r>
            <a:r>
              <a:rPr lang="mn-MN" sz="1600" dirty="0">
                <a:latin typeface="Arial" pitchFamily="34" charset="0"/>
                <a:cs typeface="Arial" pitchFamily="34" charset="0"/>
              </a:rPr>
              <a:t>,  нас баралтын хувь 2,8% байна. Эдгээр үзүүлэлтийг 2011 оны үзүүлэлттэй харьцуулбал эмчлэгдсэн дундаж өвчтөн </a:t>
            </a:r>
            <a:r>
              <a:rPr lang="mn-MN" sz="1600" dirty="0" smtClean="0">
                <a:latin typeface="Arial" pitchFamily="34" charset="0"/>
                <a:cs typeface="Arial" pitchFamily="34" charset="0"/>
              </a:rPr>
              <a:t>1,3% </a:t>
            </a:r>
            <a:r>
              <a:rPr lang="mn-MN" sz="1600" dirty="0">
                <a:latin typeface="Arial" pitchFamily="34" charset="0"/>
                <a:cs typeface="Arial" pitchFamily="34" charset="0"/>
              </a:rPr>
              <a:t>буурсан, нас баралтын хувь 0,5% нэмэгдсэн байна. Стационарын ор хоног </a:t>
            </a:r>
            <a:r>
              <a:rPr lang="en-US" sz="1600" dirty="0">
                <a:latin typeface="Arial" pitchFamily="34" charset="0"/>
                <a:cs typeface="Arial" pitchFamily="34" charset="0"/>
              </a:rPr>
              <a:t>7082</a:t>
            </a:r>
            <a:r>
              <a:rPr lang="mn-MN" sz="1600" dirty="0">
                <a:latin typeface="Arial" pitchFamily="34" charset="0"/>
                <a:cs typeface="Arial" pitchFamily="34" charset="0"/>
              </a:rPr>
              <a:t>-оор өмнөх оныхоос буурсан байна.</a:t>
            </a:r>
            <a:endParaRPr lang="en-US" sz="1600" dirty="0">
              <a:latin typeface="Arial" pitchFamily="34" charset="0"/>
              <a:cs typeface="Arial" pitchFamily="34" charset="0"/>
            </a:endParaRPr>
          </a:p>
        </p:txBody>
      </p:sp>
    </p:spTree>
    <p:extLst>
      <p:ext uri="{BB962C8B-B14F-4D97-AF65-F5344CB8AC3E}">
        <p14:creationId xmlns:p14="http://schemas.microsoft.com/office/powerpoint/2010/main" xmlns="" val="6548077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normAutofit/>
          </a:bodyPr>
          <a:lstStyle/>
          <a:p>
            <a:r>
              <a:rPr lang="mn-MN" sz="2800" dirty="0" smtClean="0">
                <a:latin typeface="Arial" pitchFamily="34" charset="0"/>
                <a:cs typeface="Arial" pitchFamily="34" charset="0"/>
              </a:rPr>
              <a:t>Стационарын үйл ажиллагаа – орны үзүүлэлт</a:t>
            </a:r>
            <a:endParaRPr lang="en-US" sz="2800" dirty="0">
              <a:latin typeface="Arial" pitchFamily="34" charset="0"/>
              <a:cs typeface="Arial"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4242954298"/>
              </p:ext>
            </p:extLst>
          </p:nvPr>
        </p:nvGraphicFramePr>
        <p:xfrm>
          <a:off x="381000" y="1143001"/>
          <a:ext cx="8153400" cy="388620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381000" y="5181600"/>
            <a:ext cx="7848600" cy="1077218"/>
          </a:xfrm>
          <a:prstGeom prst="rect">
            <a:avLst/>
          </a:prstGeom>
        </p:spPr>
        <p:txBody>
          <a:bodyPr wrap="square">
            <a:spAutoFit/>
          </a:bodyPr>
          <a:lstStyle/>
          <a:p>
            <a:pPr algn="just"/>
            <a:r>
              <a:rPr lang="mn-MN" sz="1600" dirty="0">
                <a:latin typeface="Arial" pitchFamily="34" charset="0"/>
                <a:cs typeface="Arial" pitchFamily="34" charset="0"/>
              </a:rPr>
              <a:t>Дундаж ор хоног 2011 онд 12,96, орны эргэлт 28,9 байсан бол 2012 онд дундаж ор хоног 12,5, орны эргэлт 28,6 </a:t>
            </a:r>
            <a:r>
              <a:rPr lang="mn-MN" sz="1600" dirty="0" smtClean="0">
                <a:latin typeface="Arial" pitchFamily="34" charset="0"/>
                <a:cs typeface="Arial" pitchFamily="34" charset="0"/>
              </a:rPr>
              <a:t>болж,  </a:t>
            </a:r>
            <a:r>
              <a:rPr lang="mn-MN" sz="1600" dirty="0">
                <a:latin typeface="Arial" pitchFamily="34" charset="0"/>
                <a:cs typeface="Arial" pitchFamily="34" charset="0"/>
              </a:rPr>
              <a:t>дундаж ор хоног 0,42-р буурч, орны эргэлт 0,3-р багассан байна</a:t>
            </a:r>
            <a:r>
              <a:rPr lang="mn-MN" sz="1600" dirty="0" smtClean="0">
                <a:latin typeface="Arial" pitchFamily="34" charset="0"/>
                <a:cs typeface="Arial" pitchFamily="34" charset="0"/>
              </a:rPr>
              <a:t>. 5 жилийн дундажтай харьцуулахад 2012 онд дундаж ор хоног 0,7-р багасч, орны эргэлт 0,9-р нэмэгдсэн байна.</a:t>
            </a:r>
            <a:endParaRPr lang="en-US" sz="1600" dirty="0">
              <a:latin typeface="Arial" pitchFamily="34" charset="0"/>
              <a:cs typeface="Arial" pitchFamily="34" charset="0"/>
            </a:endParaRPr>
          </a:p>
        </p:txBody>
      </p:sp>
    </p:spTree>
    <p:extLst>
      <p:ext uri="{BB962C8B-B14F-4D97-AF65-F5344CB8AC3E}">
        <p14:creationId xmlns:p14="http://schemas.microsoft.com/office/powerpoint/2010/main" xmlns="" val="6548077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497</TotalTime>
  <Words>3802</Words>
  <Application>Microsoft Office PowerPoint</Application>
  <PresentationFormat>On-screen Show (4:3)</PresentationFormat>
  <Paragraphs>2080</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Adjacency</vt:lpstr>
      <vt:lpstr>  ГЭМТЭЛ СОГОГ СУДЛАЛЫН ҮНДЭСНИЙ ТӨВ       HRO Meeting  April 30, 2013</vt:lpstr>
      <vt:lpstr>ҮЙЛ АЖИЛЛАГАА – ЭМЧИЛГЭЭ, ОНОШЛОГОО</vt:lpstr>
      <vt:lpstr>Орны тоо – гэмтлийн чиглэлээр</vt:lpstr>
      <vt:lpstr>Хүний нөөцийн байдал -2011-2012</vt:lpstr>
      <vt:lpstr>ГССҮТөвд хөтлөгдөж буй бүртгэлийн маягт</vt:lpstr>
      <vt:lpstr>Стационарын үйл ажиллагаа – 5 жилийн үзүүлэлт</vt:lpstr>
      <vt:lpstr>Стационарын үйл ажиллагаа – Үндсэн үзүүлэлт</vt:lpstr>
      <vt:lpstr>Стационарын үйл ажиллагаа – Эмчлэгдсэн өвчтөн</vt:lpstr>
      <vt:lpstr>Стационарын үйл ажиллагаа – орны үзүүлэлт</vt:lpstr>
      <vt:lpstr>Мэс засал – Хагалгааны нэр төрөл</vt:lpstr>
      <vt:lpstr>Нас баралт - Шалтгаан</vt:lpstr>
      <vt:lpstr> ÃÑÑ¯Òºâèéí ñòàöèîíàðûí íàñ áàðàëò   /íàñíû á¿ëãýýð/                 2008-2012</vt:lpstr>
      <vt:lpstr>Хүлээн авах, яаралтай тусламжийн тасгийн үйл ажиллагаа</vt:lpstr>
      <vt:lpstr>Хүлээн авах, яаралтай тусламжийн тасгийн үйл ажиллагаа – Осол гэмтлийн шалтгаан</vt:lpstr>
      <vt:lpstr>Хүлээн авах, яаралтай тусламжийн тасгийн үйл ажиллагаа – Осол гэмтлийн шалтгаан - улирлаар</vt:lpstr>
      <vt:lpstr>Хүлээн авах, яаралтай тусламжийн тасгийн үйл ажиллагаа – Улаанбаатарын үйлчлүүлэгч - дүүргээр</vt:lpstr>
      <vt:lpstr>Хүлээн авах, яаралтай тусламжийн тасгийн үйл ажиллагаа – Хөдөө орон нутгийн харьяа</vt:lpstr>
      <vt:lpstr>Хүлээн авах, яаралтай тусламжийн тасгийн үйл ажиллагаа – Насны бүтэц</vt:lpstr>
      <vt:lpstr>ГССҮТөвд яаралтай тусламж авсан осол гэмтлийн шалтгаан, насны бүлгээр 2012 он</vt:lpstr>
      <vt:lpstr>Баярын өдрүүдийн осол гэмтлийн байдал</vt:lpstr>
      <vt:lpstr>Баярын өдрүүдийн осол гэмтлийн байдал</vt:lpstr>
      <vt:lpstr>ГССҮТөвд яаралтай тусламж авсан халтиргаа, гулгаатай холбоотой осол гэмтэл</vt:lpstr>
      <vt:lpstr>Амбулаторийн тасгийн үйл ажиллагаа</vt:lpstr>
      <vt:lpstr>Параклиникийн үйл ажиллагаа-Лаборатори</vt:lpstr>
      <vt:lpstr>Параклиникийн үйл ажиллагаа Сэргээн засах эмчилгээний тасаг</vt:lpstr>
      <vt:lpstr>Параклиникийн үйл ажиллагаа –Дүрс оношлогоо</vt:lpstr>
      <vt:lpstr>Slide 27</vt:lpstr>
      <vt:lpstr>Slide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ГЭМТЭЛ СОГОГ СУДЛАЛЫН ҮНДЭСНИЙ ТӨВ  2012 ОН</dc:title>
  <dc:creator>Tumen-Ulzii</dc:creator>
  <cp:lastModifiedBy>Odnoo Brown</cp:lastModifiedBy>
  <cp:revision>113</cp:revision>
  <cp:lastPrinted>2013-01-10T00:05:45Z</cp:lastPrinted>
  <dcterms:created xsi:type="dcterms:W3CDTF">2013-01-09T05:54:33Z</dcterms:created>
  <dcterms:modified xsi:type="dcterms:W3CDTF">2014-11-28T00:15:29Z</dcterms:modified>
</cp:coreProperties>
</file>